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1.xml" ContentType="application/vnd.openxmlformats-officedocument.presentationml.notesSlide+xml"/>
  <Override PartName="/ppt/charts/chart8.xml" ContentType="application/vnd.openxmlformats-officedocument.drawingml.chart+xml"/>
  <Override PartName="/ppt/drawings/drawing1.xml" ContentType="application/vnd.openxmlformats-officedocument.drawingml.chartshapes+xml"/>
  <Override PartName="/ppt/notesSlides/notesSlide2.xml" ContentType="application/vnd.openxmlformats-officedocument.presentationml.notesSlide+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chart25.xml" ContentType="application/vnd.openxmlformats-officedocument.drawingml.chart+xml"/>
  <Override PartName="/ppt/charts/chart26.xml" ContentType="application/vnd.openxmlformats-officedocument.drawingml.chart+xml"/>
  <Override PartName="/ppt/charts/chart27.xml" ContentType="application/vnd.openxmlformats-officedocument.drawingml.chart+xml"/>
  <Override PartName="/ppt/charts/chart28.xml" ContentType="application/vnd.openxmlformats-officedocument.drawingml.chart+xml"/>
  <Override PartName="/ppt/charts/chart29.xml" ContentType="application/vnd.openxmlformats-officedocument.drawingml.chart+xml"/>
  <Override PartName="/ppt/charts/chart30.xml" ContentType="application/vnd.openxmlformats-officedocument.drawingml.chart+xml"/>
  <Override PartName="/ppt/drawings/drawing2.xml" ContentType="application/vnd.openxmlformats-officedocument.drawingml.chartshapes+xml"/>
  <Override PartName="/ppt/charts/chart31.xml" ContentType="application/vnd.openxmlformats-officedocument.drawingml.chart+xml"/>
  <Override PartName="/ppt/charts/chart32.xml" ContentType="application/vnd.openxmlformats-officedocument.drawingml.chart+xml"/>
  <Override PartName="/ppt/charts/chart33.xml" ContentType="application/vnd.openxmlformats-officedocument.drawingml.chart+xml"/>
  <Override PartName="/ppt/charts/chart34.xml" ContentType="application/vnd.openxmlformats-officedocument.drawingml.chart+xml"/>
  <Override PartName="/ppt/charts/chart35.xml" ContentType="application/vnd.openxmlformats-officedocument.drawingml.chart+xml"/>
  <Override PartName="/ppt/charts/chart36.xml" ContentType="application/vnd.openxmlformats-officedocument.drawingml.chart+xml"/>
  <Override PartName="/ppt/charts/chart37.xml" ContentType="application/vnd.openxmlformats-officedocument.drawingml.chart+xml"/>
  <Override PartName="/ppt/charts/chart38.xml" ContentType="application/vnd.openxmlformats-officedocument.drawingml.chart+xml"/>
  <Override PartName="/ppt/charts/chart39.xml" ContentType="application/vnd.openxmlformats-officedocument.drawingml.chart+xml"/>
  <Override PartName="/ppt/charts/chart40.xml" ContentType="application/vnd.openxmlformats-officedocument.drawingml.chart+xml"/>
  <Override PartName="/ppt/charts/chart41.xml" ContentType="application/vnd.openxmlformats-officedocument.drawingml.chart+xml"/>
  <Override PartName="/ppt/drawings/drawing3.xml" ContentType="application/vnd.openxmlformats-officedocument.drawingml.chartshapes+xml"/>
  <Override PartName="/ppt/charts/chart42.xml" ContentType="application/vnd.openxmlformats-officedocument.drawingml.chart+xml"/>
  <Override PartName="/ppt/charts/chart43.xml" ContentType="application/vnd.openxmlformats-officedocument.drawingml.chart+xml"/>
  <Override PartName="/ppt/charts/chart44.xml" ContentType="application/vnd.openxmlformats-officedocument.drawingml.chart+xml"/>
  <Override PartName="/ppt/charts/chart45.xml" ContentType="application/vnd.openxmlformats-officedocument.drawingml.chart+xml"/>
  <Override PartName="/ppt/charts/chart46.xml" ContentType="application/vnd.openxmlformats-officedocument.drawingml.chart+xml"/>
  <Override PartName="/ppt/charts/chart47.xml" ContentType="application/vnd.openxmlformats-officedocument.drawingml.chart+xml"/>
  <Override PartName="/ppt/charts/chart48.xml" ContentType="application/vnd.openxmlformats-officedocument.drawingml.chart+xml"/>
  <Override PartName="/ppt/charts/chart49.xml" ContentType="application/vnd.openxmlformats-officedocument.drawingml.chart+xml"/>
  <Override PartName="/ppt/charts/chart50.xml" ContentType="application/vnd.openxmlformats-officedocument.drawingml.chart+xml"/>
  <Override PartName="/ppt/charts/chart51.xml" ContentType="application/vnd.openxmlformats-officedocument.drawingml.chart+xml"/>
  <Override PartName="/ppt/charts/chart52.xml" ContentType="application/vnd.openxmlformats-officedocument.drawingml.chart+xml"/>
  <Override PartName="/ppt/drawings/drawing4.xml" ContentType="application/vnd.openxmlformats-officedocument.drawingml.chartshapes+xml"/>
  <Override PartName="/ppt/charts/chart53.xml" ContentType="application/vnd.openxmlformats-officedocument.drawingml.chart+xml"/>
  <Override PartName="/ppt/charts/chart54.xml" ContentType="application/vnd.openxmlformats-officedocument.drawingml.chart+xml"/>
  <Override PartName="/ppt/charts/chart55.xml" ContentType="application/vnd.openxmlformats-officedocument.drawingml.chart+xml"/>
  <Override PartName="/ppt/charts/chart56.xml" ContentType="application/vnd.openxmlformats-officedocument.drawingml.chart+xml"/>
  <Override PartName="/ppt/charts/chart57.xml" ContentType="application/vnd.openxmlformats-officedocument.drawingml.chart+xml"/>
  <Override PartName="/ppt/charts/chart58.xml" ContentType="application/vnd.openxmlformats-officedocument.drawingml.chart+xml"/>
  <Override PartName="/ppt/charts/chart59.xml" ContentType="application/vnd.openxmlformats-officedocument.drawingml.chart+xml"/>
  <Override PartName="/ppt/charts/chart60.xml" ContentType="application/vnd.openxmlformats-officedocument.drawingml.chart+xml"/>
  <Override PartName="/ppt/drawings/drawing5.xml" ContentType="application/vnd.openxmlformats-officedocument.drawingml.chartshapes+xml"/>
  <Override PartName="/ppt/charts/chart61.xml" ContentType="application/vnd.openxmlformats-officedocument.drawingml.chart+xml"/>
  <Override PartName="/ppt/charts/chart62.xml" ContentType="application/vnd.openxmlformats-officedocument.drawingml.chart+xml"/>
  <Override PartName="/ppt/charts/chart63.xml" ContentType="application/vnd.openxmlformats-officedocument.drawingml.chart+xml"/>
  <Override PartName="/ppt/drawings/drawing6.xml" ContentType="application/vnd.openxmlformats-officedocument.drawingml.chartshapes+xml"/>
  <Override PartName="/ppt/charts/chart64.xml" ContentType="application/vnd.openxmlformats-officedocument.drawingml.chart+xml"/>
  <Override PartName="/ppt/charts/chart65.xml" ContentType="application/vnd.openxmlformats-officedocument.drawingml.chart+xml"/>
  <Override PartName="/ppt/charts/chart66.xml" ContentType="application/vnd.openxmlformats-officedocument.drawingml.chart+xml"/>
  <Override PartName="/ppt/charts/chart67.xml" ContentType="application/vnd.openxmlformats-officedocument.drawingml.chart+xml"/>
  <Override PartName="/ppt/charts/chart68.xml" ContentType="application/vnd.openxmlformats-officedocument.drawingml.char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1"/>
  </p:notesMasterIdLst>
  <p:sldIdLst>
    <p:sldId id="256" r:id="rId2"/>
    <p:sldId id="259" r:id="rId3"/>
    <p:sldId id="257" r:id="rId4"/>
    <p:sldId id="258" r:id="rId5"/>
    <p:sldId id="260" r:id="rId6"/>
    <p:sldId id="261" r:id="rId7"/>
    <p:sldId id="262" r:id="rId8"/>
    <p:sldId id="263" r:id="rId9"/>
    <p:sldId id="264" r:id="rId10"/>
    <p:sldId id="265" r:id="rId11"/>
    <p:sldId id="266" r:id="rId12"/>
    <p:sldId id="267" r:id="rId13"/>
    <p:sldId id="268" r:id="rId14"/>
    <p:sldId id="318" r:id="rId15"/>
    <p:sldId id="319" r:id="rId16"/>
    <p:sldId id="269" r:id="rId17"/>
    <p:sldId id="270" r:id="rId18"/>
    <p:sldId id="271" r:id="rId19"/>
    <p:sldId id="272" r:id="rId20"/>
    <p:sldId id="273" r:id="rId21"/>
    <p:sldId id="274" r:id="rId22"/>
    <p:sldId id="320" r:id="rId23"/>
    <p:sldId id="275" r:id="rId24"/>
    <p:sldId id="321" r:id="rId25"/>
    <p:sldId id="323" r:id="rId26"/>
    <p:sldId id="325" r:id="rId27"/>
    <p:sldId id="276" r:id="rId28"/>
    <p:sldId id="277" r:id="rId29"/>
    <p:sldId id="278" r:id="rId30"/>
    <p:sldId id="326" r:id="rId31"/>
    <p:sldId id="327" r:id="rId32"/>
    <p:sldId id="328" r:id="rId33"/>
    <p:sldId id="375" r:id="rId34"/>
    <p:sldId id="330" r:id="rId35"/>
    <p:sldId id="282" r:id="rId36"/>
    <p:sldId id="283" r:id="rId37"/>
    <p:sldId id="284" r:id="rId38"/>
    <p:sldId id="333" r:id="rId39"/>
    <p:sldId id="376" r:id="rId40"/>
    <p:sldId id="334" r:id="rId41"/>
    <p:sldId id="335" r:id="rId42"/>
    <p:sldId id="336" r:id="rId43"/>
    <p:sldId id="337" r:id="rId44"/>
    <p:sldId id="288" r:id="rId45"/>
    <p:sldId id="389" r:id="rId46"/>
    <p:sldId id="390" r:id="rId47"/>
    <p:sldId id="391" r:id="rId48"/>
    <p:sldId id="392" r:id="rId49"/>
    <p:sldId id="393" r:id="rId50"/>
    <p:sldId id="394" r:id="rId51"/>
    <p:sldId id="395" r:id="rId52"/>
    <p:sldId id="396" r:id="rId53"/>
    <p:sldId id="397" r:id="rId54"/>
    <p:sldId id="398" r:id="rId55"/>
    <p:sldId id="399" r:id="rId56"/>
    <p:sldId id="400" r:id="rId57"/>
    <p:sldId id="401" r:id="rId58"/>
    <p:sldId id="402" r:id="rId59"/>
    <p:sldId id="403" r:id="rId60"/>
    <p:sldId id="404" r:id="rId61"/>
    <p:sldId id="294" r:id="rId62"/>
    <p:sldId id="405" r:id="rId63"/>
    <p:sldId id="406" r:id="rId64"/>
    <p:sldId id="407" r:id="rId65"/>
    <p:sldId id="408" r:id="rId66"/>
    <p:sldId id="409" r:id="rId67"/>
    <p:sldId id="410" r:id="rId68"/>
    <p:sldId id="411" r:id="rId69"/>
    <p:sldId id="412" r:id="rId70"/>
    <p:sldId id="413" r:id="rId71"/>
    <p:sldId id="414" r:id="rId72"/>
    <p:sldId id="415" r:id="rId73"/>
    <p:sldId id="416" r:id="rId74"/>
    <p:sldId id="417" r:id="rId75"/>
    <p:sldId id="418" r:id="rId76"/>
    <p:sldId id="419" r:id="rId77"/>
    <p:sldId id="300" r:id="rId78"/>
    <p:sldId id="420" r:id="rId79"/>
    <p:sldId id="421" r:id="rId80"/>
    <p:sldId id="422" r:id="rId81"/>
    <p:sldId id="423" r:id="rId82"/>
    <p:sldId id="424" r:id="rId83"/>
    <p:sldId id="425" r:id="rId84"/>
    <p:sldId id="426" r:id="rId85"/>
    <p:sldId id="427" r:id="rId86"/>
    <p:sldId id="428" r:id="rId87"/>
    <p:sldId id="429" r:id="rId88"/>
    <p:sldId id="430" r:id="rId89"/>
    <p:sldId id="431" r:id="rId90"/>
    <p:sldId id="432" r:id="rId91"/>
    <p:sldId id="433" r:id="rId92"/>
    <p:sldId id="434" r:id="rId93"/>
    <p:sldId id="435" r:id="rId94"/>
    <p:sldId id="436" r:id="rId95"/>
    <p:sldId id="437" r:id="rId96"/>
    <p:sldId id="438" r:id="rId97"/>
    <p:sldId id="306" r:id="rId98"/>
    <p:sldId id="380" r:id="rId99"/>
    <p:sldId id="381" r:id="rId100"/>
    <p:sldId id="383" r:id="rId101"/>
    <p:sldId id="307" r:id="rId102"/>
    <p:sldId id="382" r:id="rId103"/>
    <p:sldId id="308" r:id="rId104"/>
    <p:sldId id="361" r:id="rId105"/>
    <p:sldId id="384" r:id="rId106"/>
    <p:sldId id="385" r:id="rId107"/>
    <p:sldId id="362" r:id="rId108"/>
    <p:sldId id="363" r:id="rId109"/>
    <p:sldId id="364" r:id="rId110"/>
    <p:sldId id="386" r:id="rId111"/>
    <p:sldId id="387" r:id="rId112"/>
    <p:sldId id="365" r:id="rId113"/>
    <p:sldId id="366" r:id="rId114"/>
    <p:sldId id="312" r:id="rId115"/>
    <p:sldId id="313" r:id="rId116"/>
    <p:sldId id="314" r:id="rId117"/>
    <p:sldId id="368" r:id="rId118"/>
    <p:sldId id="369" r:id="rId119"/>
    <p:sldId id="378" r:id="rId1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31BFDC-5BF3-AF82-B358-4BD74CE71C16}" v="55" dt="2020-04-04T18:17:20.374"/>
    <p1510:client id="{8D03310A-846B-E6DF-48ED-B237CF987E31}" v="3" dt="2020-04-04T16:40:04.3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524" autoAdjust="0"/>
  </p:normalViewPr>
  <p:slideViewPr>
    <p:cSldViewPr>
      <p:cViewPr varScale="1">
        <p:scale>
          <a:sx n="69" d="100"/>
          <a:sy n="69" d="100"/>
        </p:scale>
        <p:origin x="-1416" y="-108"/>
      </p:cViewPr>
      <p:guideLst>
        <p:guide orient="horz" pos="2160"/>
        <p:guide pos="2880"/>
      </p:guideLst>
    </p:cSldViewPr>
  </p:slideViewPr>
  <p:outlineViewPr>
    <p:cViewPr>
      <p:scale>
        <a:sx n="33" d="100"/>
        <a:sy n="33" d="100"/>
      </p:scale>
      <p:origin x="0" y="376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theme" Target="theme/theme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notesMaster" Target="notesMasters/notesMaster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microsoft.com/office/2015/10/relationships/revisionInfo" Target="revisionInfo.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nes Celin" userId="S::ines.celin@o-azilb.si::b27f0196-cc88-46f1-9cb9-e7311a4250e7" providerId="AD" clId="Web-{3931BFDC-5BF3-AF82-B358-4BD74CE71C16}"/>
    <pc:docChg chg="modSld">
      <pc:chgData name="Ines Celin" userId="S::ines.celin@o-azilb.si::b27f0196-cc88-46f1-9cb9-e7311a4250e7" providerId="AD" clId="Web-{3931BFDC-5BF3-AF82-B358-4BD74CE71C16}" dt="2020-04-04T18:17:18.686" v="51" actId="20577"/>
      <pc:docMkLst>
        <pc:docMk/>
      </pc:docMkLst>
      <pc:sldChg chg="modSp">
        <pc:chgData name="Ines Celin" userId="S::ines.celin@o-azilb.si::b27f0196-cc88-46f1-9cb9-e7311a4250e7" providerId="AD" clId="Web-{3931BFDC-5BF3-AF82-B358-4BD74CE71C16}" dt="2020-04-04T18:11:11.186" v="1" actId="20577"/>
        <pc:sldMkLst>
          <pc:docMk/>
          <pc:sldMk cId="200976279" sldId="263"/>
        </pc:sldMkLst>
        <pc:spChg chg="mod">
          <ac:chgData name="Ines Celin" userId="S::ines.celin@o-azilb.si::b27f0196-cc88-46f1-9cb9-e7311a4250e7" providerId="AD" clId="Web-{3931BFDC-5BF3-AF82-B358-4BD74CE71C16}" dt="2020-04-04T18:11:11.186" v="1" actId="20577"/>
          <ac:spMkLst>
            <pc:docMk/>
            <pc:sldMk cId="200976279" sldId="263"/>
            <ac:spMk id="8" creationId="{00000000-0000-0000-0000-000000000000}"/>
          </ac:spMkLst>
        </pc:spChg>
      </pc:sldChg>
      <pc:sldChg chg="modSp">
        <pc:chgData name="Ines Celin" userId="S::ines.celin@o-azilb.si::b27f0196-cc88-46f1-9cb9-e7311a4250e7" providerId="AD" clId="Web-{3931BFDC-5BF3-AF82-B358-4BD74CE71C16}" dt="2020-04-04T18:11:34.749" v="4" actId="14100"/>
        <pc:sldMkLst>
          <pc:docMk/>
          <pc:sldMk cId="1363074488" sldId="268"/>
        </pc:sldMkLst>
        <pc:spChg chg="mod">
          <ac:chgData name="Ines Celin" userId="S::ines.celin@o-azilb.si::b27f0196-cc88-46f1-9cb9-e7311a4250e7" providerId="AD" clId="Web-{3931BFDC-5BF3-AF82-B358-4BD74CE71C16}" dt="2020-04-04T18:11:34.749" v="4" actId="14100"/>
          <ac:spMkLst>
            <pc:docMk/>
            <pc:sldMk cId="1363074488" sldId="268"/>
            <ac:spMk id="14" creationId="{00000000-0000-0000-0000-000000000000}"/>
          </ac:spMkLst>
        </pc:spChg>
      </pc:sldChg>
      <pc:sldChg chg="modSp">
        <pc:chgData name="Ines Celin" userId="S::ines.celin@o-azilb.si::b27f0196-cc88-46f1-9cb9-e7311a4250e7" providerId="AD" clId="Web-{3931BFDC-5BF3-AF82-B358-4BD74CE71C16}" dt="2020-04-04T18:11:56.483" v="6" actId="14100"/>
        <pc:sldMkLst>
          <pc:docMk/>
          <pc:sldMk cId="1380371925" sldId="271"/>
        </pc:sldMkLst>
        <pc:spChg chg="mod">
          <ac:chgData name="Ines Celin" userId="S::ines.celin@o-azilb.si::b27f0196-cc88-46f1-9cb9-e7311a4250e7" providerId="AD" clId="Web-{3931BFDC-5BF3-AF82-B358-4BD74CE71C16}" dt="2020-04-04T18:11:56.483" v="6" actId="14100"/>
          <ac:spMkLst>
            <pc:docMk/>
            <pc:sldMk cId="1380371925" sldId="271"/>
            <ac:spMk id="2" creationId="{00000000-0000-0000-0000-000000000000}"/>
          </ac:spMkLst>
        </pc:spChg>
        <pc:graphicFrameChg chg="mod">
          <ac:chgData name="Ines Celin" userId="S::ines.celin@o-azilb.si::b27f0196-cc88-46f1-9cb9-e7311a4250e7" providerId="AD" clId="Web-{3931BFDC-5BF3-AF82-B358-4BD74CE71C16}" dt="2020-04-04T18:11:51.546" v="5" actId="1076"/>
          <ac:graphicFrameMkLst>
            <pc:docMk/>
            <pc:sldMk cId="1380371925" sldId="271"/>
            <ac:graphicFrameMk id="9" creationId="{00000000-0000-0000-0000-000000000000}"/>
          </ac:graphicFrameMkLst>
        </pc:graphicFrameChg>
      </pc:sldChg>
      <pc:sldChg chg="modSp">
        <pc:chgData name="Ines Celin" userId="S::ines.celin@o-azilb.si::b27f0196-cc88-46f1-9cb9-e7311a4250e7" providerId="AD" clId="Web-{3931BFDC-5BF3-AF82-B358-4BD74CE71C16}" dt="2020-04-04T18:12:38.796" v="10" actId="1076"/>
        <pc:sldMkLst>
          <pc:docMk/>
          <pc:sldMk cId="1380371925" sldId="277"/>
        </pc:sldMkLst>
        <pc:spChg chg="mod">
          <ac:chgData name="Ines Celin" userId="S::ines.celin@o-azilb.si::b27f0196-cc88-46f1-9cb9-e7311a4250e7" providerId="AD" clId="Web-{3931BFDC-5BF3-AF82-B358-4BD74CE71C16}" dt="2020-04-04T18:12:35.702" v="9" actId="1076"/>
          <ac:spMkLst>
            <pc:docMk/>
            <pc:sldMk cId="1380371925" sldId="277"/>
            <ac:spMk id="2" creationId="{00000000-0000-0000-0000-000000000000}"/>
          </ac:spMkLst>
        </pc:spChg>
        <pc:graphicFrameChg chg="mod">
          <ac:chgData name="Ines Celin" userId="S::ines.celin@o-azilb.si::b27f0196-cc88-46f1-9cb9-e7311a4250e7" providerId="AD" clId="Web-{3931BFDC-5BF3-AF82-B358-4BD74CE71C16}" dt="2020-04-04T18:12:38.796" v="10" actId="1076"/>
          <ac:graphicFrameMkLst>
            <pc:docMk/>
            <pc:sldMk cId="1380371925" sldId="277"/>
            <ac:graphicFrameMk id="9" creationId="{00000000-0000-0000-0000-000000000000}"/>
          </ac:graphicFrameMkLst>
        </pc:graphicFrameChg>
      </pc:sldChg>
      <pc:sldChg chg="modSp">
        <pc:chgData name="Ines Celin" userId="S::ines.celin@o-azilb.si::b27f0196-cc88-46f1-9cb9-e7311a4250e7" providerId="AD" clId="Web-{3931BFDC-5BF3-AF82-B358-4BD74CE71C16}" dt="2020-04-04T18:12:54.046" v="13" actId="20577"/>
        <pc:sldMkLst>
          <pc:docMk/>
          <pc:sldMk cId="3416411603" sldId="326"/>
        </pc:sldMkLst>
        <pc:spChg chg="mod">
          <ac:chgData name="Ines Celin" userId="S::ines.celin@o-azilb.si::b27f0196-cc88-46f1-9cb9-e7311a4250e7" providerId="AD" clId="Web-{3931BFDC-5BF3-AF82-B358-4BD74CE71C16}" dt="2020-04-04T18:12:54.046" v="13" actId="20577"/>
          <ac:spMkLst>
            <pc:docMk/>
            <pc:sldMk cId="3416411603" sldId="326"/>
            <ac:spMk id="3" creationId="{00000000-0000-0000-0000-000000000000}"/>
          </ac:spMkLst>
        </pc:spChg>
      </pc:sldChg>
      <pc:sldChg chg="modSp">
        <pc:chgData name="Ines Celin" userId="S::ines.celin@o-azilb.si::b27f0196-cc88-46f1-9cb9-e7311a4250e7" providerId="AD" clId="Web-{3931BFDC-5BF3-AF82-B358-4BD74CE71C16}" dt="2020-04-04T18:14:41.218" v="15" actId="20577"/>
        <pc:sldMkLst>
          <pc:docMk/>
          <pc:sldMk cId="3915250565" sldId="401"/>
        </pc:sldMkLst>
        <pc:spChg chg="mod">
          <ac:chgData name="Ines Celin" userId="S::ines.celin@o-azilb.si::b27f0196-cc88-46f1-9cb9-e7311a4250e7" providerId="AD" clId="Web-{3931BFDC-5BF3-AF82-B358-4BD74CE71C16}" dt="2020-04-04T18:14:41.218" v="15" actId="20577"/>
          <ac:spMkLst>
            <pc:docMk/>
            <pc:sldMk cId="3915250565" sldId="401"/>
            <ac:spMk id="9" creationId="{00000000-0000-0000-0000-000000000000}"/>
          </ac:spMkLst>
        </pc:spChg>
      </pc:sldChg>
      <pc:sldChg chg="modSp">
        <pc:chgData name="Ines Celin" userId="S::ines.celin@o-azilb.si::b27f0196-cc88-46f1-9cb9-e7311a4250e7" providerId="AD" clId="Web-{3931BFDC-5BF3-AF82-B358-4BD74CE71C16}" dt="2020-04-04T18:15:36.155" v="35" actId="20577"/>
        <pc:sldMkLst>
          <pc:docMk/>
          <pc:sldMk cId="3636727361" sldId="416"/>
        </pc:sldMkLst>
        <pc:spChg chg="mod">
          <ac:chgData name="Ines Celin" userId="S::ines.celin@o-azilb.si::b27f0196-cc88-46f1-9cb9-e7311a4250e7" providerId="AD" clId="Web-{3931BFDC-5BF3-AF82-B358-4BD74CE71C16}" dt="2020-04-04T18:15:36.155" v="35" actId="20577"/>
          <ac:spMkLst>
            <pc:docMk/>
            <pc:sldMk cId="3636727361" sldId="416"/>
            <ac:spMk id="9" creationId="{00000000-0000-0000-0000-000000000000}"/>
          </ac:spMkLst>
        </pc:spChg>
      </pc:sldChg>
      <pc:sldChg chg="modSp">
        <pc:chgData name="Ines Celin" userId="S::ines.celin@o-azilb.si::b27f0196-cc88-46f1-9cb9-e7311a4250e7" providerId="AD" clId="Web-{3931BFDC-5BF3-AF82-B358-4BD74CE71C16}" dt="2020-04-04T18:17:18.686" v="51" actId="20577"/>
        <pc:sldMkLst>
          <pc:docMk/>
          <pc:sldMk cId="4174840651" sldId="433"/>
        </pc:sldMkLst>
        <pc:spChg chg="mod">
          <ac:chgData name="Ines Celin" userId="S::ines.celin@o-azilb.si::b27f0196-cc88-46f1-9cb9-e7311a4250e7" providerId="AD" clId="Web-{3931BFDC-5BF3-AF82-B358-4BD74CE71C16}" dt="2020-04-04T18:17:18.686" v="51" actId="20577"/>
          <ac:spMkLst>
            <pc:docMk/>
            <pc:sldMk cId="4174840651" sldId="433"/>
            <ac:spMk id="5" creationId="{00000000-0000-0000-0000-000000000000}"/>
          </ac:spMkLst>
        </pc:spChg>
      </pc:sldChg>
    </pc:docChg>
  </pc:docChgLst>
</pc:chgInfo>
</file>

<file path=ppt/charts/_rels/chart1.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Star&#353;i.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Star&#353;i.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Star&#353;i.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Star&#353;i.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Star&#353;i.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Star&#353;i.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Star&#353;i.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Star&#353;i.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Star&#353;i.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Star&#353;i.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Star&#353;i.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Star&#353;i.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Star&#353;i.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Star&#353;i.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Star&#353;i.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U&#269;enci.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U&#269;enci.xlsx" TargetMode="External"/></Relationships>
</file>

<file path=ppt/charts/_rels/chart25.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U&#269;enci.xlsx" TargetMode="External"/></Relationships>
</file>

<file path=ppt/charts/_rels/chart26.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U&#269;enci.xlsx" TargetMode="External"/></Relationships>
</file>

<file path=ppt/charts/_rels/chart27.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Star&#353;i.xlsx" TargetMode="External"/></Relationships>
</file>

<file path=ppt/charts/_rels/chart28.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Star&#353;i.xlsx" TargetMode="External"/></Relationships>
</file>

<file path=ppt/charts/_rels/chart29.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U&#269;enci.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Star&#353;i.xlsx" TargetMode="External"/></Relationships>
</file>

<file path=ppt/charts/_rels/chart30.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Home%20PC\OneDrive%20-%20Osnovna%20sola%20Antona%20Znidersica\Delo%20na%20daljavo\Spremljava%20dela\Star&#353;i.xlsx" TargetMode="External"/></Relationships>
</file>

<file path=ppt/charts/_rels/chart31.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U&#269;enci.xlsx" TargetMode="External"/></Relationships>
</file>

<file path=ppt/charts/_rels/chart32.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Star&#353;i.xlsx" TargetMode="External"/></Relationships>
</file>

<file path=ppt/charts/_rels/chart33.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Star&#353;i.xlsx" TargetMode="External"/></Relationships>
</file>

<file path=ppt/charts/_rels/chart34.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U&#269;enci.xlsx" TargetMode="External"/></Relationships>
</file>

<file path=ppt/charts/_rels/chart35.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U&#269;enci.xlsx" TargetMode="External"/></Relationships>
</file>

<file path=ppt/charts/_rels/chart36.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U&#269;enci.xlsx" TargetMode="External"/></Relationships>
</file>

<file path=ppt/charts/_rels/chart37.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Star&#353;i.xlsx" TargetMode="External"/></Relationships>
</file>

<file path=ppt/charts/_rels/chart38.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U&#269;enci.xlsx" TargetMode="External"/></Relationships>
</file>

<file path=ppt/charts/_rels/chart39.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Star&#353;i.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Star&#353;i.xlsx" TargetMode="External"/></Relationships>
</file>

<file path=ppt/charts/_rels/chart40.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U&#269;enci.xlsx" TargetMode="External"/></Relationships>
</file>

<file path=ppt/charts/_rels/chart41.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C:\Users\Home%20PC\OneDrive%20-%20Osnovna%20sola%20Antona%20Znidersica\Delo%20na%20daljavo\Spremljava%20dela\Star&#353;i.xlsx" TargetMode="External"/></Relationships>
</file>

<file path=ppt/charts/_rels/chart42.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U&#269;enci.xlsx" TargetMode="External"/></Relationships>
</file>

<file path=ppt/charts/_rels/chart43.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Star&#353;i.xlsx" TargetMode="External"/></Relationships>
</file>

<file path=ppt/charts/_rels/chart44.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Star&#353;i.xlsx" TargetMode="External"/></Relationships>
</file>

<file path=ppt/charts/_rels/chart45.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U&#269;enci.xlsx" TargetMode="External"/></Relationships>
</file>

<file path=ppt/charts/_rels/chart46.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U&#269;enci.xlsx" TargetMode="External"/></Relationships>
</file>

<file path=ppt/charts/_rels/chart47.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U&#269;enci.xlsx" TargetMode="External"/></Relationships>
</file>

<file path=ppt/charts/_rels/chart48.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U&#269;enci.xlsx" TargetMode="External"/></Relationships>
</file>

<file path=ppt/charts/_rels/chart49.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Star&#353;i.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Star&#353;i.xlsx" TargetMode="External"/></Relationships>
</file>

<file path=ppt/charts/_rels/chart50.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U&#269;enci.xlsx" TargetMode="External"/></Relationships>
</file>

<file path=ppt/charts/_rels/chart51.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Star&#353;i.xlsx" TargetMode="External"/></Relationships>
</file>

<file path=ppt/charts/_rels/chart52.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C:\Users\Home%20PC\OneDrive%20-%20Osnovna%20sola%20Antona%20Znidersica\Delo%20na%20daljavo\Spremljava%20dela\Star&#353;i.xlsx" TargetMode="External"/></Relationships>
</file>

<file path=ppt/charts/_rels/chart53.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U&#269;enci.xlsx" TargetMode="External"/></Relationships>
</file>

<file path=ppt/charts/_rels/chart54.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Star&#353;i.xlsx" TargetMode="External"/></Relationships>
</file>

<file path=ppt/charts/_rels/chart55.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U&#269;enci.xlsx" TargetMode="External"/></Relationships>
</file>

<file path=ppt/charts/_rels/chart56.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U&#269;enci.xlsx" TargetMode="External"/></Relationships>
</file>

<file path=ppt/charts/_rels/chart57.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Star&#353;i.xlsx" TargetMode="External"/></Relationships>
</file>

<file path=ppt/charts/_rels/chart58.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U&#269;enci.xlsx" TargetMode="External"/></Relationships>
</file>

<file path=ppt/charts/_rels/chart59.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Star&#353;i.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Star&#353;i.xlsx" TargetMode="External"/></Relationships>
</file>

<file path=ppt/charts/_rels/chart60.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file:///C:\Users\Home%20PC\OneDrive%20-%20Osnovna%20sola%20Antona%20Znidersica\Delo%20na%20daljavo\Spremljava%20dela\U&#269;enci.xlsx" TargetMode="External"/></Relationships>
</file>

<file path=ppt/charts/_rels/chart61.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Star&#353;i.xlsx" TargetMode="External"/></Relationships>
</file>

<file path=ppt/charts/_rels/chart62.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U&#269;enci.xlsx" TargetMode="External"/></Relationships>
</file>

<file path=ppt/charts/_rels/chart63.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oleObject" Target="file:///C:\Users\Home%20PC\OneDrive%20-%20Osnovna%20sola%20Antona%20Znidersica\Delo%20na%20daljavo\Spremljava%20dela\Star&#353;i.xlsx" TargetMode="External"/></Relationships>
</file>

<file path=ppt/charts/_rels/chart64.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U&#269;enci.xlsx" TargetMode="External"/></Relationships>
</file>

<file path=ppt/charts/_rels/chart65.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Star&#353;i.xlsx" TargetMode="External"/></Relationships>
</file>

<file path=ppt/charts/_rels/chart66.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Star&#353;i.xlsx" TargetMode="External"/></Relationships>
</file>

<file path=ppt/charts/_rels/chart67.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Star&#353;i.xlsx" TargetMode="External"/></Relationships>
</file>

<file path=ppt/charts/_rels/chart68.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Star&#353;i.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Star&#353;i.xlsx" TargetMode="External"/></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Home%20PC\OneDrive%20-%20Osnovna%20sola%20Antona%20Znidersica\Delo%20na%20daljavo\Spremljava%20dela\Star&#353;i.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Home%20PC\OneDrive%20-%20Osnovna%20sola%20Antona%20Znidersica\Delo%20na%20daljavo\Spremljava%20dela\Star&#353;i.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dLbl>
              <c:idx val="0"/>
              <c:layout>
                <c:manualLayout>
                  <c:x val="5.2312515240654049E-3"/>
                  <c:y val="-5.341714637822809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C51-4EF1-B630-CD263B0F13D2}"/>
                </c:ext>
              </c:extLst>
            </c:dLbl>
            <c:dLbl>
              <c:idx val="1"/>
              <c:layout>
                <c:manualLayout>
                  <c:x val="1.7437505080218016E-3"/>
                  <c:y val="0.1502357241887665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C51-4EF1-B630-CD263B0F13D2}"/>
                </c:ext>
              </c:extLst>
            </c:dLbl>
            <c:dLbl>
              <c:idx val="2"/>
              <c:layout>
                <c:manualLayout>
                  <c:x val="0"/>
                  <c:y val="0.1302042942969309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C51-4EF1-B630-CD263B0F13D2}"/>
                </c:ext>
              </c:extLst>
            </c:dLbl>
            <c:dLbl>
              <c:idx val="3"/>
              <c:layout>
                <c:manualLayout>
                  <c:x val="3.4875010160436031E-3"/>
                  <c:y val="0.113511436053734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C51-4EF1-B630-CD263B0F13D2}"/>
                </c:ext>
              </c:extLst>
            </c:dLbl>
            <c:spPr>
              <a:noFill/>
              <a:ln>
                <a:noFill/>
              </a:ln>
              <a:effectLst/>
            </c:spPr>
            <c:txPr>
              <a:bodyPr/>
              <a:lstStyle/>
              <a:p>
                <a:pPr>
                  <a:defRPr sz="1800"/>
                </a:pPr>
                <a:endParaRPr lang="sl-S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'[Starši.xlsx]1. razred'!$B$21:$B$24</c:f>
              <c:strCache>
                <c:ptCount val="4"/>
                <c:pt idx="0">
                  <c:v>Ne potrebuje pomoči in gaopravlja sam</c:v>
                </c:pt>
                <c:pt idx="1">
                  <c:v>Potrebuje malo pomoči,večino opravi sam</c:v>
                </c:pt>
                <c:pt idx="2">
                  <c:v>Potrebuje precej pomoči, lemalo opravi sam</c:v>
                </c:pt>
                <c:pt idx="3">
                  <c:v>Potrebuje stalno pomoč innadzor, saj sam ne opraviničesar</c:v>
                </c:pt>
              </c:strCache>
            </c:strRef>
          </c:cat>
          <c:val>
            <c:numRef>
              <c:f>'[Starši.xlsx]1. razred'!$C$21:$C$24</c:f>
              <c:numCache>
                <c:formatCode>General</c:formatCode>
                <c:ptCount val="4"/>
                <c:pt idx="0">
                  <c:v>0</c:v>
                </c:pt>
                <c:pt idx="1">
                  <c:v>9</c:v>
                </c:pt>
                <c:pt idx="2">
                  <c:v>6</c:v>
                </c:pt>
                <c:pt idx="3">
                  <c:v>2</c:v>
                </c:pt>
              </c:numCache>
            </c:numRef>
          </c:val>
          <c:extLst>
            <c:ext xmlns:c16="http://schemas.microsoft.com/office/drawing/2014/chart" uri="{C3380CC4-5D6E-409C-BE32-E72D297353CC}">
              <c16:uniqueId val="{00000004-0C51-4EF1-B630-CD263B0F13D2}"/>
            </c:ext>
          </c:extLst>
        </c:ser>
        <c:dLbls>
          <c:showLegendKey val="0"/>
          <c:showVal val="0"/>
          <c:showCatName val="0"/>
          <c:showSerName val="0"/>
          <c:showPercent val="0"/>
          <c:showBubbleSize val="0"/>
        </c:dLbls>
        <c:gapWidth val="150"/>
        <c:shape val="box"/>
        <c:axId val="171664128"/>
        <c:axId val="174521728"/>
        <c:axId val="0"/>
      </c:bar3DChart>
      <c:catAx>
        <c:axId val="171664128"/>
        <c:scaling>
          <c:orientation val="minMax"/>
        </c:scaling>
        <c:delete val="0"/>
        <c:axPos val="b"/>
        <c:numFmt formatCode="General" sourceLinked="0"/>
        <c:majorTickMark val="out"/>
        <c:minorTickMark val="none"/>
        <c:tickLblPos val="nextTo"/>
        <c:txPr>
          <a:bodyPr/>
          <a:lstStyle/>
          <a:p>
            <a:pPr>
              <a:defRPr sz="1100"/>
            </a:pPr>
            <a:endParaRPr lang="sl-SI"/>
          </a:p>
        </c:txPr>
        <c:crossAx val="174521728"/>
        <c:crosses val="autoZero"/>
        <c:auto val="1"/>
        <c:lblAlgn val="ctr"/>
        <c:lblOffset val="100"/>
        <c:noMultiLvlLbl val="0"/>
      </c:catAx>
      <c:valAx>
        <c:axId val="174521728"/>
        <c:scaling>
          <c:orientation val="minMax"/>
        </c:scaling>
        <c:delete val="0"/>
        <c:axPos val="l"/>
        <c:majorGridlines/>
        <c:numFmt formatCode="General" sourceLinked="1"/>
        <c:majorTickMark val="out"/>
        <c:minorTickMark val="none"/>
        <c:tickLblPos val="nextTo"/>
        <c:crossAx val="171664128"/>
        <c:crosses val="autoZero"/>
        <c:crossBetween val="between"/>
      </c:valAx>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'[Starši.xlsx]3. razred'!$D$34</c:f>
              <c:strCache>
                <c:ptCount val="1"/>
              </c:strCache>
            </c:strRef>
          </c:tx>
          <c:explosion val="25"/>
          <c:dLbls>
            <c:spPr>
              <a:noFill/>
              <a:ln>
                <a:noFill/>
              </a:ln>
              <a:effectLst/>
            </c:spPr>
            <c:txPr>
              <a:bodyPr/>
              <a:lstStyle/>
              <a:p>
                <a:pPr>
                  <a:defRPr sz="1100"/>
                </a:pPr>
                <a:endParaRPr lang="sl-SI"/>
              </a:p>
            </c:txPr>
            <c:showLegendKey val="0"/>
            <c:showVal val="1"/>
            <c:showCatName val="0"/>
            <c:showSerName val="0"/>
            <c:showPercent val="0"/>
            <c:showBubbleSize val="0"/>
            <c:showLeaderLines val="1"/>
            <c:extLst>
              <c:ext xmlns:c15="http://schemas.microsoft.com/office/drawing/2012/chart" uri="{CE6537A1-D6FC-4f65-9D91-7224C49458BB}"/>
            </c:extLst>
          </c:dLbls>
          <c:cat>
            <c:strRef>
              <c:f>'[Starši.xlsx]3. razred'!$C$35:$C$37</c:f>
              <c:strCache>
                <c:ptCount val="3"/>
                <c:pt idx="0">
                  <c:v>premalo</c:v>
                </c:pt>
                <c:pt idx="1">
                  <c:v>ravno prav</c:v>
                </c:pt>
                <c:pt idx="2">
                  <c:v>preveč</c:v>
                </c:pt>
              </c:strCache>
            </c:strRef>
          </c:cat>
          <c:val>
            <c:numRef>
              <c:f>'[Starši.xlsx]3. razred'!$D$35:$D$37</c:f>
              <c:numCache>
                <c:formatCode>General</c:formatCode>
                <c:ptCount val="3"/>
                <c:pt idx="0">
                  <c:v>0</c:v>
                </c:pt>
                <c:pt idx="1">
                  <c:v>22</c:v>
                </c:pt>
                <c:pt idx="2">
                  <c:v>3</c:v>
                </c:pt>
              </c:numCache>
            </c:numRef>
          </c:val>
          <c:extLst>
            <c:ext xmlns:c16="http://schemas.microsoft.com/office/drawing/2014/chart" uri="{C3380CC4-5D6E-409C-BE32-E72D297353CC}">
              <c16:uniqueId val="{00000000-9D0F-4885-9AFD-A50A854F02BD}"/>
            </c:ext>
          </c:extLst>
        </c:ser>
        <c:dLbls>
          <c:showLegendKey val="0"/>
          <c:showVal val="0"/>
          <c:showCatName val="0"/>
          <c:showSerName val="0"/>
          <c:showPercent val="0"/>
          <c:showBubbleSize val="0"/>
          <c:showLeaderLines val="1"/>
        </c:dLbls>
      </c:pie3DChart>
    </c:plotArea>
    <c:legend>
      <c:legendPos val="r"/>
      <c:overlay val="0"/>
      <c:txPr>
        <a:bodyPr/>
        <a:lstStyle/>
        <a:p>
          <a:pPr>
            <a:defRPr sz="1400"/>
          </a:pPr>
          <a:endParaRPr lang="sl-SI"/>
        </a:p>
      </c:txPr>
    </c:legend>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'[Starši.xlsx]3. razred'!$E$34</c:f>
              <c:strCache>
                <c:ptCount val="1"/>
              </c:strCache>
            </c:strRef>
          </c:tx>
          <c:explosion val="25"/>
          <c:dLbls>
            <c:spPr>
              <a:noFill/>
              <a:ln>
                <a:noFill/>
              </a:ln>
              <a:effectLst/>
            </c:spPr>
            <c:txPr>
              <a:bodyPr/>
              <a:lstStyle/>
              <a:p>
                <a:pPr>
                  <a:defRPr sz="1800"/>
                </a:pPr>
                <a:endParaRPr lang="sl-SI"/>
              </a:p>
            </c:txPr>
            <c:showLegendKey val="0"/>
            <c:showVal val="1"/>
            <c:showCatName val="0"/>
            <c:showSerName val="0"/>
            <c:showPercent val="0"/>
            <c:showBubbleSize val="0"/>
            <c:showLeaderLines val="1"/>
            <c:extLst>
              <c:ext xmlns:c15="http://schemas.microsoft.com/office/drawing/2012/chart" uri="{CE6537A1-D6FC-4f65-9D91-7224C49458BB}"/>
            </c:extLst>
          </c:dLbls>
          <c:cat>
            <c:strRef>
              <c:f>'[Starši.xlsx]3. razred'!$C$35:$C$37</c:f>
              <c:strCache>
                <c:ptCount val="3"/>
                <c:pt idx="0">
                  <c:v>premalo</c:v>
                </c:pt>
                <c:pt idx="1">
                  <c:v>ravno prav</c:v>
                </c:pt>
                <c:pt idx="2">
                  <c:v>preveč</c:v>
                </c:pt>
              </c:strCache>
            </c:strRef>
          </c:cat>
          <c:val>
            <c:numRef>
              <c:f>'[Starši.xlsx]3. razred'!$E$35:$E$37</c:f>
              <c:numCache>
                <c:formatCode>General</c:formatCode>
                <c:ptCount val="3"/>
                <c:pt idx="0">
                  <c:v>2</c:v>
                </c:pt>
                <c:pt idx="1">
                  <c:v>22</c:v>
                </c:pt>
                <c:pt idx="2">
                  <c:v>0</c:v>
                </c:pt>
              </c:numCache>
            </c:numRef>
          </c:val>
          <c:extLst>
            <c:ext xmlns:c16="http://schemas.microsoft.com/office/drawing/2014/chart" uri="{C3380CC4-5D6E-409C-BE32-E72D297353CC}">
              <c16:uniqueId val="{00000000-FB92-4638-8B94-253C4C1A0F5D}"/>
            </c:ext>
          </c:extLst>
        </c:ser>
        <c:dLbls>
          <c:showLegendKey val="0"/>
          <c:showVal val="0"/>
          <c:showCatName val="0"/>
          <c:showSerName val="0"/>
          <c:showPercent val="0"/>
          <c:showBubbleSize val="0"/>
          <c:showLeaderLines val="1"/>
        </c:dLbls>
      </c:pie3DChart>
    </c:plotArea>
    <c:legend>
      <c:legendPos val="r"/>
      <c:overlay val="0"/>
      <c:txPr>
        <a:bodyPr/>
        <a:lstStyle/>
        <a:p>
          <a:pPr>
            <a:defRPr sz="1400"/>
          </a:pPr>
          <a:endParaRPr lang="sl-SI"/>
        </a:p>
      </c:txPr>
    </c:legend>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0"/>
    <c:view3D>
      <c:rotX val="15"/>
      <c:rotY val="20"/>
      <c:rAngAx val="1"/>
    </c:view3D>
    <c:floor>
      <c:thickness val="0"/>
    </c:floor>
    <c:sideWall>
      <c:thickness val="0"/>
    </c:sideWall>
    <c:backWall>
      <c:thickness val="0"/>
    </c:backWall>
    <c:plotArea>
      <c:layout/>
      <c:bar3DChart>
        <c:barDir val="bar"/>
        <c:grouping val="clustered"/>
        <c:varyColors val="0"/>
        <c:ser>
          <c:idx val="0"/>
          <c:order val="0"/>
          <c:invertIfNegative val="0"/>
          <c:cat>
            <c:strRef>
              <c:f>'[Starši.xlsx]3. razred'!$E$1:$M$1</c:f>
              <c:strCache>
                <c:ptCount val="9"/>
                <c:pt idx="0">
                  <c:v>Sporočila, ki jih pošilja šola, so mi razumljiva.</c:v>
                </c:pt>
                <c:pt idx="1">
                  <c:v>Obveščanje o pomembnih zadevah s strani šole je pravočasno.</c:v>
                </c:pt>
                <c:pt idx="2">
                  <c:v>Dobivam preveč sporočil od različnih ljudi iz šole.</c:v>
                </c:pt>
                <c:pt idx="3">
                  <c:v>Na moja sporočila mi delavci šole pravočasno odgovarjajo.</c:v>
                </c:pt>
                <c:pt idx="4">
                  <c:v>Obveščanje preko e-pošte mi ustreza.</c:v>
                </c:pt>
                <c:pt idx="5">
                  <c:v>Ustreza mi, če me kontaktirate preko mobitela (SMS ali klic).</c:v>
                </c:pt>
                <c:pt idx="6">
                  <c:v>Spremljam spletno stran šole.</c:v>
                </c:pt>
                <c:pt idx="7">
                  <c:v>Jasno mi je, kaj mora moj otrok opraviti v vsakem dnevu.</c:v>
                </c:pt>
                <c:pt idx="8">
                  <c:v>Če imam vprašanje, vem, na koga se lahko obrnem.</c:v>
                </c:pt>
              </c:strCache>
            </c:strRef>
          </c:cat>
          <c:val>
            <c:numRef>
              <c:f>'[Starši.xlsx]3. razred'!$E$27:$M$27</c:f>
              <c:numCache>
                <c:formatCode>0.00</c:formatCode>
                <c:ptCount val="9"/>
                <c:pt idx="0">
                  <c:v>1.9545454545454546</c:v>
                </c:pt>
                <c:pt idx="1">
                  <c:v>1.8333333333333333</c:v>
                </c:pt>
                <c:pt idx="2">
                  <c:v>0.125</c:v>
                </c:pt>
                <c:pt idx="3">
                  <c:v>1.8695652173913044</c:v>
                </c:pt>
                <c:pt idx="4">
                  <c:v>1.9583333333333333</c:v>
                </c:pt>
                <c:pt idx="5">
                  <c:v>1.6086956521739131</c:v>
                </c:pt>
                <c:pt idx="6">
                  <c:v>0.875</c:v>
                </c:pt>
                <c:pt idx="7">
                  <c:v>1.9166666666666667</c:v>
                </c:pt>
                <c:pt idx="8">
                  <c:v>2</c:v>
                </c:pt>
              </c:numCache>
            </c:numRef>
          </c:val>
          <c:extLst>
            <c:ext xmlns:c16="http://schemas.microsoft.com/office/drawing/2014/chart" uri="{C3380CC4-5D6E-409C-BE32-E72D297353CC}">
              <c16:uniqueId val="{00000000-B399-4366-863F-68246F451C09}"/>
            </c:ext>
          </c:extLst>
        </c:ser>
        <c:dLbls>
          <c:showLegendKey val="0"/>
          <c:showVal val="0"/>
          <c:showCatName val="0"/>
          <c:showSerName val="0"/>
          <c:showPercent val="0"/>
          <c:showBubbleSize val="0"/>
        </c:dLbls>
        <c:gapWidth val="150"/>
        <c:shape val="box"/>
        <c:axId val="148206720"/>
        <c:axId val="148208256"/>
        <c:axId val="0"/>
      </c:bar3DChart>
      <c:catAx>
        <c:axId val="148206720"/>
        <c:scaling>
          <c:orientation val="minMax"/>
        </c:scaling>
        <c:delete val="0"/>
        <c:axPos val="l"/>
        <c:numFmt formatCode="General" sourceLinked="0"/>
        <c:majorTickMark val="out"/>
        <c:minorTickMark val="none"/>
        <c:tickLblPos val="nextTo"/>
        <c:txPr>
          <a:bodyPr/>
          <a:lstStyle/>
          <a:p>
            <a:pPr>
              <a:defRPr sz="1800"/>
            </a:pPr>
            <a:endParaRPr lang="sl-SI"/>
          </a:p>
        </c:txPr>
        <c:crossAx val="148208256"/>
        <c:crosses val="autoZero"/>
        <c:auto val="1"/>
        <c:lblAlgn val="ctr"/>
        <c:lblOffset val="100"/>
        <c:noMultiLvlLbl val="0"/>
      </c:catAx>
      <c:valAx>
        <c:axId val="148208256"/>
        <c:scaling>
          <c:orientation val="minMax"/>
          <c:max val="2"/>
          <c:min val="0"/>
        </c:scaling>
        <c:delete val="0"/>
        <c:axPos val="b"/>
        <c:majorGridlines/>
        <c:numFmt formatCode="0.00" sourceLinked="1"/>
        <c:majorTickMark val="out"/>
        <c:minorTickMark val="none"/>
        <c:tickLblPos val="nextTo"/>
        <c:crossAx val="148206720"/>
        <c:crosses val="autoZero"/>
        <c:crossBetween val="between"/>
        <c:majorUnit val="1"/>
      </c:valAx>
    </c:plotArea>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14"/>
    </mc:Choice>
    <mc:Fallback>
      <c:style val="14"/>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dLbl>
              <c:idx val="0"/>
              <c:layout>
                <c:manualLayout>
                  <c:x val="2.7777777777777779E-3"/>
                  <c:y val="8.796296296296296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6C1-45A4-8283-E7F40FF40D9C}"/>
                </c:ext>
              </c:extLst>
            </c:dLbl>
            <c:dLbl>
              <c:idx val="1"/>
              <c:layout>
                <c:manualLayout>
                  <c:x val="5.0925337632079971E-17"/>
                  <c:y val="0.2037037037037036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6C1-45A4-8283-E7F40FF40D9C}"/>
                </c:ext>
              </c:extLst>
            </c:dLbl>
            <c:dLbl>
              <c:idx val="2"/>
              <c:layout>
                <c:manualLayout>
                  <c:x val="0"/>
                  <c:y val="0.1203703703703703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6C1-45A4-8283-E7F40FF40D9C}"/>
                </c:ext>
              </c:extLst>
            </c:dLbl>
            <c:dLbl>
              <c:idx val="3"/>
              <c:layout>
                <c:manualLayout>
                  <c:x val="1.6666666666666566E-2"/>
                  <c:y val="-3.240740740740740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6C1-45A4-8283-E7F40FF40D9C}"/>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'[Starši.xlsx]4. razred'!$B$23:$B$26</c:f>
              <c:strCache>
                <c:ptCount val="4"/>
                <c:pt idx="0">
                  <c:v>Ne potrebuje pomoči in gaopravlja sam</c:v>
                </c:pt>
                <c:pt idx="1">
                  <c:v>Potrebuje malo pomoči,večino opravi sam</c:v>
                </c:pt>
                <c:pt idx="2">
                  <c:v>Potrebuje precej pomoči, lemalo opravi sam</c:v>
                </c:pt>
                <c:pt idx="3">
                  <c:v>Potrebuje stalno pomoč innadzor, saj sam ne opraviničesar</c:v>
                </c:pt>
              </c:strCache>
            </c:strRef>
          </c:cat>
          <c:val>
            <c:numRef>
              <c:f>'[Starši.xlsx]4. razred'!$C$23:$C$26</c:f>
              <c:numCache>
                <c:formatCode>General</c:formatCode>
                <c:ptCount val="4"/>
                <c:pt idx="0">
                  <c:v>2</c:v>
                </c:pt>
                <c:pt idx="1">
                  <c:v>13</c:v>
                </c:pt>
                <c:pt idx="2">
                  <c:v>4</c:v>
                </c:pt>
                <c:pt idx="3">
                  <c:v>0</c:v>
                </c:pt>
              </c:numCache>
            </c:numRef>
          </c:val>
          <c:extLst>
            <c:ext xmlns:c16="http://schemas.microsoft.com/office/drawing/2014/chart" uri="{C3380CC4-5D6E-409C-BE32-E72D297353CC}">
              <c16:uniqueId val="{00000004-26C1-45A4-8283-E7F40FF40D9C}"/>
            </c:ext>
          </c:extLst>
        </c:ser>
        <c:dLbls>
          <c:showLegendKey val="0"/>
          <c:showVal val="0"/>
          <c:showCatName val="0"/>
          <c:showSerName val="0"/>
          <c:showPercent val="0"/>
          <c:showBubbleSize val="0"/>
        </c:dLbls>
        <c:gapWidth val="150"/>
        <c:shape val="box"/>
        <c:axId val="149631360"/>
        <c:axId val="149632896"/>
        <c:axId val="0"/>
      </c:bar3DChart>
      <c:catAx>
        <c:axId val="149631360"/>
        <c:scaling>
          <c:orientation val="minMax"/>
        </c:scaling>
        <c:delete val="0"/>
        <c:axPos val="b"/>
        <c:numFmt formatCode="General" sourceLinked="0"/>
        <c:majorTickMark val="out"/>
        <c:minorTickMark val="none"/>
        <c:tickLblPos val="nextTo"/>
        <c:txPr>
          <a:bodyPr/>
          <a:lstStyle/>
          <a:p>
            <a:pPr>
              <a:defRPr sz="1600"/>
            </a:pPr>
            <a:endParaRPr lang="sl-SI"/>
          </a:p>
        </c:txPr>
        <c:crossAx val="149632896"/>
        <c:crosses val="autoZero"/>
        <c:auto val="1"/>
        <c:lblAlgn val="ctr"/>
        <c:lblOffset val="100"/>
        <c:noMultiLvlLbl val="0"/>
      </c:catAx>
      <c:valAx>
        <c:axId val="149632896"/>
        <c:scaling>
          <c:orientation val="minMax"/>
        </c:scaling>
        <c:delete val="0"/>
        <c:axPos val="l"/>
        <c:majorGridlines/>
        <c:numFmt formatCode="General" sourceLinked="1"/>
        <c:majorTickMark val="out"/>
        <c:minorTickMark val="none"/>
        <c:tickLblPos val="nextTo"/>
        <c:crossAx val="149631360"/>
        <c:crosses val="autoZero"/>
        <c:crossBetween val="between"/>
      </c:valAx>
    </c:plotArea>
    <c:plotVisOnly val="1"/>
    <c:dispBlanksAs val="gap"/>
    <c:showDLblsOverMax val="0"/>
  </c:chart>
  <c:txPr>
    <a:bodyPr/>
    <a:lstStyle/>
    <a:p>
      <a:pPr>
        <a:defRPr sz="1800"/>
      </a:pPr>
      <a:endParaRPr lang="sl-SI"/>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'[Starši.xlsx]4. razred'!$D$28</c:f>
              <c:strCache>
                <c:ptCount val="1"/>
              </c:strCache>
            </c:strRef>
          </c:tx>
          <c:explosion val="25"/>
          <c:dLbls>
            <c:dLbl>
              <c:idx val="0"/>
              <c:layout>
                <c:manualLayout>
                  <c:x val="7.6186743011202804E-2"/>
                  <c:y val="1.78337037544299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6C5-4591-A920-E88C66588D80}"/>
                </c:ext>
              </c:extLst>
            </c:dLbl>
            <c:spPr>
              <a:noFill/>
              <a:ln>
                <a:noFill/>
              </a:ln>
              <a:effectLst/>
            </c:spPr>
            <c:txPr>
              <a:bodyPr/>
              <a:lstStyle/>
              <a:p>
                <a:pPr>
                  <a:defRPr sz="1800"/>
                </a:pPr>
                <a:endParaRPr lang="sl-SI"/>
              </a:p>
            </c:txPr>
            <c:showLegendKey val="0"/>
            <c:showVal val="1"/>
            <c:showCatName val="0"/>
            <c:showSerName val="0"/>
            <c:showPercent val="0"/>
            <c:showBubbleSize val="0"/>
            <c:showLeaderLines val="1"/>
            <c:extLst>
              <c:ext xmlns:c15="http://schemas.microsoft.com/office/drawing/2012/chart" uri="{CE6537A1-D6FC-4f65-9D91-7224C49458BB}"/>
            </c:extLst>
          </c:dLbls>
          <c:cat>
            <c:strRef>
              <c:f>'[Starši.xlsx]4. razred'!$C$29:$C$31</c:f>
              <c:strCache>
                <c:ptCount val="3"/>
                <c:pt idx="0">
                  <c:v>premalo</c:v>
                </c:pt>
                <c:pt idx="1">
                  <c:v>ravno prav</c:v>
                </c:pt>
                <c:pt idx="2">
                  <c:v>preveč</c:v>
                </c:pt>
              </c:strCache>
            </c:strRef>
          </c:cat>
          <c:val>
            <c:numRef>
              <c:f>'[Starši.xlsx]4. razred'!$D$29:$D$31</c:f>
              <c:numCache>
                <c:formatCode>General</c:formatCode>
                <c:ptCount val="3"/>
                <c:pt idx="0">
                  <c:v>0</c:v>
                </c:pt>
                <c:pt idx="1">
                  <c:v>18</c:v>
                </c:pt>
                <c:pt idx="2">
                  <c:v>1</c:v>
                </c:pt>
              </c:numCache>
            </c:numRef>
          </c:val>
          <c:extLst>
            <c:ext xmlns:c16="http://schemas.microsoft.com/office/drawing/2014/chart" uri="{C3380CC4-5D6E-409C-BE32-E72D297353CC}">
              <c16:uniqueId val="{00000001-76C5-4591-A920-E88C66588D80}"/>
            </c:ext>
          </c:extLst>
        </c:ser>
        <c:dLbls>
          <c:showLegendKey val="0"/>
          <c:showVal val="0"/>
          <c:showCatName val="0"/>
          <c:showSerName val="0"/>
          <c:showPercent val="0"/>
          <c:showBubbleSize val="0"/>
          <c:showLeaderLines val="1"/>
        </c:dLbls>
      </c:pie3DChart>
    </c:plotArea>
    <c:legend>
      <c:legendPos val="r"/>
      <c:overlay val="0"/>
      <c:txPr>
        <a:bodyPr/>
        <a:lstStyle/>
        <a:p>
          <a:pPr>
            <a:defRPr sz="1800"/>
          </a:pPr>
          <a:endParaRPr lang="sl-SI"/>
        </a:p>
      </c:txPr>
    </c:legend>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'[Starši.xlsx]4. razred'!$E$28</c:f>
              <c:strCache>
                <c:ptCount val="1"/>
              </c:strCache>
            </c:strRef>
          </c:tx>
          <c:explosion val="25"/>
          <c:dLbls>
            <c:dLbl>
              <c:idx val="0"/>
              <c:layout>
                <c:manualLayout>
                  <c:x val="-9.2643153980752402E-2"/>
                  <c:y val="4.604768153980752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DF8-4A75-807A-64645A38459C}"/>
                </c:ext>
              </c:extLst>
            </c:dLbl>
            <c:dLbl>
              <c:idx val="2"/>
              <c:layout>
                <c:manualLayout>
                  <c:x val="0.10735695538057738"/>
                  <c:y val="0.1130380577427821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DF8-4A75-807A-64645A38459C}"/>
                </c:ext>
              </c:extLst>
            </c:dLbl>
            <c:spPr>
              <a:noFill/>
              <a:ln>
                <a:noFill/>
              </a:ln>
              <a:effectLst/>
            </c:spPr>
            <c:txPr>
              <a:bodyPr/>
              <a:lstStyle/>
              <a:p>
                <a:pPr>
                  <a:defRPr sz="2400"/>
                </a:pPr>
                <a:endParaRPr lang="sl-SI"/>
              </a:p>
            </c:txPr>
            <c:showLegendKey val="0"/>
            <c:showVal val="1"/>
            <c:showCatName val="0"/>
            <c:showSerName val="0"/>
            <c:showPercent val="0"/>
            <c:showBubbleSize val="0"/>
            <c:showLeaderLines val="1"/>
            <c:extLst>
              <c:ext xmlns:c15="http://schemas.microsoft.com/office/drawing/2012/chart" uri="{CE6537A1-D6FC-4f65-9D91-7224C49458BB}"/>
            </c:extLst>
          </c:dLbls>
          <c:cat>
            <c:strRef>
              <c:f>'[Starši.xlsx]4. razred'!$C$29:$C$31</c:f>
              <c:strCache>
                <c:ptCount val="3"/>
                <c:pt idx="0">
                  <c:v>premalo</c:v>
                </c:pt>
                <c:pt idx="1">
                  <c:v>ravno prav</c:v>
                </c:pt>
                <c:pt idx="2">
                  <c:v>preveč</c:v>
                </c:pt>
              </c:strCache>
            </c:strRef>
          </c:cat>
          <c:val>
            <c:numRef>
              <c:f>'[Starši.xlsx]4. razred'!$E$29:$E$31</c:f>
              <c:numCache>
                <c:formatCode>General</c:formatCode>
                <c:ptCount val="3"/>
                <c:pt idx="0">
                  <c:v>0</c:v>
                </c:pt>
                <c:pt idx="1">
                  <c:v>18</c:v>
                </c:pt>
                <c:pt idx="2">
                  <c:v>0</c:v>
                </c:pt>
              </c:numCache>
            </c:numRef>
          </c:val>
          <c:extLst>
            <c:ext xmlns:c16="http://schemas.microsoft.com/office/drawing/2014/chart" uri="{C3380CC4-5D6E-409C-BE32-E72D297353CC}">
              <c16:uniqueId val="{00000002-FDF8-4A75-807A-64645A38459C}"/>
            </c:ext>
          </c:extLst>
        </c:ser>
        <c:dLbls>
          <c:showLegendKey val="0"/>
          <c:showVal val="0"/>
          <c:showCatName val="0"/>
          <c:showSerName val="0"/>
          <c:showPercent val="0"/>
          <c:showBubbleSize val="0"/>
          <c:showLeaderLines val="1"/>
        </c:dLbls>
      </c:pie3DChart>
    </c:plotArea>
    <c:legend>
      <c:legendPos val="r"/>
      <c:overlay val="0"/>
      <c:txPr>
        <a:bodyPr/>
        <a:lstStyle/>
        <a:p>
          <a:pPr>
            <a:defRPr sz="1800"/>
          </a:pPr>
          <a:endParaRPr lang="sl-SI"/>
        </a:p>
      </c:txPr>
    </c:legend>
    <c:plotVisOnly val="1"/>
    <c:dispBlanksAs val="gap"/>
    <c:showDLblsOverMax val="0"/>
  </c:chart>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0"/>
    <c:view3D>
      <c:rotX val="15"/>
      <c:rotY val="20"/>
      <c:rAngAx val="1"/>
    </c:view3D>
    <c:floor>
      <c:thickness val="0"/>
    </c:floor>
    <c:sideWall>
      <c:thickness val="0"/>
    </c:sideWall>
    <c:backWall>
      <c:thickness val="0"/>
    </c:backWall>
    <c:plotArea>
      <c:layout/>
      <c:bar3DChart>
        <c:barDir val="bar"/>
        <c:grouping val="clustered"/>
        <c:varyColors val="0"/>
        <c:ser>
          <c:idx val="0"/>
          <c:order val="0"/>
          <c:invertIfNegative val="0"/>
          <c:cat>
            <c:strRef>
              <c:f>'[Starši.xlsx]4. razred'!$E$1:$M$1</c:f>
              <c:strCache>
                <c:ptCount val="9"/>
                <c:pt idx="0">
                  <c:v>Sporočila, ki jih pošilja šola, so mi razumljiva.</c:v>
                </c:pt>
                <c:pt idx="1">
                  <c:v>Obveščanje o pomembnih zadevah s strani šole je pravočasno.</c:v>
                </c:pt>
                <c:pt idx="2">
                  <c:v>Dobivam preveč sporočil od različnih ljudi iz šole.</c:v>
                </c:pt>
                <c:pt idx="3">
                  <c:v>Na moja sporočila mi delavci šole pravočasno odgovarjajo.</c:v>
                </c:pt>
                <c:pt idx="4">
                  <c:v>Obveščanje preko e-pošte mi ustreza.</c:v>
                </c:pt>
                <c:pt idx="5">
                  <c:v>Ustreza mi, če me kontaktirate preko mobitela (SMS ali klic).</c:v>
                </c:pt>
                <c:pt idx="6">
                  <c:v>Spremljam spletno stran šole.</c:v>
                </c:pt>
                <c:pt idx="7">
                  <c:v>Jasno mi je, kaj mora moj otrok opraviti v vsakem dnevu.</c:v>
                </c:pt>
                <c:pt idx="8">
                  <c:v>Če imam vprašanje, vem, na koga se lahko obrnem.</c:v>
                </c:pt>
              </c:strCache>
            </c:strRef>
          </c:cat>
          <c:val>
            <c:numRef>
              <c:f>'[Starši.xlsx]4. razred'!$E$21:$M$21</c:f>
              <c:numCache>
                <c:formatCode>0.00</c:formatCode>
                <c:ptCount val="9"/>
                <c:pt idx="0">
                  <c:v>1.8888888888888888</c:v>
                </c:pt>
                <c:pt idx="1">
                  <c:v>2</c:v>
                </c:pt>
                <c:pt idx="2">
                  <c:v>0.16666666666666666</c:v>
                </c:pt>
                <c:pt idx="3">
                  <c:v>2</c:v>
                </c:pt>
                <c:pt idx="4">
                  <c:v>2</c:v>
                </c:pt>
                <c:pt idx="5">
                  <c:v>1.8888888888888888</c:v>
                </c:pt>
                <c:pt idx="6">
                  <c:v>0.94444444444444442</c:v>
                </c:pt>
                <c:pt idx="7">
                  <c:v>1.8888888888888888</c:v>
                </c:pt>
                <c:pt idx="8">
                  <c:v>2</c:v>
                </c:pt>
              </c:numCache>
            </c:numRef>
          </c:val>
          <c:extLst>
            <c:ext xmlns:c16="http://schemas.microsoft.com/office/drawing/2014/chart" uri="{C3380CC4-5D6E-409C-BE32-E72D297353CC}">
              <c16:uniqueId val="{00000000-FCC9-4718-B44C-4BEFC97082D0}"/>
            </c:ext>
          </c:extLst>
        </c:ser>
        <c:dLbls>
          <c:showLegendKey val="0"/>
          <c:showVal val="0"/>
          <c:showCatName val="0"/>
          <c:showSerName val="0"/>
          <c:showPercent val="0"/>
          <c:showBubbleSize val="0"/>
        </c:dLbls>
        <c:gapWidth val="150"/>
        <c:shape val="box"/>
        <c:axId val="149739008"/>
        <c:axId val="149740544"/>
        <c:axId val="0"/>
      </c:bar3DChart>
      <c:catAx>
        <c:axId val="149739008"/>
        <c:scaling>
          <c:orientation val="minMax"/>
        </c:scaling>
        <c:delete val="0"/>
        <c:axPos val="l"/>
        <c:numFmt formatCode="General" sourceLinked="0"/>
        <c:majorTickMark val="out"/>
        <c:minorTickMark val="none"/>
        <c:tickLblPos val="nextTo"/>
        <c:txPr>
          <a:bodyPr/>
          <a:lstStyle/>
          <a:p>
            <a:pPr>
              <a:defRPr sz="1800"/>
            </a:pPr>
            <a:endParaRPr lang="sl-SI"/>
          </a:p>
        </c:txPr>
        <c:crossAx val="149740544"/>
        <c:crosses val="autoZero"/>
        <c:auto val="1"/>
        <c:lblAlgn val="ctr"/>
        <c:lblOffset val="100"/>
        <c:noMultiLvlLbl val="0"/>
      </c:catAx>
      <c:valAx>
        <c:axId val="149740544"/>
        <c:scaling>
          <c:orientation val="minMax"/>
          <c:max val="2"/>
          <c:min val="0"/>
        </c:scaling>
        <c:delete val="0"/>
        <c:axPos val="b"/>
        <c:majorGridlines/>
        <c:numFmt formatCode="0.00" sourceLinked="1"/>
        <c:majorTickMark val="out"/>
        <c:minorTickMark val="none"/>
        <c:tickLblPos val="nextTo"/>
        <c:crossAx val="149739008"/>
        <c:crosses val="autoZero"/>
        <c:crossBetween val="between"/>
        <c:majorUnit val="1"/>
      </c:valAx>
    </c:plotArea>
    <c:plotVisOnly val="1"/>
    <c:dispBlanksAs val="gap"/>
    <c:showDLblsOverMax val="0"/>
  </c:chart>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dLbl>
              <c:idx val="0"/>
              <c:layout>
                <c:manualLayout>
                  <c:x val="2.7777777777777779E-3"/>
                  <c:y val="9.259259259259258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7D4-4FBF-B696-69CEE59DCDD8}"/>
                </c:ext>
              </c:extLst>
            </c:dLbl>
            <c:dLbl>
              <c:idx val="1"/>
              <c:layout>
                <c:manualLayout>
                  <c:x val="5.0925337632079971E-17"/>
                  <c:y val="0.2083333333333333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7D4-4FBF-B696-69CEE59DCDD8}"/>
                </c:ext>
              </c:extLst>
            </c:dLbl>
            <c:dLbl>
              <c:idx val="2"/>
              <c:layout>
                <c:manualLayout>
                  <c:x val="2.7777777777777779E-3"/>
                  <c:y val="0.1666666666666666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7D4-4FBF-B696-69CEE59DCDD8}"/>
                </c:ext>
              </c:extLst>
            </c:dLbl>
            <c:dLbl>
              <c:idx val="3"/>
              <c:layout>
                <c:manualLayout>
                  <c:x val="2.2222222222222119E-2"/>
                  <c:y val="-9.259259259259258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7D4-4FBF-B696-69CEE59DCDD8}"/>
                </c:ext>
              </c:extLst>
            </c:dLbl>
            <c:spPr>
              <a:noFill/>
              <a:ln>
                <a:noFill/>
              </a:ln>
              <a:effectLst/>
            </c:spPr>
            <c:txPr>
              <a:bodyPr/>
              <a:lstStyle/>
              <a:p>
                <a:pPr>
                  <a:defRPr sz="1200"/>
                </a:pPr>
                <a:endParaRPr lang="sl-S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'[Starši.xlsx]5. razred'!$B$34:$B$37</c:f>
              <c:strCache>
                <c:ptCount val="4"/>
                <c:pt idx="0">
                  <c:v>Ne potrebuje pomoči in gaopravlja sam</c:v>
                </c:pt>
                <c:pt idx="1">
                  <c:v>Potrebuje malo pomoči,večino opravi sam</c:v>
                </c:pt>
                <c:pt idx="2">
                  <c:v>Potrebuje precej pomoči, lemalo opravi sam</c:v>
                </c:pt>
                <c:pt idx="3">
                  <c:v>Potrebuje stalno pomoč innadzor, saj sam ne opraviničesar</c:v>
                </c:pt>
              </c:strCache>
            </c:strRef>
          </c:cat>
          <c:val>
            <c:numRef>
              <c:f>'[Starši.xlsx]5. razred'!$C$34:$C$37</c:f>
              <c:numCache>
                <c:formatCode>General</c:formatCode>
                <c:ptCount val="4"/>
                <c:pt idx="0">
                  <c:v>3</c:v>
                </c:pt>
                <c:pt idx="1">
                  <c:v>15</c:v>
                </c:pt>
                <c:pt idx="2">
                  <c:v>11</c:v>
                </c:pt>
                <c:pt idx="3">
                  <c:v>1</c:v>
                </c:pt>
              </c:numCache>
            </c:numRef>
          </c:val>
          <c:extLst>
            <c:ext xmlns:c16="http://schemas.microsoft.com/office/drawing/2014/chart" uri="{C3380CC4-5D6E-409C-BE32-E72D297353CC}">
              <c16:uniqueId val="{00000004-47D4-4FBF-B696-69CEE59DCDD8}"/>
            </c:ext>
          </c:extLst>
        </c:ser>
        <c:dLbls>
          <c:showLegendKey val="0"/>
          <c:showVal val="0"/>
          <c:showCatName val="0"/>
          <c:showSerName val="0"/>
          <c:showPercent val="0"/>
          <c:showBubbleSize val="0"/>
        </c:dLbls>
        <c:gapWidth val="150"/>
        <c:shape val="box"/>
        <c:axId val="149451904"/>
        <c:axId val="149453440"/>
        <c:axId val="0"/>
      </c:bar3DChart>
      <c:catAx>
        <c:axId val="149451904"/>
        <c:scaling>
          <c:orientation val="minMax"/>
        </c:scaling>
        <c:delete val="0"/>
        <c:axPos val="b"/>
        <c:numFmt formatCode="General" sourceLinked="0"/>
        <c:majorTickMark val="out"/>
        <c:minorTickMark val="none"/>
        <c:tickLblPos val="nextTo"/>
        <c:txPr>
          <a:bodyPr/>
          <a:lstStyle/>
          <a:p>
            <a:pPr>
              <a:defRPr sz="1200"/>
            </a:pPr>
            <a:endParaRPr lang="sl-SI"/>
          </a:p>
        </c:txPr>
        <c:crossAx val="149453440"/>
        <c:crosses val="autoZero"/>
        <c:auto val="1"/>
        <c:lblAlgn val="ctr"/>
        <c:lblOffset val="100"/>
        <c:noMultiLvlLbl val="0"/>
      </c:catAx>
      <c:valAx>
        <c:axId val="149453440"/>
        <c:scaling>
          <c:orientation val="minMax"/>
        </c:scaling>
        <c:delete val="0"/>
        <c:axPos val="l"/>
        <c:majorGridlines/>
        <c:numFmt formatCode="General" sourceLinked="1"/>
        <c:majorTickMark val="out"/>
        <c:minorTickMark val="none"/>
        <c:tickLblPos val="nextTo"/>
        <c:crossAx val="149451904"/>
        <c:crosses val="autoZero"/>
        <c:crossBetween val="between"/>
      </c:valAx>
    </c:plotArea>
    <c:plotVisOnly val="1"/>
    <c:dispBlanksAs val="gap"/>
    <c:showDLblsOverMax val="0"/>
  </c:chart>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'[Starši.xlsx]5. razred'!$E$39</c:f>
              <c:strCache>
                <c:ptCount val="1"/>
              </c:strCache>
            </c:strRef>
          </c:tx>
          <c:explosion val="25"/>
          <c:dLbls>
            <c:spPr>
              <a:noFill/>
              <a:ln>
                <a:noFill/>
              </a:ln>
              <a:effectLst/>
            </c:spPr>
            <c:txPr>
              <a:bodyPr/>
              <a:lstStyle/>
              <a:p>
                <a:pPr>
                  <a:defRPr sz="1800"/>
                </a:pPr>
                <a:endParaRPr lang="sl-SI"/>
              </a:p>
            </c:txPr>
            <c:showLegendKey val="0"/>
            <c:showVal val="1"/>
            <c:showCatName val="0"/>
            <c:showSerName val="0"/>
            <c:showPercent val="0"/>
            <c:showBubbleSize val="0"/>
            <c:showLeaderLines val="1"/>
            <c:extLst>
              <c:ext xmlns:c15="http://schemas.microsoft.com/office/drawing/2012/chart" uri="{CE6537A1-D6FC-4f65-9D91-7224C49458BB}"/>
            </c:extLst>
          </c:dLbls>
          <c:cat>
            <c:strRef>
              <c:f>'[Starši.xlsx]5. razred'!$C$40:$C$42</c:f>
              <c:strCache>
                <c:ptCount val="3"/>
                <c:pt idx="0">
                  <c:v>premalo</c:v>
                </c:pt>
                <c:pt idx="1">
                  <c:v>ravno prav</c:v>
                </c:pt>
                <c:pt idx="2">
                  <c:v>preveč</c:v>
                </c:pt>
              </c:strCache>
            </c:strRef>
          </c:cat>
          <c:val>
            <c:numRef>
              <c:f>'[Starši.xlsx]5. razred'!$E$40:$E$42</c:f>
              <c:numCache>
                <c:formatCode>General</c:formatCode>
                <c:ptCount val="3"/>
                <c:pt idx="0">
                  <c:v>4</c:v>
                </c:pt>
                <c:pt idx="1">
                  <c:v>20</c:v>
                </c:pt>
                <c:pt idx="2">
                  <c:v>1</c:v>
                </c:pt>
              </c:numCache>
            </c:numRef>
          </c:val>
          <c:extLst>
            <c:ext xmlns:c16="http://schemas.microsoft.com/office/drawing/2014/chart" uri="{C3380CC4-5D6E-409C-BE32-E72D297353CC}">
              <c16:uniqueId val="{00000000-F295-4B2E-BC82-19EC6678AAD7}"/>
            </c:ext>
          </c:extLst>
        </c:ser>
        <c:dLbls>
          <c:showLegendKey val="0"/>
          <c:showVal val="0"/>
          <c:showCatName val="0"/>
          <c:showSerName val="0"/>
          <c:showPercent val="0"/>
          <c:showBubbleSize val="0"/>
          <c:showLeaderLines val="1"/>
        </c:dLbls>
      </c:pie3DChart>
    </c:plotArea>
    <c:legend>
      <c:legendPos val="r"/>
      <c:layout>
        <c:manualLayout>
          <c:xMode val="edge"/>
          <c:yMode val="edge"/>
          <c:x val="0.6582714897680344"/>
          <c:y val="0.42692247489865776"/>
          <c:w val="0.29143225516878729"/>
          <c:h val="0.302048152989082"/>
        </c:manualLayout>
      </c:layout>
      <c:overlay val="0"/>
      <c:txPr>
        <a:bodyPr/>
        <a:lstStyle/>
        <a:p>
          <a:pPr>
            <a:defRPr sz="1800"/>
          </a:pPr>
          <a:endParaRPr lang="sl-SI"/>
        </a:p>
      </c:txPr>
    </c:legend>
    <c:plotVisOnly val="1"/>
    <c:dispBlanksAs val="gap"/>
    <c:showDLblsOverMax val="0"/>
  </c:chart>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'[Starši.xlsx]5. razred'!$D$39</c:f>
              <c:strCache>
                <c:ptCount val="1"/>
              </c:strCache>
            </c:strRef>
          </c:tx>
          <c:explosion val="25"/>
          <c:dLbls>
            <c:spPr>
              <a:noFill/>
              <a:ln>
                <a:noFill/>
              </a:ln>
              <a:effectLst/>
            </c:spPr>
            <c:txPr>
              <a:bodyPr/>
              <a:lstStyle/>
              <a:p>
                <a:pPr>
                  <a:defRPr sz="1600"/>
                </a:pPr>
                <a:endParaRPr lang="sl-SI"/>
              </a:p>
            </c:txPr>
            <c:showLegendKey val="0"/>
            <c:showVal val="1"/>
            <c:showCatName val="0"/>
            <c:showSerName val="0"/>
            <c:showPercent val="0"/>
            <c:showBubbleSize val="0"/>
            <c:showLeaderLines val="1"/>
            <c:extLst>
              <c:ext xmlns:c15="http://schemas.microsoft.com/office/drawing/2012/chart" uri="{CE6537A1-D6FC-4f65-9D91-7224C49458BB}"/>
            </c:extLst>
          </c:dLbls>
          <c:cat>
            <c:strRef>
              <c:f>'[Starši.xlsx]5. razred'!$C$40:$C$42</c:f>
              <c:strCache>
                <c:ptCount val="3"/>
                <c:pt idx="0">
                  <c:v>premalo</c:v>
                </c:pt>
                <c:pt idx="1">
                  <c:v>ravno prav</c:v>
                </c:pt>
                <c:pt idx="2">
                  <c:v>preveč</c:v>
                </c:pt>
              </c:strCache>
            </c:strRef>
          </c:cat>
          <c:val>
            <c:numRef>
              <c:f>'[Starši.xlsx]5. razred'!$D$40:$D$42</c:f>
              <c:numCache>
                <c:formatCode>General</c:formatCode>
                <c:ptCount val="3"/>
                <c:pt idx="0">
                  <c:v>1</c:v>
                </c:pt>
                <c:pt idx="1">
                  <c:v>22</c:v>
                </c:pt>
                <c:pt idx="2">
                  <c:v>7</c:v>
                </c:pt>
              </c:numCache>
            </c:numRef>
          </c:val>
          <c:extLst>
            <c:ext xmlns:c16="http://schemas.microsoft.com/office/drawing/2014/chart" uri="{C3380CC4-5D6E-409C-BE32-E72D297353CC}">
              <c16:uniqueId val="{00000000-92FA-4433-ACB5-23913F5D5B56}"/>
            </c:ext>
          </c:extLst>
        </c:ser>
        <c:dLbls>
          <c:showLegendKey val="0"/>
          <c:showVal val="0"/>
          <c:showCatName val="0"/>
          <c:showSerName val="0"/>
          <c:showPercent val="0"/>
          <c:showBubbleSize val="0"/>
          <c:showLeaderLines val="1"/>
        </c:dLbls>
      </c:pie3DChart>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'[Starši.xlsx]1. razred'!$E$25</c:f>
              <c:strCache>
                <c:ptCount val="1"/>
              </c:strCache>
            </c:strRef>
          </c:tx>
          <c:explosion val="25"/>
          <c:dLbls>
            <c:dLbl>
              <c:idx val="2"/>
              <c:delete val="1"/>
              <c:extLst>
                <c:ext xmlns:c15="http://schemas.microsoft.com/office/drawing/2012/chart" uri="{CE6537A1-D6FC-4f65-9D91-7224C49458BB}"/>
                <c:ext xmlns:c16="http://schemas.microsoft.com/office/drawing/2014/chart" uri="{C3380CC4-5D6E-409C-BE32-E72D297353CC}">
                  <c16:uniqueId val="{00000000-A659-4F5F-8C49-7F3FBDFC5B8A}"/>
                </c:ext>
              </c:extLst>
            </c:dLbl>
            <c:spPr>
              <a:noFill/>
              <a:ln>
                <a:noFill/>
              </a:ln>
              <a:effectLst/>
            </c:spPr>
            <c:txPr>
              <a:bodyPr/>
              <a:lstStyle/>
              <a:p>
                <a:pPr>
                  <a:defRPr sz="2400"/>
                </a:pPr>
                <a:endParaRPr lang="sl-SI"/>
              </a:p>
            </c:txPr>
            <c:showLegendKey val="0"/>
            <c:showVal val="1"/>
            <c:showCatName val="0"/>
            <c:showSerName val="0"/>
            <c:showPercent val="0"/>
            <c:showBubbleSize val="0"/>
            <c:showLeaderLines val="1"/>
            <c:extLst>
              <c:ext xmlns:c15="http://schemas.microsoft.com/office/drawing/2012/chart" uri="{CE6537A1-D6FC-4f65-9D91-7224C49458BB}"/>
            </c:extLst>
          </c:dLbls>
          <c:cat>
            <c:strRef>
              <c:f>'[Starši.xlsx]1. razred'!$D$26:$D$28</c:f>
              <c:strCache>
                <c:ptCount val="3"/>
                <c:pt idx="0">
                  <c:v>premalo</c:v>
                </c:pt>
                <c:pt idx="1">
                  <c:v>ravno prav</c:v>
                </c:pt>
                <c:pt idx="2">
                  <c:v>preveč</c:v>
                </c:pt>
              </c:strCache>
            </c:strRef>
          </c:cat>
          <c:val>
            <c:numRef>
              <c:f>'[Starši.xlsx]1. razred'!$E$26:$E$28</c:f>
              <c:numCache>
                <c:formatCode>General</c:formatCode>
                <c:ptCount val="3"/>
                <c:pt idx="0">
                  <c:v>0</c:v>
                </c:pt>
                <c:pt idx="1">
                  <c:v>17</c:v>
                </c:pt>
                <c:pt idx="2">
                  <c:v>0</c:v>
                </c:pt>
              </c:numCache>
            </c:numRef>
          </c:val>
          <c:extLst>
            <c:ext xmlns:c16="http://schemas.microsoft.com/office/drawing/2014/chart" uri="{C3380CC4-5D6E-409C-BE32-E72D297353CC}">
              <c16:uniqueId val="{00000001-A659-4F5F-8C49-7F3FBDFC5B8A}"/>
            </c:ext>
          </c:extLst>
        </c:ser>
        <c:dLbls>
          <c:showLegendKey val="0"/>
          <c:showVal val="0"/>
          <c:showCatName val="0"/>
          <c:showSerName val="0"/>
          <c:showPercent val="0"/>
          <c:showBubbleSize val="0"/>
          <c:showLeaderLines val="1"/>
        </c:dLbls>
      </c:pie3DChart>
    </c:plotArea>
    <c:legend>
      <c:legendPos val="r"/>
      <c:overlay val="0"/>
      <c:txPr>
        <a:bodyPr/>
        <a:lstStyle/>
        <a:p>
          <a:pPr>
            <a:defRPr sz="1400"/>
          </a:pPr>
          <a:endParaRPr lang="sl-SI"/>
        </a:p>
      </c:txPr>
    </c:legend>
    <c:plotVisOnly val="1"/>
    <c:dispBlanksAs val="gap"/>
    <c:showDLblsOverMax val="0"/>
  </c:chart>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view3D>
      <c:rotX val="15"/>
      <c:rotY val="20"/>
      <c:rAngAx val="1"/>
    </c:view3D>
    <c:floor>
      <c:thickness val="0"/>
    </c:floor>
    <c:sideWall>
      <c:thickness val="0"/>
    </c:sideWall>
    <c:backWall>
      <c:thickness val="0"/>
    </c:backWall>
    <c:plotArea>
      <c:layout/>
      <c:bar3DChart>
        <c:barDir val="bar"/>
        <c:grouping val="clustered"/>
        <c:varyColors val="0"/>
        <c:ser>
          <c:idx val="0"/>
          <c:order val="0"/>
          <c:invertIfNegative val="0"/>
          <c:cat>
            <c:strRef>
              <c:f>'[Starši.xlsx]5. razred'!$E$1:$M$1</c:f>
              <c:strCache>
                <c:ptCount val="9"/>
                <c:pt idx="0">
                  <c:v>Sporočila, ki jih pošilja šola, so mi razumljiva.</c:v>
                </c:pt>
                <c:pt idx="1">
                  <c:v>Obveščanje o pomembnih zadevah s strani šole je pravočasno.</c:v>
                </c:pt>
                <c:pt idx="2">
                  <c:v>Dobivam preveč sporočil od različnih ljudi iz šole.</c:v>
                </c:pt>
                <c:pt idx="3">
                  <c:v>Na moja sporočila mi delavci šole pravočasno odgovarjajo.</c:v>
                </c:pt>
                <c:pt idx="4">
                  <c:v>Obveščanje preko e-pošte mi ustreza.</c:v>
                </c:pt>
                <c:pt idx="5">
                  <c:v>Ustreza mi, če me kontaktirate preko mobitela (SMS ali klic).</c:v>
                </c:pt>
                <c:pt idx="6">
                  <c:v>Spremljam spletno stran šole.</c:v>
                </c:pt>
                <c:pt idx="7">
                  <c:v>Jasno mi je, kaj mora moj otrok opraviti v vsakem dnevu.</c:v>
                </c:pt>
                <c:pt idx="8">
                  <c:v>Če imam vprašanje, vem, na koga se lahko obrnem.</c:v>
                </c:pt>
              </c:strCache>
            </c:strRef>
          </c:cat>
          <c:val>
            <c:numRef>
              <c:f>'[Starši.xlsx]5. razred'!$E$32:$M$32</c:f>
              <c:numCache>
                <c:formatCode>0.00</c:formatCode>
                <c:ptCount val="9"/>
                <c:pt idx="0">
                  <c:v>1.88</c:v>
                </c:pt>
                <c:pt idx="1">
                  <c:v>1.92</c:v>
                </c:pt>
                <c:pt idx="2">
                  <c:v>0.16</c:v>
                </c:pt>
                <c:pt idx="3">
                  <c:v>2</c:v>
                </c:pt>
                <c:pt idx="4">
                  <c:v>1.9166666666666667</c:v>
                </c:pt>
                <c:pt idx="5">
                  <c:v>1.4</c:v>
                </c:pt>
                <c:pt idx="6">
                  <c:v>1.36</c:v>
                </c:pt>
                <c:pt idx="7">
                  <c:v>1.76</c:v>
                </c:pt>
                <c:pt idx="8">
                  <c:v>2</c:v>
                </c:pt>
              </c:numCache>
            </c:numRef>
          </c:val>
          <c:extLst>
            <c:ext xmlns:c16="http://schemas.microsoft.com/office/drawing/2014/chart" uri="{C3380CC4-5D6E-409C-BE32-E72D297353CC}">
              <c16:uniqueId val="{00000000-CC2F-4FE4-9760-CAFAB9588AD7}"/>
            </c:ext>
          </c:extLst>
        </c:ser>
        <c:dLbls>
          <c:showLegendKey val="0"/>
          <c:showVal val="0"/>
          <c:showCatName val="0"/>
          <c:showSerName val="0"/>
          <c:showPercent val="0"/>
          <c:showBubbleSize val="0"/>
        </c:dLbls>
        <c:gapWidth val="150"/>
        <c:shape val="box"/>
        <c:axId val="149554688"/>
        <c:axId val="149556224"/>
        <c:axId val="0"/>
      </c:bar3DChart>
      <c:catAx>
        <c:axId val="149554688"/>
        <c:scaling>
          <c:orientation val="minMax"/>
        </c:scaling>
        <c:delete val="0"/>
        <c:axPos val="l"/>
        <c:numFmt formatCode="General" sourceLinked="0"/>
        <c:majorTickMark val="out"/>
        <c:minorTickMark val="none"/>
        <c:tickLblPos val="nextTo"/>
        <c:txPr>
          <a:bodyPr/>
          <a:lstStyle/>
          <a:p>
            <a:pPr>
              <a:defRPr sz="1800"/>
            </a:pPr>
            <a:endParaRPr lang="sl-SI"/>
          </a:p>
        </c:txPr>
        <c:crossAx val="149556224"/>
        <c:crosses val="autoZero"/>
        <c:auto val="1"/>
        <c:lblAlgn val="ctr"/>
        <c:lblOffset val="100"/>
        <c:noMultiLvlLbl val="0"/>
      </c:catAx>
      <c:valAx>
        <c:axId val="149556224"/>
        <c:scaling>
          <c:orientation val="minMax"/>
        </c:scaling>
        <c:delete val="0"/>
        <c:axPos val="b"/>
        <c:majorGridlines/>
        <c:numFmt formatCode="0.00" sourceLinked="1"/>
        <c:majorTickMark val="out"/>
        <c:minorTickMark val="none"/>
        <c:tickLblPos val="nextTo"/>
        <c:crossAx val="149554688"/>
        <c:crosses val="autoZero"/>
        <c:crossBetween val="between"/>
        <c:majorUnit val="1"/>
      </c:valAx>
    </c:plotArea>
    <c:plotVisOnly val="1"/>
    <c:dispBlanksAs val="gap"/>
    <c:showDLblsOverMax val="0"/>
  </c:chart>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pie3DChart>
        <c:varyColors val="1"/>
        <c:dLbls>
          <c:showLegendKey val="0"/>
          <c:showVal val="0"/>
          <c:showCatName val="0"/>
          <c:showSerName val="0"/>
          <c:showPercent val="0"/>
          <c:showBubbleSize val="0"/>
          <c:showLeaderLines val="0"/>
        </c:dLbls>
      </c:pie3DChart>
      <c:spPr>
        <a:noFill/>
        <a:ln w="25400">
          <a:noFill/>
        </a:ln>
      </c:spPr>
    </c:plotArea>
    <c:plotVisOnly val="1"/>
    <c:dispBlanksAs val="gap"/>
    <c:showDLblsOverMax val="0"/>
  </c:chart>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'[Starši.xlsx]6. razred'!$D$24</c:f>
              <c:strCache>
                <c:ptCount val="1"/>
              </c:strCache>
            </c:strRef>
          </c:tx>
          <c:explosion val="25"/>
          <c:dLbls>
            <c:spPr>
              <a:noFill/>
              <a:ln>
                <a:noFill/>
              </a:ln>
              <a:effectLst/>
            </c:spPr>
            <c:txPr>
              <a:bodyPr/>
              <a:lstStyle/>
              <a:p>
                <a:pPr>
                  <a:defRPr sz="2000"/>
                </a:pPr>
                <a:endParaRPr lang="sl-SI"/>
              </a:p>
            </c:txPr>
            <c:showLegendKey val="0"/>
            <c:showVal val="1"/>
            <c:showCatName val="0"/>
            <c:showSerName val="0"/>
            <c:showPercent val="0"/>
            <c:showBubbleSize val="0"/>
            <c:showLeaderLines val="1"/>
            <c:extLst>
              <c:ext xmlns:c15="http://schemas.microsoft.com/office/drawing/2012/chart" uri="{CE6537A1-D6FC-4f65-9D91-7224C49458BB}"/>
            </c:extLst>
          </c:dLbls>
          <c:cat>
            <c:strRef>
              <c:f>'[Starši.xlsx]6. razred'!$C$25:$C$27</c:f>
              <c:strCache>
                <c:ptCount val="3"/>
                <c:pt idx="0">
                  <c:v>premalo</c:v>
                </c:pt>
                <c:pt idx="1">
                  <c:v>ravno prav</c:v>
                </c:pt>
                <c:pt idx="2">
                  <c:v>preveč</c:v>
                </c:pt>
              </c:strCache>
            </c:strRef>
          </c:cat>
          <c:val>
            <c:numRef>
              <c:f>'[Starši.xlsx]6. razred'!$D$25:$D$27</c:f>
              <c:numCache>
                <c:formatCode>General</c:formatCode>
                <c:ptCount val="3"/>
                <c:pt idx="0">
                  <c:v>0</c:v>
                </c:pt>
                <c:pt idx="1">
                  <c:v>12</c:v>
                </c:pt>
                <c:pt idx="2">
                  <c:v>2</c:v>
                </c:pt>
              </c:numCache>
            </c:numRef>
          </c:val>
          <c:extLst>
            <c:ext xmlns:c16="http://schemas.microsoft.com/office/drawing/2014/chart" uri="{C3380CC4-5D6E-409C-BE32-E72D297353CC}">
              <c16:uniqueId val="{00000000-55DD-4477-803F-411F193EEE9A}"/>
            </c:ext>
          </c:extLst>
        </c:ser>
        <c:dLbls>
          <c:showLegendKey val="0"/>
          <c:showVal val="0"/>
          <c:showCatName val="0"/>
          <c:showSerName val="0"/>
          <c:showPercent val="0"/>
          <c:showBubbleSize val="0"/>
          <c:showLeaderLines val="1"/>
        </c:dLbls>
      </c:pie3DChart>
    </c:plotArea>
    <c:plotVisOnly val="1"/>
    <c:dispBlanksAs val="gap"/>
    <c:showDLblsOverMax val="0"/>
  </c:chart>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'[Učenci.xlsx]6. razred'!$C$60</c:f>
              <c:strCache>
                <c:ptCount val="1"/>
              </c:strCache>
            </c:strRef>
          </c:tx>
          <c:explosion val="25"/>
          <c:dLbls>
            <c:spPr>
              <a:noFill/>
              <a:ln>
                <a:noFill/>
              </a:ln>
              <a:effectLst/>
            </c:spPr>
            <c:txPr>
              <a:bodyPr/>
              <a:lstStyle/>
              <a:p>
                <a:pPr>
                  <a:defRPr sz="2800"/>
                </a:pPr>
                <a:endParaRPr lang="sl-SI"/>
              </a:p>
            </c:txPr>
            <c:showLegendKey val="0"/>
            <c:showVal val="1"/>
            <c:showCatName val="0"/>
            <c:showSerName val="0"/>
            <c:showPercent val="0"/>
            <c:showBubbleSize val="0"/>
            <c:showLeaderLines val="1"/>
            <c:extLst>
              <c:ext xmlns:c15="http://schemas.microsoft.com/office/drawing/2012/chart" uri="{CE6537A1-D6FC-4f65-9D91-7224C49458BB}"/>
            </c:extLst>
          </c:dLbls>
          <c:cat>
            <c:strRef>
              <c:f>'[Učenci.xlsx]6. razred'!$B$61:$B$63</c:f>
              <c:strCache>
                <c:ptCount val="3"/>
                <c:pt idx="0">
                  <c:v>premalo</c:v>
                </c:pt>
                <c:pt idx="1">
                  <c:v>ravno prav</c:v>
                </c:pt>
                <c:pt idx="2">
                  <c:v>preveč</c:v>
                </c:pt>
              </c:strCache>
            </c:strRef>
          </c:cat>
          <c:val>
            <c:numRef>
              <c:f>'[Učenci.xlsx]6. razred'!$C$61:$C$63</c:f>
              <c:numCache>
                <c:formatCode>General</c:formatCode>
                <c:ptCount val="3"/>
                <c:pt idx="0">
                  <c:v>1</c:v>
                </c:pt>
                <c:pt idx="1">
                  <c:v>31</c:v>
                </c:pt>
                <c:pt idx="2">
                  <c:v>11</c:v>
                </c:pt>
              </c:numCache>
            </c:numRef>
          </c:val>
          <c:extLst>
            <c:ext xmlns:c16="http://schemas.microsoft.com/office/drawing/2014/chart" uri="{C3380CC4-5D6E-409C-BE32-E72D297353CC}">
              <c16:uniqueId val="{00000000-4987-4A9D-8C45-E40427B844FA}"/>
            </c:ext>
          </c:extLst>
        </c:ser>
        <c:dLbls>
          <c:showLegendKey val="0"/>
          <c:showVal val="0"/>
          <c:showCatName val="0"/>
          <c:showSerName val="0"/>
          <c:showPercent val="0"/>
          <c:showBubbleSize val="0"/>
          <c:showLeaderLines val="1"/>
        </c:dLbls>
      </c:pie3DChart>
    </c:plotArea>
    <c:legend>
      <c:legendPos val="r"/>
      <c:overlay val="0"/>
      <c:txPr>
        <a:bodyPr/>
        <a:lstStyle/>
        <a:p>
          <a:pPr>
            <a:defRPr sz="2000"/>
          </a:pPr>
          <a:endParaRPr lang="sl-SI"/>
        </a:p>
      </c:txPr>
    </c:legend>
    <c:plotVisOnly val="1"/>
    <c:dispBlanksAs val="gap"/>
    <c:showDLblsOverMax val="0"/>
  </c:chart>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dLbl>
              <c:idx val="1"/>
              <c:layout>
                <c:manualLayout>
                  <c:x val="7.3255551703710715E-3"/>
                  <c:y val="0.2581256297624825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991-4259-9F8D-F40241E8C568}"/>
                </c:ext>
              </c:extLst>
            </c:dLbl>
            <c:dLbl>
              <c:idx val="2"/>
              <c:layout>
                <c:manualLayout>
                  <c:x val="-7.3255551703710039E-3"/>
                  <c:y val="0.1486177868329444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991-4259-9F8D-F40241E8C568}"/>
                </c:ext>
              </c:extLst>
            </c:dLbl>
            <c:spPr>
              <a:noFill/>
              <a:ln>
                <a:noFill/>
              </a:ln>
              <a:effectLst/>
            </c:spPr>
            <c:txPr>
              <a:bodyPr/>
              <a:lstStyle/>
              <a:p>
                <a:pPr>
                  <a:defRPr sz="2800"/>
                </a:pPr>
                <a:endParaRPr lang="sl-S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'[Učenci.xlsx]6. razred'!$B$55:$B$58</c:f>
              <c:strCache>
                <c:ptCount val="4"/>
                <c:pt idx="0">
                  <c:v>Manj kot 1 uro</c:v>
                </c:pt>
                <c:pt idx="1">
                  <c:v>2 do 3 ure</c:v>
                </c:pt>
                <c:pt idx="2">
                  <c:v>4 do 5 ur</c:v>
                </c:pt>
                <c:pt idx="3">
                  <c:v>6 ur ali več</c:v>
                </c:pt>
              </c:strCache>
            </c:strRef>
          </c:cat>
          <c:val>
            <c:numRef>
              <c:f>'[Učenci.xlsx]6. razred'!$C$55:$C$58</c:f>
              <c:numCache>
                <c:formatCode>General</c:formatCode>
                <c:ptCount val="4"/>
                <c:pt idx="0">
                  <c:v>1</c:v>
                </c:pt>
                <c:pt idx="1">
                  <c:v>33</c:v>
                </c:pt>
                <c:pt idx="2">
                  <c:v>10</c:v>
                </c:pt>
                <c:pt idx="3">
                  <c:v>1</c:v>
                </c:pt>
              </c:numCache>
            </c:numRef>
          </c:val>
          <c:extLst>
            <c:ext xmlns:c16="http://schemas.microsoft.com/office/drawing/2014/chart" uri="{C3380CC4-5D6E-409C-BE32-E72D297353CC}">
              <c16:uniqueId val="{00000002-8991-4259-9F8D-F40241E8C568}"/>
            </c:ext>
          </c:extLst>
        </c:ser>
        <c:dLbls>
          <c:showLegendKey val="0"/>
          <c:showVal val="0"/>
          <c:showCatName val="0"/>
          <c:showSerName val="0"/>
          <c:showPercent val="0"/>
          <c:showBubbleSize val="0"/>
        </c:dLbls>
        <c:gapWidth val="150"/>
        <c:shape val="box"/>
        <c:axId val="177863296"/>
        <c:axId val="177874432"/>
        <c:axId val="0"/>
      </c:bar3DChart>
      <c:catAx>
        <c:axId val="177863296"/>
        <c:scaling>
          <c:orientation val="minMax"/>
        </c:scaling>
        <c:delete val="0"/>
        <c:axPos val="b"/>
        <c:numFmt formatCode="General" sourceLinked="0"/>
        <c:majorTickMark val="out"/>
        <c:minorTickMark val="none"/>
        <c:tickLblPos val="nextTo"/>
        <c:txPr>
          <a:bodyPr/>
          <a:lstStyle/>
          <a:p>
            <a:pPr>
              <a:defRPr sz="1800"/>
            </a:pPr>
            <a:endParaRPr lang="sl-SI"/>
          </a:p>
        </c:txPr>
        <c:crossAx val="177874432"/>
        <c:crosses val="autoZero"/>
        <c:auto val="1"/>
        <c:lblAlgn val="ctr"/>
        <c:lblOffset val="100"/>
        <c:noMultiLvlLbl val="0"/>
      </c:catAx>
      <c:valAx>
        <c:axId val="177874432"/>
        <c:scaling>
          <c:orientation val="minMax"/>
        </c:scaling>
        <c:delete val="0"/>
        <c:axPos val="l"/>
        <c:majorGridlines/>
        <c:numFmt formatCode="General" sourceLinked="1"/>
        <c:majorTickMark val="out"/>
        <c:minorTickMark val="none"/>
        <c:tickLblPos val="nextTo"/>
        <c:crossAx val="177863296"/>
        <c:crosses val="autoZero"/>
        <c:crossBetween val="between"/>
      </c:valAx>
    </c:plotArea>
    <c:plotVisOnly val="1"/>
    <c:dispBlanksAs val="gap"/>
    <c:showDLblsOverMax val="0"/>
  </c:chart>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bar"/>
        <c:grouping val="clustered"/>
        <c:varyColors val="0"/>
        <c:ser>
          <c:idx val="0"/>
          <c:order val="0"/>
          <c:invertIfNegative val="0"/>
          <c:dLbls>
            <c:dLbl>
              <c:idx val="0"/>
              <c:layout>
                <c:manualLayout>
                  <c:x val="-5.6668043952984366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9EE-4164-AD89-FB7C15E5BE5C}"/>
                </c:ext>
              </c:extLst>
            </c:dLbl>
            <c:dLbl>
              <c:idx val="1"/>
              <c:layout>
                <c:manualLayout>
                  <c:x val="-6.8001652743581123E-2"/>
                  <c:y val="4.375339347185589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9EE-4164-AD89-FB7C15E5BE5C}"/>
                </c:ext>
              </c:extLst>
            </c:dLbl>
            <c:dLbl>
              <c:idx val="2"/>
              <c:layout>
                <c:manualLayout>
                  <c:x val="3.8250929668264377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9EE-4164-AD89-FB7C15E5BE5C}"/>
                </c:ext>
              </c:extLst>
            </c:dLbl>
            <c:dLbl>
              <c:idx val="3"/>
              <c:layout>
                <c:manualLayout>
                  <c:x val="2.4083918680018312E-2"/>
                  <c:y val="-6.563009020778383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9EE-4164-AD89-FB7C15E5BE5C}"/>
                </c:ext>
              </c:extLst>
            </c:dLbl>
            <c:dLbl>
              <c:idx val="4"/>
              <c:layout>
                <c:manualLayout>
                  <c:x val="1.7000413185895281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9EE-4164-AD89-FB7C15E5BE5C}"/>
                </c:ext>
              </c:extLst>
            </c:dLbl>
            <c:spPr>
              <a:noFill/>
              <a:ln>
                <a:noFill/>
              </a:ln>
              <a:effectLst/>
            </c:spPr>
            <c:txPr>
              <a:bodyPr/>
              <a:lstStyle/>
              <a:p>
                <a:pPr>
                  <a:defRPr sz="3200"/>
                </a:pPr>
                <a:endParaRPr lang="sl-S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'[Učenci.xlsx]6. razred'!$D$50:$D$54</c:f>
              <c:strCache>
                <c:ptCount val="5"/>
                <c:pt idx="0">
                  <c:v>Vsak dan dopoldne</c:v>
                </c:pt>
                <c:pt idx="1">
                  <c:v>Del dopoldne, del popoldne</c:v>
                </c:pt>
                <c:pt idx="2">
                  <c:v>Vsak dan popoldne</c:v>
                </c:pt>
                <c:pt idx="3">
                  <c:v>Nimam rednega urnika (lotim se, ko sem pri volji)</c:v>
                </c:pt>
                <c:pt idx="4">
                  <c:v>Ne delam redno</c:v>
                </c:pt>
              </c:strCache>
            </c:strRef>
          </c:cat>
          <c:val>
            <c:numRef>
              <c:f>'[Učenci.xlsx]6. razred'!$E$50:$E$54</c:f>
              <c:numCache>
                <c:formatCode>General</c:formatCode>
                <c:ptCount val="5"/>
                <c:pt idx="0">
                  <c:v>26</c:v>
                </c:pt>
                <c:pt idx="1">
                  <c:v>12</c:v>
                </c:pt>
                <c:pt idx="2">
                  <c:v>3</c:v>
                </c:pt>
                <c:pt idx="3">
                  <c:v>4</c:v>
                </c:pt>
                <c:pt idx="4">
                  <c:v>0</c:v>
                </c:pt>
              </c:numCache>
            </c:numRef>
          </c:val>
          <c:extLst>
            <c:ext xmlns:c16="http://schemas.microsoft.com/office/drawing/2014/chart" uri="{C3380CC4-5D6E-409C-BE32-E72D297353CC}">
              <c16:uniqueId val="{00000005-C9EE-4164-AD89-FB7C15E5BE5C}"/>
            </c:ext>
          </c:extLst>
        </c:ser>
        <c:dLbls>
          <c:showLegendKey val="0"/>
          <c:showVal val="0"/>
          <c:showCatName val="0"/>
          <c:showSerName val="0"/>
          <c:showPercent val="0"/>
          <c:showBubbleSize val="0"/>
        </c:dLbls>
        <c:gapWidth val="150"/>
        <c:shape val="box"/>
        <c:axId val="182336128"/>
        <c:axId val="182350208"/>
        <c:axId val="0"/>
      </c:bar3DChart>
      <c:catAx>
        <c:axId val="182336128"/>
        <c:scaling>
          <c:orientation val="minMax"/>
        </c:scaling>
        <c:delete val="0"/>
        <c:axPos val="l"/>
        <c:numFmt formatCode="General" sourceLinked="0"/>
        <c:majorTickMark val="out"/>
        <c:minorTickMark val="none"/>
        <c:tickLblPos val="nextTo"/>
        <c:txPr>
          <a:bodyPr/>
          <a:lstStyle/>
          <a:p>
            <a:pPr>
              <a:defRPr sz="2400"/>
            </a:pPr>
            <a:endParaRPr lang="sl-SI"/>
          </a:p>
        </c:txPr>
        <c:crossAx val="182350208"/>
        <c:crosses val="autoZero"/>
        <c:auto val="1"/>
        <c:lblAlgn val="ctr"/>
        <c:lblOffset val="100"/>
        <c:noMultiLvlLbl val="0"/>
      </c:catAx>
      <c:valAx>
        <c:axId val="182350208"/>
        <c:scaling>
          <c:orientation val="minMax"/>
        </c:scaling>
        <c:delete val="0"/>
        <c:axPos val="b"/>
        <c:numFmt formatCode="General" sourceLinked="1"/>
        <c:majorTickMark val="out"/>
        <c:minorTickMark val="none"/>
        <c:tickLblPos val="nextTo"/>
        <c:crossAx val="182336128"/>
        <c:crosses val="autoZero"/>
        <c:crossBetween val="between"/>
      </c:valAx>
    </c:plotArea>
    <c:plotVisOnly val="1"/>
    <c:dispBlanksAs val="gap"/>
    <c:showDLblsOverMax val="0"/>
  </c:chart>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dLbl>
              <c:idx val="0"/>
              <c:layout>
                <c:manualLayout>
                  <c:x val="6.3275498531211258E-3"/>
                  <c:y val="0.1921275826169234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CE3-4D7A-8C11-90984D0B645A}"/>
                </c:ext>
              </c:extLst>
            </c:dLbl>
            <c:dLbl>
              <c:idx val="1"/>
              <c:layout>
                <c:manualLayout>
                  <c:x val="-1.5818874632802815E-3"/>
                  <c:y val="0.1991140401666297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CE3-4D7A-8C11-90984D0B645A}"/>
                </c:ext>
              </c:extLst>
            </c:dLbl>
            <c:dLbl>
              <c:idx val="2"/>
              <c:layout>
                <c:manualLayout>
                  <c:x val="6.3275498531211258E-3"/>
                  <c:y val="0.1082900920204477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CE3-4D7A-8C11-90984D0B645A}"/>
                </c:ext>
              </c:extLst>
            </c:dLbl>
            <c:dLbl>
              <c:idx val="3"/>
              <c:layout>
                <c:manualLayout>
                  <c:x val="1.4236987169522534E-2"/>
                  <c:y val="-3.8425516523384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CE3-4D7A-8C11-90984D0B645A}"/>
                </c:ext>
              </c:extLst>
            </c:dLbl>
            <c:dLbl>
              <c:idx val="4"/>
              <c:layout>
                <c:manualLayout>
                  <c:x val="1.5818874632802817E-2"/>
                  <c:y val="-2.794583019882522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CE3-4D7A-8C11-90984D0B645A}"/>
                </c:ext>
              </c:extLst>
            </c:dLbl>
            <c:spPr>
              <a:noFill/>
              <a:ln>
                <a:noFill/>
              </a:ln>
              <a:effectLst/>
            </c:spPr>
            <c:txPr>
              <a:bodyPr/>
              <a:lstStyle/>
              <a:p>
                <a:pPr>
                  <a:defRPr sz="2000"/>
                </a:pPr>
                <a:endParaRPr lang="sl-S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'[Učenci.xlsx]6. razred'!$E$59:$E$63</c:f>
              <c:strCache>
                <c:ptCount val="5"/>
                <c:pt idx="0">
                  <c:v>starši</c:v>
                </c:pt>
                <c:pt idx="1">
                  <c:v>bratje/sestre</c:v>
                </c:pt>
                <c:pt idx="2">
                  <c:v>sošolci/sošolke</c:v>
                </c:pt>
                <c:pt idx="3">
                  <c:v>nihče, ker delam sam</c:v>
                </c:pt>
                <c:pt idx="4">
                  <c:v>drugi</c:v>
                </c:pt>
              </c:strCache>
            </c:strRef>
          </c:cat>
          <c:val>
            <c:numRef>
              <c:f>'[Učenci.xlsx]6. razred'!$F$59:$F$63</c:f>
              <c:numCache>
                <c:formatCode>General</c:formatCode>
                <c:ptCount val="5"/>
                <c:pt idx="0">
                  <c:v>40</c:v>
                </c:pt>
                <c:pt idx="1">
                  <c:v>12</c:v>
                </c:pt>
                <c:pt idx="2">
                  <c:v>9</c:v>
                </c:pt>
                <c:pt idx="3">
                  <c:v>6</c:v>
                </c:pt>
                <c:pt idx="4">
                  <c:v>2</c:v>
                </c:pt>
              </c:numCache>
            </c:numRef>
          </c:val>
          <c:extLst>
            <c:ext xmlns:c16="http://schemas.microsoft.com/office/drawing/2014/chart" uri="{C3380CC4-5D6E-409C-BE32-E72D297353CC}">
              <c16:uniqueId val="{00000005-8CE3-4D7A-8C11-90984D0B645A}"/>
            </c:ext>
          </c:extLst>
        </c:ser>
        <c:dLbls>
          <c:showLegendKey val="0"/>
          <c:showVal val="0"/>
          <c:showCatName val="0"/>
          <c:showSerName val="0"/>
          <c:showPercent val="0"/>
          <c:showBubbleSize val="0"/>
        </c:dLbls>
        <c:gapWidth val="150"/>
        <c:shape val="box"/>
        <c:axId val="182366976"/>
        <c:axId val="182368512"/>
        <c:axId val="0"/>
      </c:bar3DChart>
      <c:catAx>
        <c:axId val="182366976"/>
        <c:scaling>
          <c:orientation val="minMax"/>
        </c:scaling>
        <c:delete val="0"/>
        <c:axPos val="b"/>
        <c:numFmt formatCode="General" sourceLinked="0"/>
        <c:majorTickMark val="out"/>
        <c:minorTickMark val="none"/>
        <c:tickLblPos val="nextTo"/>
        <c:txPr>
          <a:bodyPr/>
          <a:lstStyle/>
          <a:p>
            <a:pPr>
              <a:defRPr sz="1400"/>
            </a:pPr>
            <a:endParaRPr lang="sl-SI"/>
          </a:p>
        </c:txPr>
        <c:crossAx val="182368512"/>
        <c:crosses val="autoZero"/>
        <c:auto val="1"/>
        <c:lblAlgn val="ctr"/>
        <c:lblOffset val="100"/>
        <c:noMultiLvlLbl val="0"/>
      </c:catAx>
      <c:valAx>
        <c:axId val="182368512"/>
        <c:scaling>
          <c:orientation val="minMax"/>
        </c:scaling>
        <c:delete val="0"/>
        <c:axPos val="l"/>
        <c:majorGridlines/>
        <c:numFmt formatCode="General" sourceLinked="1"/>
        <c:majorTickMark val="out"/>
        <c:minorTickMark val="none"/>
        <c:tickLblPos val="nextTo"/>
        <c:crossAx val="182366976"/>
        <c:crosses val="autoZero"/>
        <c:crossBetween val="between"/>
      </c:valAx>
    </c:plotArea>
    <c:plotVisOnly val="1"/>
    <c:dispBlanksAs val="gap"/>
    <c:showDLblsOverMax val="0"/>
  </c:chart>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0"/>
    <c:view3D>
      <c:rotX val="15"/>
      <c:rotY val="20"/>
      <c:rAngAx val="1"/>
    </c:view3D>
    <c:floor>
      <c:thickness val="0"/>
    </c:floor>
    <c:sideWall>
      <c:thickness val="0"/>
      <c:spPr>
        <a:noFill/>
        <a:ln w="25400">
          <a:noFill/>
        </a:ln>
      </c:spPr>
    </c:sideWall>
    <c:backWall>
      <c:thickness val="0"/>
      <c:spPr>
        <a:noFill/>
        <a:ln w="25400">
          <a:noFill/>
        </a:ln>
      </c:spPr>
    </c:backWall>
    <c:plotArea>
      <c:layout>
        <c:manualLayout>
          <c:layoutTarget val="inner"/>
          <c:xMode val="edge"/>
          <c:yMode val="edge"/>
          <c:x val="7.3180264916801366E-2"/>
          <c:y val="5.87078118855398E-2"/>
          <c:w val="0.92539740208077237"/>
          <c:h val="0.56612181637326797"/>
        </c:manualLayout>
      </c:layout>
      <c:bar3DChart>
        <c:barDir val="col"/>
        <c:grouping val="clustered"/>
        <c:varyColors val="0"/>
        <c:ser>
          <c:idx val="0"/>
          <c:order val="0"/>
          <c:invertIfNegative val="0"/>
          <c:dLbls>
            <c:dLbl>
              <c:idx val="0"/>
              <c:layout>
                <c:manualLayout>
                  <c:x val="8.3333333333333332E-3"/>
                  <c:y val="-2.77777777777777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4DB-4C6D-804B-625765FEEE1C}"/>
                </c:ext>
              </c:extLst>
            </c:dLbl>
            <c:dLbl>
              <c:idx val="1"/>
              <c:layout>
                <c:manualLayout>
                  <c:x val="-2.7777777777777779E-3"/>
                  <c:y val="0.1574074074074074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4DB-4C6D-804B-625765FEEE1C}"/>
                </c:ext>
              </c:extLst>
            </c:dLbl>
            <c:dLbl>
              <c:idx val="2"/>
              <c:layout>
                <c:manualLayout>
                  <c:x val="0"/>
                  <c:y val="0.1157407407407407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4DB-4C6D-804B-625765FEEE1C}"/>
                </c:ext>
              </c:extLst>
            </c:dLbl>
            <c:dLbl>
              <c:idx val="3"/>
              <c:layout>
                <c:manualLayout>
                  <c:x val="1.9444444444444445E-2"/>
                  <c:y val="-3.703703703703703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4DB-4C6D-804B-625765FEEE1C}"/>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'[Starši.xlsx]6. razred'!$B$18:$B$21</c:f>
              <c:strCache>
                <c:ptCount val="4"/>
                <c:pt idx="0">
                  <c:v>Ne potrebuje pomoči in gaopravlja sam</c:v>
                </c:pt>
                <c:pt idx="1">
                  <c:v>Potrebuje malo pomoči,večino opravi sam</c:v>
                </c:pt>
                <c:pt idx="2">
                  <c:v>Potrebuje precej pomoči, lemalo opravi sam</c:v>
                </c:pt>
                <c:pt idx="3">
                  <c:v>Potrebuje stalno pomoč innadzor, saj sam ne opraviničesar</c:v>
                </c:pt>
              </c:strCache>
            </c:strRef>
          </c:cat>
          <c:val>
            <c:numRef>
              <c:f>'[Starši.xlsx]6. razred'!$C$18:$C$21</c:f>
              <c:numCache>
                <c:formatCode>General</c:formatCode>
                <c:ptCount val="4"/>
                <c:pt idx="0">
                  <c:v>1</c:v>
                </c:pt>
                <c:pt idx="1">
                  <c:v>9</c:v>
                </c:pt>
                <c:pt idx="2">
                  <c:v>4</c:v>
                </c:pt>
                <c:pt idx="3">
                  <c:v>0</c:v>
                </c:pt>
              </c:numCache>
            </c:numRef>
          </c:val>
          <c:extLst>
            <c:ext xmlns:c16="http://schemas.microsoft.com/office/drawing/2014/chart" uri="{C3380CC4-5D6E-409C-BE32-E72D297353CC}">
              <c16:uniqueId val="{00000004-F4DB-4C6D-804B-625765FEEE1C}"/>
            </c:ext>
          </c:extLst>
        </c:ser>
        <c:dLbls>
          <c:showLegendKey val="0"/>
          <c:showVal val="0"/>
          <c:showCatName val="0"/>
          <c:showSerName val="0"/>
          <c:showPercent val="0"/>
          <c:showBubbleSize val="0"/>
        </c:dLbls>
        <c:gapWidth val="150"/>
        <c:shape val="box"/>
        <c:axId val="182386048"/>
        <c:axId val="182400128"/>
        <c:axId val="0"/>
      </c:bar3DChart>
      <c:catAx>
        <c:axId val="182386048"/>
        <c:scaling>
          <c:orientation val="minMax"/>
        </c:scaling>
        <c:delete val="0"/>
        <c:axPos val="b"/>
        <c:numFmt formatCode="General" sourceLinked="0"/>
        <c:majorTickMark val="out"/>
        <c:minorTickMark val="none"/>
        <c:tickLblPos val="nextTo"/>
        <c:txPr>
          <a:bodyPr/>
          <a:lstStyle/>
          <a:p>
            <a:pPr>
              <a:defRPr sz="1600"/>
            </a:pPr>
            <a:endParaRPr lang="sl-SI"/>
          </a:p>
        </c:txPr>
        <c:crossAx val="182400128"/>
        <c:crosses val="autoZero"/>
        <c:auto val="1"/>
        <c:lblAlgn val="ctr"/>
        <c:lblOffset val="100"/>
        <c:noMultiLvlLbl val="0"/>
      </c:catAx>
      <c:valAx>
        <c:axId val="182400128"/>
        <c:scaling>
          <c:orientation val="minMax"/>
        </c:scaling>
        <c:delete val="0"/>
        <c:axPos val="l"/>
        <c:majorGridlines/>
        <c:numFmt formatCode="General" sourceLinked="1"/>
        <c:majorTickMark val="out"/>
        <c:minorTickMark val="none"/>
        <c:tickLblPos val="nextTo"/>
        <c:crossAx val="182386048"/>
        <c:crosses val="autoZero"/>
        <c:crossBetween val="between"/>
      </c:valAx>
    </c:plotArea>
    <c:plotVisOnly val="1"/>
    <c:dispBlanksAs val="gap"/>
    <c:showDLblsOverMax val="0"/>
  </c:chart>
  <c:txPr>
    <a:bodyPr/>
    <a:lstStyle/>
    <a:p>
      <a:pPr>
        <a:defRPr sz="1800"/>
      </a:pPr>
      <a:endParaRPr lang="sl-SI"/>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'[Starši.xlsx]6. razred'!$E$24</c:f>
              <c:strCache>
                <c:ptCount val="1"/>
              </c:strCache>
            </c:strRef>
          </c:tx>
          <c:explosion val="25"/>
          <c:dLbls>
            <c:spPr>
              <a:noFill/>
              <a:ln>
                <a:noFill/>
              </a:ln>
              <a:effectLst/>
            </c:spPr>
            <c:txPr>
              <a:bodyPr/>
              <a:lstStyle/>
              <a:p>
                <a:pPr>
                  <a:defRPr sz="2400"/>
                </a:pPr>
                <a:endParaRPr lang="sl-SI"/>
              </a:p>
            </c:txPr>
            <c:showLegendKey val="0"/>
            <c:showVal val="1"/>
            <c:showCatName val="0"/>
            <c:showSerName val="0"/>
            <c:showPercent val="0"/>
            <c:showBubbleSize val="0"/>
            <c:showLeaderLines val="1"/>
            <c:extLst>
              <c:ext xmlns:c15="http://schemas.microsoft.com/office/drawing/2012/chart" uri="{CE6537A1-D6FC-4f65-9D91-7224C49458BB}"/>
            </c:extLst>
          </c:dLbls>
          <c:cat>
            <c:strRef>
              <c:f>'[Starši.xlsx]6. razred'!$C$25:$C$27</c:f>
              <c:strCache>
                <c:ptCount val="3"/>
                <c:pt idx="0">
                  <c:v>premalo</c:v>
                </c:pt>
                <c:pt idx="1">
                  <c:v>ravno prav</c:v>
                </c:pt>
                <c:pt idx="2">
                  <c:v>preveč</c:v>
                </c:pt>
              </c:strCache>
            </c:strRef>
          </c:cat>
          <c:val>
            <c:numRef>
              <c:f>'[Starši.xlsx]6. razred'!$E$25:$E$27</c:f>
              <c:numCache>
                <c:formatCode>General</c:formatCode>
                <c:ptCount val="3"/>
                <c:pt idx="0">
                  <c:v>0</c:v>
                </c:pt>
                <c:pt idx="1">
                  <c:v>11</c:v>
                </c:pt>
                <c:pt idx="2">
                  <c:v>0</c:v>
                </c:pt>
              </c:numCache>
            </c:numRef>
          </c:val>
          <c:extLst>
            <c:ext xmlns:c16="http://schemas.microsoft.com/office/drawing/2014/chart" uri="{C3380CC4-5D6E-409C-BE32-E72D297353CC}">
              <c16:uniqueId val="{00000000-F2F4-42A6-AACA-F6095C2F6626}"/>
            </c:ext>
          </c:extLst>
        </c:ser>
        <c:dLbls>
          <c:showLegendKey val="0"/>
          <c:showVal val="0"/>
          <c:showCatName val="0"/>
          <c:showSerName val="0"/>
          <c:showPercent val="0"/>
          <c:showBubbleSize val="0"/>
          <c:showLeaderLines val="1"/>
        </c:dLbls>
      </c:pie3DChart>
    </c:plotArea>
    <c:legend>
      <c:legendPos val="r"/>
      <c:overlay val="0"/>
      <c:txPr>
        <a:bodyPr/>
        <a:lstStyle/>
        <a:p>
          <a:pPr>
            <a:defRPr sz="2400"/>
          </a:pPr>
          <a:endParaRPr lang="sl-SI"/>
        </a:p>
      </c:txPr>
    </c:legend>
    <c:plotVisOnly val="1"/>
    <c:dispBlanksAs val="gap"/>
    <c:showDLblsOverMax val="0"/>
  </c:chart>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'[Učenci.xlsx]6. razred'!$C$49</c:f>
              <c:strCache>
                <c:ptCount val="1"/>
              </c:strCache>
            </c:strRef>
          </c:tx>
          <c:explosion val="25"/>
          <c:dLbls>
            <c:dLbl>
              <c:idx val="0"/>
              <c:layout>
                <c:manualLayout>
                  <c:x val="-9.8608107689498972E-2"/>
                  <c:y val="4.841004177184012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76F-4EBA-BEDF-EB32FEFAC36A}"/>
                </c:ext>
              </c:extLst>
            </c:dLbl>
            <c:dLbl>
              <c:idx val="2"/>
              <c:layout>
                <c:manualLayout>
                  <c:x val="0.12388144743354923"/>
                  <c:y val="7.556322557289574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76F-4EBA-BEDF-EB32FEFAC36A}"/>
                </c:ext>
              </c:extLst>
            </c:dLbl>
            <c:spPr>
              <a:noFill/>
              <a:ln>
                <a:noFill/>
              </a:ln>
              <a:effectLst/>
            </c:spPr>
            <c:txPr>
              <a:bodyPr/>
              <a:lstStyle/>
              <a:p>
                <a:pPr>
                  <a:defRPr sz="2800"/>
                </a:pPr>
                <a:endParaRPr lang="sl-SI"/>
              </a:p>
            </c:txPr>
            <c:showLegendKey val="0"/>
            <c:showVal val="1"/>
            <c:showCatName val="0"/>
            <c:showSerName val="0"/>
            <c:showPercent val="0"/>
            <c:showBubbleSize val="0"/>
            <c:showLeaderLines val="1"/>
            <c:extLst>
              <c:ext xmlns:c15="http://schemas.microsoft.com/office/drawing/2012/chart" uri="{CE6537A1-D6FC-4f65-9D91-7224C49458BB}"/>
            </c:extLst>
          </c:dLbls>
          <c:cat>
            <c:strRef>
              <c:f>'[Učenci.xlsx]6. razred'!$B$50:$B$52</c:f>
              <c:strCache>
                <c:ptCount val="3"/>
                <c:pt idx="0">
                  <c:v>mi ni všeč</c:v>
                </c:pt>
                <c:pt idx="1">
                  <c:v>mi je vseeno</c:v>
                </c:pt>
                <c:pt idx="2">
                  <c:v>mi je zelo všeč</c:v>
                </c:pt>
              </c:strCache>
            </c:strRef>
          </c:cat>
          <c:val>
            <c:numRef>
              <c:f>'[Učenci.xlsx]6. razred'!$C$50:$C$52</c:f>
              <c:numCache>
                <c:formatCode>General</c:formatCode>
                <c:ptCount val="3"/>
                <c:pt idx="0">
                  <c:v>11</c:v>
                </c:pt>
                <c:pt idx="1">
                  <c:v>20</c:v>
                </c:pt>
                <c:pt idx="2">
                  <c:v>14</c:v>
                </c:pt>
              </c:numCache>
            </c:numRef>
          </c:val>
          <c:extLst>
            <c:ext xmlns:c16="http://schemas.microsoft.com/office/drawing/2014/chart" uri="{C3380CC4-5D6E-409C-BE32-E72D297353CC}">
              <c16:uniqueId val="{00000002-076F-4EBA-BEDF-EB32FEFAC36A}"/>
            </c:ext>
          </c:extLst>
        </c:ser>
        <c:dLbls>
          <c:showLegendKey val="0"/>
          <c:showVal val="0"/>
          <c:showCatName val="0"/>
          <c:showSerName val="0"/>
          <c:showPercent val="0"/>
          <c:showBubbleSize val="0"/>
          <c:showLeaderLines val="1"/>
        </c:dLbls>
      </c:pie3DChart>
    </c:plotArea>
    <c:legend>
      <c:legendPos val="r"/>
      <c:overlay val="0"/>
      <c:txPr>
        <a:bodyPr/>
        <a:lstStyle/>
        <a:p>
          <a:pPr>
            <a:defRPr sz="2000"/>
          </a:pPr>
          <a:endParaRPr lang="sl-SI"/>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'[Starši.xlsx]1. razred'!$F$25</c:f>
              <c:strCache>
                <c:ptCount val="1"/>
              </c:strCache>
            </c:strRef>
          </c:tx>
          <c:explosion val="25"/>
          <c:dLbls>
            <c:spPr>
              <a:noFill/>
              <a:ln>
                <a:noFill/>
              </a:ln>
              <a:effectLst/>
            </c:spPr>
            <c:txPr>
              <a:bodyPr/>
              <a:lstStyle/>
              <a:p>
                <a:pPr>
                  <a:defRPr sz="1800"/>
                </a:pPr>
                <a:endParaRPr lang="sl-SI"/>
              </a:p>
            </c:txPr>
            <c:showLegendKey val="0"/>
            <c:showVal val="1"/>
            <c:showCatName val="0"/>
            <c:showSerName val="0"/>
            <c:showPercent val="0"/>
            <c:showBubbleSize val="0"/>
            <c:showLeaderLines val="1"/>
            <c:extLst>
              <c:ext xmlns:c15="http://schemas.microsoft.com/office/drawing/2012/chart" uri="{CE6537A1-D6FC-4f65-9D91-7224C49458BB}"/>
            </c:extLst>
          </c:dLbls>
          <c:cat>
            <c:strRef>
              <c:f>'[Starši.xlsx]1. razred'!$D$26:$D$28</c:f>
              <c:strCache>
                <c:ptCount val="3"/>
                <c:pt idx="0">
                  <c:v>premalo</c:v>
                </c:pt>
                <c:pt idx="1">
                  <c:v>ravno prav</c:v>
                </c:pt>
                <c:pt idx="2">
                  <c:v>preveč</c:v>
                </c:pt>
              </c:strCache>
            </c:strRef>
          </c:cat>
          <c:val>
            <c:numRef>
              <c:f>'[Starši.xlsx]1. razred'!$F$26:$F$28</c:f>
              <c:numCache>
                <c:formatCode>General</c:formatCode>
                <c:ptCount val="3"/>
                <c:pt idx="0">
                  <c:v>0</c:v>
                </c:pt>
                <c:pt idx="1">
                  <c:v>14</c:v>
                </c:pt>
                <c:pt idx="2">
                  <c:v>0</c:v>
                </c:pt>
              </c:numCache>
            </c:numRef>
          </c:val>
          <c:extLst>
            <c:ext xmlns:c16="http://schemas.microsoft.com/office/drawing/2014/chart" uri="{C3380CC4-5D6E-409C-BE32-E72D297353CC}">
              <c16:uniqueId val="{00000000-938F-4A73-A6CD-80CF5A8D1BA4}"/>
            </c:ext>
          </c:extLst>
        </c:ser>
        <c:dLbls>
          <c:showLegendKey val="0"/>
          <c:showVal val="0"/>
          <c:showCatName val="0"/>
          <c:showSerName val="0"/>
          <c:showPercent val="0"/>
          <c:showBubbleSize val="0"/>
          <c:showLeaderLines val="1"/>
        </c:dLbls>
      </c:pie3DChart>
    </c:plotArea>
    <c:legend>
      <c:legendPos val="r"/>
      <c:overlay val="0"/>
      <c:txPr>
        <a:bodyPr/>
        <a:lstStyle/>
        <a:p>
          <a:pPr>
            <a:defRPr sz="1400"/>
          </a:pPr>
          <a:endParaRPr lang="sl-SI"/>
        </a:p>
      </c:txPr>
    </c:legend>
    <c:plotVisOnly val="1"/>
    <c:dispBlanksAs val="gap"/>
    <c:showDLblsOverMax val="0"/>
  </c:chart>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0"/>
    <c:view3D>
      <c:rotX val="15"/>
      <c:rotY val="20"/>
      <c:rAngAx val="1"/>
    </c:view3D>
    <c:floor>
      <c:thickness val="0"/>
    </c:floor>
    <c:sideWall>
      <c:thickness val="0"/>
    </c:sideWall>
    <c:backWall>
      <c:thickness val="0"/>
    </c:backWall>
    <c:plotArea>
      <c:layout/>
      <c:bar3DChart>
        <c:barDir val="bar"/>
        <c:grouping val="clustered"/>
        <c:varyColors val="0"/>
        <c:ser>
          <c:idx val="0"/>
          <c:order val="0"/>
          <c:invertIfNegative val="0"/>
          <c:cat>
            <c:strRef>
              <c:f>'[Starši.xlsx]6. razred'!$E$1:$M$1</c:f>
              <c:strCache>
                <c:ptCount val="9"/>
                <c:pt idx="0">
                  <c:v>Sporočila, ki jih pošilja šola, so mi razumljiva.</c:v>
                </c:pt>
                <c:pt idx="1">
                  <c:v>Obveščanje o pomembnih zadevah s strani šole je pravočasno.</c:v>
                </c:pt>
                <c:pt idx="2">
                  <c:v>Dobivam preveč sporočil od različnih ljudi iz šole.</c:v>
                </c:pt>
                <c:pt idx="3">
                  <c:v>Na moja sporočila mi delavci šole pravočasno odgovarjajo.</c:v>
                </c:pt>
                <c:pt idx="4">
                  <c:v>Obveščanje preko e-pošte mi ustreza.</c:v>
                </c:pt>
                <c:pt idx="5">
                  <c:v>Ustreza mi, če me kontaktirate preko mobitela (SMS ali klic).</c:v>
                </c:pt>
                <c:pt idx="6">
                  <c:v>Spremljam spletno stran šole.</c:v>
                </c:pt>
                <c:pt idx="7">
                  <c:v>Jasno mi je, kaj mora moj otrok opraviti v vsakem dnevu.</c:v>
                </c:pt>
                <c:pt idx="8">
                  <c:v>Če imam vprašanje, vem, na koga se lahko obrnem.</c:v>
                </c:pt>
              </c:strCache>
            </c:strRef>
          </c:cat>
          <c:val>
            <c:numRef>
              <c:f>'[Starši.xlsx]6. razred'!$E$16:$M$16</c:f>
              <c:numCache>
                <c:formatCode>0.00</c:formatCode>
                <c:ptCount val="9"/>
                <c:pt idx="0">
                  <c:v>2</c:v>
                </c:pt>
                <c:pt idx="1">
                  <c:v>2</c:v>
                </c:pt>
                <c:pt idx="2">
                  <c:v>9.0909090909090912E-2</c:v>
                </c:pt>
                <c:pt idx="3">
                  <c:v>2</c:v>
                </c:pt>
                <c:pt idx="4">
                  <c:v>2</c:v>
                </c:pt>
                <c:pt idx="5">
                  <c:v>1.6363636363636365</c:v>
                </c:pt>
                <c:pt idx="6">
                  <c:v>1.5454545454545454</c:v>
                </c:pt>
                <c:pt idx="7">
                  <c:v>1.9090909090909092</c:v>
                </c:pt>
                <c:pt idx="8">
                  <c:v>2</c:v>
                </c:pt>
              </c:numCache>
            </c:numRef>
          </c:val>
          <c:extLst>
            <c:ext xmlns:c16="http://schemas.microsoft.com/office/drawing/2014/chart" uri="{C3380CC4-5D6E-409C-BE32-E72D297353CC}">
              <c16:uniqueId val="{00000000-19C7-4E16-8B26-5D27BB2D3AB9}"/>
            </c:ext>
          </c:extLst>
        </c:ser>
        <c:dLbls>
          <c:showLegendKey val="0"/>
          <c:showVal val="0"/>
          <c:showCatName val="0"/>
          <c:showSerName val="0"/>
          <c:showPercent val="0"/>
          <c:showBubbleSize val="0"/>
        </c:dLbls>
        <c:gapWidth val="150"/>
        <c:shape val="box"/>
        <c:axId val="344766336"/>
        <c:axId val="344767872"/>
        <c:axId val="0"/>
      </c:bar3DChart>
      <c:catAx>
        <c:axId val="344766336"/>
        <c:scaling>
          <c:orientation val="minMax"/>
        </c:scaling>
        <c:delete val="0"/>
        <c:axPos val="l"/>
        <c:numFmt formatCode="General" sourceLinked="0"/>
        <c:majorTickMark val="out"/>
        <c:minorTickMark val="none"/>
        <c:tickLblPos val="nextTo"/>
        <c:txPr>
          <a:bodyPr/>
          <a:lstStyle/>
          <a:p>
            <a:pPr>
              <a:defRPr sz="1600"/>
            </a:pPr>
            <a:endParaRPr lang="sl-SI"/>
          </a:p>
        </c:txPr>
        <c:crossAx val="344767872"/>
        <c:crosses val="autoZero"/>
        <c:auto val="1"/>
        <c:lblAlgn val="ctr"/>
        <c:lblOffset val="100"/>
        <c:noMultiLvlLbl val="0"/>
      </c:catAx>
      <c:valAx>
        <c:axId val="344767872"/>
        <c:scaling>
          <c:orientation val="minMax"/>
        </c:scaling>
        <c:delete val="0"/>
        <c:axPos val="b"/>
        <c:majorGridlines/>
        <c:numFmt formatCode="0.00" sourceLinked="1"/>
        <c:majorTickMark val="out"/>
        <c:minorTickMark val="none"/>
        <c:tickLblPos val="nextTo"/>
        <c:crossAx val="344766336"/>
        <c:crosses val="autoZero"/>
        <c:crossBetween val="between"/>
        <c:majorUnit val="1"/>
      </c:valAx>
    </c:plotArea>
    <c:plotVisOnly val="1"/>
    <c:dispBlanksAs val="gap"/>
    <c:showDLblsOverMax val="0"/>
  </c:chart>
  <c:txPr>
    <a:bodyPr/>
    <a:lstStyle/>
    <a:p>
      <a:pPr>
        <a:defRPr sz="1800"/>
      </a:pPr>
      <a:endParaRPr lang="sl-SI"/>
    </a:p>
  </c:txPr>
  <c:externalData r:id="rId1">
    <c:autoUpdate val="0"/>
  </c:externalData>
  <c:userShapes r:id="rId2"/>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bar"/>
        <c:grouping val="clustered"/>
        <c:varyColors val="0"/>
        <c:ser>
          <c:idx val="0"/>
          <c:order val="0"/>
          <c:invertIfNegative val="0"/>
          <c:cat>
            <c:strRef>
              <c:f>'[Učenci.xlsx]6. razred'!$J$1:$O$1</c:f>
              <c:strCache>
                <c:ptCount val="6"/>
                <c:pt idx="0">
                  <c:v>Znam priti v spletno učilnico.</c:v>
                </c:pt>
                <c:pt idx="1">
                  <c:v>V spletni učilnici se znajdem.</c:v>
                </c:pt>
                <c:pt idx="2">
                  <c:v>Navodila za delo so mi razumljiva.</c:v>
                </c:pt>
                <c:pt idx="3">
                  <c:v>Obveščanje o pomembnih zadevah je pravočasno.</c:v>
                </c:pt>
                <c:pt idx="4">
                  <c:v>Če česa ne razumem, se lahko obrnem na učitelja.</c:v>
                </c:pt>
                <c:pt idx="5">
                  <c:v>Rešim vse, kar učitelji predvidijo za delo doma.</c:v>
                </c:pt>
              </c:strCache>
            </c:strRef>
          </c:cat>
          <c:val>
            <c:numRef>
              <c:f>'[Učenci.xlsx]6. razred'!$J$47:$O$47</c:f>
              <c:numCache>
                <c:formatCode>0.00</c:formatCode>
                <c:ptCount val="6"/>
                <c:pt idx="0">
                  <c:v>2</c:v>
                </c:pt>
                <c:pt idx="1">
                  <c:v>1.9333333333333333</c:v>
                </c:pt>
                <c:pt idx="2">
                  <c:v>1.5909090909090908</c:v>
                </c:pt>
                <c:pt idx="3">
                  <c:v>1.7954545454545454</c:v>
                </c:pt>
                <c:pt idx="4">
                  <c:v>1.711111111111111</c:v>
                </c:pt>
                <c:pt idx="5">
                  <c:v>1.9555555555555555</c:v>
                </c:pt>
              </c:numCache>
            </c:numRef>
          </c:val>
          <c:extLst>
            <c:ext xmlns:c16="http://schemas.microsoft.com/office/drawing/2014/chart" uri="{C3380CC4-5D6E-409C-BE32-E72D297353CC}">
              <c16:uniqueId val="{00000000-E426-437D-A514-4C2AFF5FE0A1}"/>
            </c:ext>
          </c:extLst>
        </c:ser>
        <c:dLbls>
          <c:showLegendKey val="0"/>
          <c:showVal val="0"/>
          <c:showCatName val="0"/>
          <c:showSerName val="0"/>
          <c:showPercent val="0"/>
          <c:showBubbleSize val="0"/>
        </c:dLbls>
        <c:gapWidth val="150"/>
        <c:shape val="box"/>
        <c:axId val="361448192"/>
        <c:axId val="361449728"/>
        <c:axId val="0"/>
      </c:bar3DChart>
      <c:catAx>
        <c:axId val="361448192"/>
        <c:scaling>
          <c:orientation val="minMax"/>
        </c:scaling>
        <c:delete val="0"/>
        <c:axPos val="l"/>
        <c:numFmt formatCode="General" sourceLinked="0"/>
        <c:majorTickMark val="out"/>
        <c:minorTickMark val="none"/>
        <c:tickLblPos val="nextTo"/>
        <c:txPr>
          <a:bodyPr/>
          <a:lstStyle/>
          <a:p>
            <a:pPr>
              <a:defRPr sz="2400"/>
            </a:pPr>
            <a:endParaRPr lang="sl-SI"/>
          </a:p>
        </c:txPr>
        <c:crossAx val="361449728"/>
        <c:crosses val="autoZero"/>
        <c:auto val="1"/>
        <c:lblAlgn val="ctr"/>
        <c:lblOffset val="100"/>
        <c:noMultiLvlLbl val="0"/>
      </c:catAx>
      <c:valAx>
        <c:axId val="361449728"/>
        <c:scaling>
          <c:orientation val="minMax"/>
        </c:scaling>
        <c:delete val="0"/>
        <c:axPos val="b"/>
        <c:majorGridlines/>
        <c:numFmt formatCode="0.00" sourceLinked="1"/>
        <c:majorTickMark val="out"/>
        <c:minorTickMark val="none"/>
        <c:tickLblPos val="nextTo"/>
        <c:crossAx val="361448192"/>
        <c:crosses val="autoZero"/>
        <c:crossBetween val="between"/>
        <c:majorUnit val="1"/>
      </c:valAx>
    </c:plotArea>
    <c:plotVisOnly val="1"/>
    <c:dispBlanksAs val="gap"/>
    <c:showDLblsOverMax val="0"/>
  </c:chart>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pie3DChart>
        <c:varyColors val="1"/>
        <c:dLbls>
          <c:showLegendKey val="0"/>
          <c:showVal val="0"/>
          <c:showCatName val="0"/>
          <c:showSerName val="0"/>
          <c:showPercent val="0"/>
          <c:showBubbleSize val="0"/>
          <c:showLeaderLines val="0"/>
        </c:dLbls>
      </c:pie3DChart>
      <c:spPr>
        <a:noFill/>
        <a:ln w="25400">
          <a:noFill/>
        </a:ln>
      </c:spPr>
    </c:plotArea>
    <c:plotVisOnly val="1"/>
    <c:dispBlanksAs val="gap"/>
    <c:showDLblsOverMax val="0"/>
  </c:chart>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'[Starši.xlsx]7. razred'!$D$28</c:f>
              <c:strCache>
                <c:ptCount val="1"/>
              </c:strCache>
            </c:strRef>
          </c:tx>
          <c:explosion val="25"/>
          <c:dLbls>
            <c:dLbl>
              <c:idx val="0"/>
              <c:layout>
                <c:manualLayout>
                  <c:x val="2.053902175324283E-2"/>
                  <c:y val="0.1096827063283756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A68-49AD-97B3-A0AC7D059D20}"/>
                </c:ext>
              </c:extLst>
            </c:dLbl>
            <c:spPr>
              <a:noFill/>
              <a:ln>
                <a:noFill/>
              </a:ln>
              <a:effectLst/>
            </c:spPr>
            <c:txPr>
              <a:bodyPr/>
              <a:lstStyle/>
              <a:p>
                <a:pPr>
                  <a:defRPr sz="2800"/>
                </a:pPr>
                <a:endParaRPr lang="sl-SI"/>
              </a:p>
            </c:txPr>
            <c:showLegendKey val="0"/>
            <c:showVal val="1"/>
            <c:showCatName val="0"/>
            <c:showSerName val="0"/>
            <c:showPercent val="0"/>
            <c:showBubbleSize val="0"/>
            <c:showLeaderLines val="1"/>
            <c:extLst>
              <c:ext xmlns:c15="http://schemas.microsoft.com/office/drawing/2012/chart" uri="{CE6537A1-D6FC-4f65-9D91-7224C49458BB}"/>
            </c:extLst>
          </c:dLbls>
          <c:cat>
            <c:strRef>
              <c:f>'[Starši.xlsx]7. razred'!$C$29:$C$31</c:f>
              <c:strCache>
                <c:ptCount val="3"/>
                <c:pt idx="0">
                  <c:v>premalo</c:v>
                </c:pt>
                <c:pt idx="1">
                  <c:v>ravno prav</c:v>
                </c:pt>
                <c:pt idx="2">
                  <c:v>preveč</c:v>
                </c:pt>
              </c:strCache>
            </c:strRef>
          </c:cat>
          <c:val>
            <c:numRef>
              <c:f>'[Starši.xlsx]7. razred'!$D$29:$D$31</c:f>
              <c:numCache>
                <c:formatCode>General</c:formatCode>
                <c:ptCount val="3"/>
                <c:pt idx="0">
                  <c:v>0</c:v>
                </c:pt>
                <c:pt idx="1">
                  <c:v>15</c:v>
                </c:pt>
                <c:pt idx="2">
                  <c:v>3</c:v>
                </c:pt>
              </c:numCache>
            </c:numRef>
          </c:val>
          <c:extLst>
            <c:ext xmlns:c16="http://schemas.microsoft.com/office/drawing/2014/chart" uri="{C3380CC4-5D6E-409C-BE32-E72D297353CC}">
              <c16:uniqueId val="{00000001-CA68-49AD-97B3-A0AC7D059D20}"/>
            </c:ext>
          </c:extLst>
        </c:ser>
        <c:dLbls>
          <c:showLegendKey val="0"/>
          <c:showVal val="0"/>
          <c:showCatName val="0"/>
          <c:showSerName val="0"/>
          <c:showPercent val="0"/>
          <c:showBubbleSize val="0"/>
          <c:showLeaderLines val="1"/>
        </c:dLbls>
      </c:pie3DChart>
    </c:plotArea>
    <c:plotVisOnly val="1"/>
    <c:dispBlanksAs val="gap"/>
    <c:showDLblsOverMax val="0"/>
  </c:chart>
  <c:externalData r:id="rId1">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'[Učenci.xlsx]7. razred'!$C$52</c:f>
              <c:strCache>
                <c:ptCount val="1"/>
              </c:strCache>
            </c:strRef>
          </c:tx>
          <c:explosion val="25"/>
          <c:dLbls>
            <c:dLbl>
              <c:idx val="0"/>
              <c:layout>
                <c:manualLayout>
                  <c:x val="4.3859159259254071E-2"/>
                  <c:y val="3.888766410045530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F59-4A38-B41D-9DA20CBE6339}"/>
                </c:ext>
              </c:extLst>
            </c:dLbl>
            <c:spPr>
              <a:noFill/>
              <a:ln>
                <a:noFill/>
              </a:ln>
              <a:effectLst/>
            </c:spPr>
            <c:txPr>
              <a:bodyPr/>
              <a:lstStyle/>
              <a:p>
                <a:pPr>
                  <a:defRPr sz="2800"/>
                </a:pPr>
                <a:endParaRPr lang="sl-SI"/>
              </a:p>
            </c:txPr>
            <c:showLegendKey val="0"/>
            <c:showVal val="1"/>
            <c:showCatName val="0"/>
            <c:showSerName val="0"/>
            <c:showPercent val="0"/>
            <c:showBubbleSize val="0"/>
            <c:showLeaderLines val="1"/>
            <c:extLst>
              <c:ext xmlns:c15="http://schemas.microsoft.com/office/drawing/2012/chart" uri="{CE6537A1-D6FC-4f65-9D91-7224C49458BB}"/>
            </c:extLst>
          </c:dLbls>
          <c:cat>
            <c:strRef>
              <c:f>'[Učenci.xlsx]7. razred'!$B$53:$B$55</c:f>
              <c:strCache>
                <c:ptCount val="3"/>
                <c:pt idx="0">
                  <c:v>premalo</c:v>
                </c:pt>
                <c:pt idx="1">
                  <c:v>ravno prav</c:v>
                </c:pt>
                <c:pt idx="2">
                  <c:v>preveč</c:v>
                </c:pt>
              </c:strCache>
            </c:strRef>
          </c:cat>
          <c:val>
            <c:numRef>
              <c:f>'[Učenci.xlsx]7. razred'!$C$53:$C$55</c:f>
              <c:numCache>
                <c:formatCode>General</c:formatCode>
                <c:ptCount val="3"/>
                <c:pt idx="0">
                  <c:v>1</c:v>
                </c:pt>
                <c:pt idx="1">
                  <c:v>25</c:v>
                </c:pt>
                <c:pt idx="2">
                  <c:v>11</c:v>
                </c:pt>
              </c:numCache>
            </c:numRef>
          </c:val>
          <c:extLst>
            <c:ext xmlns:c16="http://schemas.microsoft.com/office/drawing/2014/chart" uri="{C3380CC4-5D6E-409C-BE32-E72D297353CC}">
              <c16:uniqueId val="{00000001-1F59-4A38-B41D-9DA20CBE6339}"/>
            </c:ext>
          </c:extLst>
        </c:ser>
        <c:dLbls>
          <c:showLegendKey val="0"/>
          <c:showVal val="0"/>
          <c:showCatName val="0"/>
          <c:showSerName val="0"/>
          <c:showPercent val="0"/>
          <c:showBubbleSize val="0"/>
          <c:showLeaderLines val="1"/>
        </c:dLbls>
      </c:pie3DChart>
    </c:plotArea>
    <c:legend>
      <c:legendPos val="r"/>
      <c:layout>
        <c:manualLayout>
          <c:xMode val="edge"/>
          <c:yMode val="edge"/>
          <c:x val="0.70599720322616344"/>
          <c:y val="0.36900130101753403"/>
          <c:w val="0.2562071363248683"/>
          <c:h val="0.3732290398023051"/>
        </c:manualLayout>
      </c:layout>
      <c:overlay val="0"/>
      <c:txPr>
        <a:bodyPr/>
        <a:lstStyle/>
        <a:p>
          <a:pPr>
            <a:defRPr sz="2000"/>
          </a:pPr>
          <a:endParaRPr lang="sl-SI"/>
        </a:p>
      </c:txPr>
    </c:legend>
    <c:plotVisOnly val="1"/>
    <c:dispBlanksAs val="gap"/>
    <c:showDLblsOverMax val="0"/>
  </c:chart>
  <c:externalData r:id="rId1">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dLbl>
              <c:idx val="0"/>
              <c:layout>
                <c:manualLayout>
                  <c:x val="-2.7777777777777779E-3"/>
                  <c:y val="0.1203703703703703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B73-4042-8684-B3F98C7FBCDC}"/>
                </c:ext>
              </c:extLst>
            </c:dLbl>
            <c:dLbl>
              <c:idx val="1"/>
              <c:layout>
                <c:manualLayout>
                  <c:x val="0"/>
                  <c:y val="0.1990740740740740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B73-4042-8684-B3F98C7FBCDC}"/>
                </c:ext>
              </c:extLst>
            </c:dLbl>
            <c:dLbl>
              <c:idx val="2"/>
              <c:layout>
                <c:manualLayout>
                  <c:x val="5.5555555555555558E-3"/>
                  <c:y val="0.1481481481481481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B73-4042-8684-B3F98C7FBCDC}"/>
                </c:ext>
              </c:extLst>
            </c:dLbl>
            <c:dLbl>
              <c:idx val="3"/>
              <c:layout>
                <c:manualLayout>
                  <c:x val="1.9444444444444344E-2"/>
                  <c:y val="-1.388888888888897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B73-4042-8684-B3F98C7FBCDC}"/>
                </c:ext>
              </c:extLst>
            </c:dLbl>
            <c:spPr>
              <a:noFill/>
              <a:ln>
                <a:noFill/>
              </a:ln>
              <a:effectLst/>
            </c:spPr>
            <c:txPr>
              <a:bodyPr/>
              <a:lstStyle/>
              <a:p>
                <a:pPr>
                  <a:defRPr sz="2400"/>
                </a:pPr>
                <a:endParaRPr lang="sl-S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'[Učenci.xlsx]7. razred'!$B$47:$B$50</c:f>
              <c:strCache>
                <c:ptCount val="4"/>
                <c:pt idx="0">
                  <c:v>Manj kot 1 uro</c:v>
                </c:pt>
                <c:pt idx="1">
                  <c:v>2 do 3 ure</c:v>
                </c:pt>
                <c:pt idx="2">
                  <c:v>4 do 5 ur</c:v>
                </c:pt>
                <c:pt idx="3">
                  <c:v>6 ur ali več</c:v>
                </c:pt>
              </c:strCache>
            </c:strRef>
          </c:cat>
          <c:val>
            <c:numRef>
              <c:f>'[Učenci.xlsx]7. razred'!$C$47:$C$50</c:f>
              <c:numCache>
                <c:formatCode>General</c:formatCode>
                <c:ptCount val="4"/>
                <c:pt idx="0">
                  <c:v>5</c:v>
                </c:pt>
                <c:pt idx="1">
                  <c:v>20</c:v>
                </c:pt>
                <c:pt idx="2">
                  <c:v>12</c:v>
                </c:pt>
                <c:pt idx="3">
                  <c:v>0</c:v>
                </c:pt>
              </c:numCache>
            </c:numRef>
          </c:val>
          <c:extLst>
            <c:ext xmlns:c16="http://schemas.microsoft.com/office/drawing/2014/chart" uri="{C3380CC4-5D6E-409C-BE32-E72D297353CC}">
              <c16:uniqueId val="{00000004-DB73-4042-8684-B3F98C7FBCDC}"/>
            </c:ext>
          </c:extLst>
        </c:ser>
        <c:dLbls>
          <c:showLegendKey val="0"/>
          <c:showVal val="0"/>
          <c:showCatName val="0"/>
          <c:showSerName val="0"/>
          <c:showPercent val="0"/>
          <c:showBubbleSize val="0"/>
        </c:dLbls>
        <c:gapWidth val="150"/>
        <c:shape val="box"/>
        <c:axId val="367790336"/>
        <c:axId val="367792128"/>
        <c:axId val="0"/>
      </c:bar3DChart>
      <c:catAx>
        <c:axId val="367790336"/>
        <c:scaling>
          <c:orientation val="minMax"/>
        </c:scaling>
        <c:delete val="0"/>
        <c:axPos val="b"/>
        <c:numFmt formatCode="General" sourceLinked="0"/>
        <c:majorTickMark val="out"/>
        <c:minorTickMark val="none"/>
        <c:tickLblPos val="nextTo"/>
        <c:txPr>
          <a:bodyPr/>
          <a:lstStyle/>
          <a:p>
            <a:pPr>
              <a:defRPr sz="2000"/>
            </a:pPr>
            <a:endParaRPr lang="sl-SI"/>
          </a:p>
        </c:txPr>
        <c:crossAx val="367792128"/>
        <c:crosses val="autoZero"/>
        <c:auto val="1"/>
        <c:lblAlgn val="ctr"/>
        <c:lblOffset val="100"/>
        <c:noMultiLvlLbl val="0"/>
      </c:catAx>
      <c:valAx>
        <c:axId val="367792128"/>
        <c:scaling>
          <c:orientation val="minMax"/>
        </c:scaling>
        <c:delete val="0"/>
        <c:axPos val="l"/>
        <c:majorGridlines/>
        <c:numFmt formatCode="General" sourceLinked="1"/>
        <c:majorTickMark val="out"/>
        <c:minorTickMark val="none"/>
        <c:tickLblPos val="nextTo"/>
        <c:crossAx val="367790336"/>
        <c:crosses val="autoZero"/>
        <c:crossBetween val="between"/>
      </c:valAx>
    </c:plotArea>
    <c:plotVisOnly val="1"/>
    <c:dispBlanksAs val="gap"/>
    <c:showDLblsOverMax val="0"/>
  </c:chart>
  <c:externalData r:id="rId1">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bar"/>
        <c:grouping val="clustered"/>
        <c:varyColors val="0"/>
        <c:ser>
          <c:idx val="0"/>
          <c:order val="0"/>
          <c:invertIfNegative val="0"/>
          <c:dLbls>
            <c:dLbl>
              <c:idx val="0"/>
              <c:layout>
                <c:manualLayout>
                  <c:x val="-4.8611111111111112E-2"/>
                  <c:y val="-1.044680405118835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FC2-4879-90EC-0DC45D2DCD44}"/>
                </c:ext>
              </c:extLst>
            </c:dLbl>
            <c:dLbl>
              <c:idx val="1"/>
              <c:layout>
                <c:manualLayout>
                  <c:x val="-5.6944444444444443E-2"/>
                  <c:y val="-1.044680405118835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FC2-4879-90EC-0DC45D2DCD44}"/>
                </c:ext>
              </c:extLst>
            </c:dLbl>
            <c:dLbl>
              <c:idx val="2"/>
              <c:layout>
                <c:manualLayout>
                  <c:x val="1.8055555555555554E-2"/>
                  <c:y val="-8.357443240950682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FC2-4879-90EC-0DC45D2DCD44}"/>
                </c:ext>
              </c:extLst>
            </c:dLbl>
            <c:dLbl>
              <c:idx val="3"/>
              <c:layout>
                <c:manualLayout>
                  <c:x val="-4.1666666666666664E-2"/>
                  <c:y val="-6.268082430712973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FC2-4879-90EC-0DC45D2DCD44}"/>
                </c:ext>
              </c:extLst>
            </c:dLbl>
            <c:dLbl>
              <c:idx val="4"/>
              <c:layout>
                <c:manualLayout>
                  <c:x val="2.6388888888888889E-2"/>
                  <c:y val="-2.089360810237670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FC2-4879-90EC-0DC45D2DCD44}"/>
                </c:ext>
              </c:extLst>
            </c:dLbl>
            <c:spPr>
              <a:noFill/>
              <a:ln>
                <a:noFill/>
              </a:ln>
              <a:effectLst/>
            </c:spPr>
            <c:txPr>
              <a:bodyPr/>
              <a:lstStyle/>
              <a:p>
                <a:pPr>
                  <a:defRPr sz="2800"/>
                </a:pPr>
                <a:endParaRPr lang="sl-S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'[Učenci.xlsx]7. razred'!$D$42:$D$46</c:f>
              <c:strCache>
                <c:ptCount val="5"/>
                <c:pt idx="0">
                  <c:v>Vsak dan dopoldne</c:v>
                </c:pt>
                <c:pt idx="1">
                  <c:v>Del dopoldne, del popoldne</c:v>
                </c:pt>
                <c:pt idx="2">
                  <c:v>Vsak dan popoldne</c:v>
                </c:pt>
                <c:pt idx="3">
                  <c:v>Nimam rednega urnika (lotim se, ko sem pri volji)</c:v>
                </c:pt>
                <c:pt idx="4">
                  <c:v>Ne delam redno</c:v>
                </c:pt>
              </c:strCache>
            </c:strRef>
          </c:cat>
          <c:val>
            <c:numRef>
              <c:f>'[Učenci.xlsx]7. razred'!$E$42:$E$46</c:f>
              <c:numCache>
                <c:formatCode>General</c:formatCode>
                <c:ptCount val="5"/>
                <c:pt idx="0">
                  <c:v>17</c:v>
                </c:pt>
                <c:pt idx="1">
                  <c:v>10</c:v>
                </c:pt>
                <c:pt idx="2">
                  <c:v>2</c:v>
                </c:pt>
                <c:pt idx="3">
                  <c:v>8</c:v>
                </c:pt>
                <c:pt idx="4">
                  <c:v>0</c:v>
                </c:pt>
              </c:numCache>
            </c:numRef>
          </c:val>
          <c:extLst>
            <c:ext xmlns:c16="http://schemas.microsoft.com/office/drawing/2014/chart" uri="{C3380CC4-5D6E-409C-BE32-E72D297353CC}">
              <c16:uniqueId val="{00000005-DFC2-4879-90EC-0DC45D2DCD44}"/>
            </c:ext>
          </c:extLst>
        </c:ser>
        <c:dLbls>
          <c:showLegendKey val="0"/>
          <c:showVal val="0"/>
          <c:showCatName val="0"/>
          <c:showSerName val="0"/>
          <c:showPercent val="0"/>
          <c:showBubbleSize val="0"/>
        </c:dLbls>
        <c:gapWidth val="150"/>
        <c:shape val="box"/>
        <c:axId val="367809280"/>
        <c:axId val="367810816"/>
        <c:axId val="0"/>
      </c:bar3DChart>
      <c:catAx>
        <c:axId val="367809280"/>
        <c:scaling>
          <c:orientation val="minMax"/>
        </c:scaling>
        <c:delete val="0"/>
        <c:axPos val="l"/>
        <c:numFmt formatCode="General" sourceLinked="0"/>
        <c:majorTickMark val="out"/>
        <c:minorTickMark val="none"/>
        <c:tickLblPos val="nextTo"/>
        <c:txPr>
          <a:bodyPr/>
          <a:lstStyle/>
          <a:p>
            <a:pPr>
              <a:defRPr sz="2800"/>
            </a:pPr>
            <a:endParaRPr lang="sl-SI"/>
          </a:p>
        </c:txPr>
        <c:crossAx val="367810816"/>
        <c:crosses val="autoZero"/>
        <c:auto val="1"/>
        <c:lblAlgn val="ctr"/>
        <c:lblOffset val="100"/>
        <c:noMultiLvlLbl val="0"/>
      </c:catAx>
      <c:valAx>
        <c:axId val="367810816"/>
        <c:scaling>
          <c:orientation val="minMax"/>
        </c:scaling>
        <c:delete val="0"/>
        <c:axPos val="b"/>
        <c:majorGridlines/>
        <c:numFmt formatCode="General" sourceLinked="1"/>
        <c:majorTickMark val="out"/>
        <c:minorTickMark val="none"/>
        <c:tickLblPos val="nextTo"/>
        <c:crossAx val="367809280"/>
        <c:crosses val="autoZero"/>
        <c:crossBetween val="between"/>
      </c:valAx>
    </c:plotArea>
    <c:plotVisOnly val="1"/>
    <c:dispBlanksAs val="gap"/>
    <c:showDLblsOverMax val="0"/>
  </c:chart>
  <c:externalData r:id="rId1">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dLbl>
              <c:idx val="0"/>
              <c:layout>
                <c:manualLayout>
                  <c:x val="5.5555555555555558E-3"/>
                  <c:y val="0.1018518518518518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51C-416B-B099-40F908F27797}"/>
                </c:ext>
              </c:extLst>
            </c:dLbl>
            <c:dLbl>
              <c:idx val="1"/>
              <c:layout>
                <c:manualLayout>
                  <c:x val="2.7777777777778286E-3"/>
                  <c:y val="0.1805555555555555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51C-416B-B099-40F908F27797}"/>
                </c:ext>
              </c:extLst>
            </c:dLbl>
            <c:dLbl>
              <c:idx val="2"/>
              <c:layout>
                <c:manualLayout>
                  <c:x val="1.6666666666666666E-2"/>
                  <c:y val="-2.77777777777777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51C-416B-B099-40F908F27797}"/>
                </c:ext>
              </c:extLst>
            </c:dLbl>
            <c:dLbl>
              <c:idx val="3"/>
              <c:layout>
                <c:manualLayout>
                  <c:x val="2.2222222222222119E-2"/>
                  <c:y val="-4.16666666666666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51C-416B-B099-40F908F27797}"/>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'[Starši.xlsx]7. razred'!$B$22:$B$25</c:f>
              <c:strCache>
                <c:ptCount val="4"/>
                <c:pt idx="0">
                  <c:v>Ne potrebuje pomoči in gaopravlja sam</c:v>
                </c:pt>
                <c:pt idx="1">
                  <c:v>Potrebuje malo pomoči,večino opravi sam</c:v>
                </c:pt>
                <c:pt idx="2">
                  <c:v>Potrebuje precej pomoči, lemalo opravi sam</c:v>
                </c:pt>
                <c:pt idx="3">
                  <c:v>Potrebuje stalno pomoč innadzor, saj sam ne opraviničesar</c:v>
                </c:pt>
              </c:strCache>
            </c:strRef>
          </c:cat>
          <c:val>
            <c:numRef>
              <c:f>'[Starši.xlsx]7. razred'!$C$22:$C$25</c:f>
              <c:numCache>
                <c:formatCode>General</c:formatCode>
                <c:ptCount val="4"/>
                <c:pt idx="0">
                  <c:v>3</c:v>
                </c:pt>
                <c:pt idx="1">
                  <c:v>14</c:v>
                </c:pt>
                <c:pt idx="2">
                  <c:v>1</c:v>
                </c:pt>
                <c:pt idx="3">
                  <c:v>0</c:v>
                </c:pt>
              </c:numCache>
            </c:numRef>
          </c:val>
          <c:extLst>
            <c:ext xmlns:c16="http://schemas.microsoft.com/office/drawing/2014/chart" uri="{C3380CC4-5D6E-409C-BE32-E72D297353CC}">
              <c16:uniqueId val="{00000004-551C-416B-B099-40F908F27797}"/>
            </c:ext>
          </c:extLst>
        </c:ser>
        <c:dLbls>
          <c:showLegendKey val="0"/>
          <c:showVal val="0"/>
          <c:showCatName val="0"/>
          <c:showSerName val="0"/>
          <c:showPercent val="0"/>
          <c:showBubbleSize val="0"/>
        </c:dLbls>
        <c:gapWidth val="150"/>
        <c:shape val="box"/>
        <c:axId val="367845760"/>
        <c:axId val="367847296"/>
        <c:axId val="0"/>
      </c:bar3DChart>
      <c:catAx>
        <c:axId val="367845760"/>
        <c:scaling>
          <c:orientation val="minMax"/>
        </c:scaling>
        <c:delete val="0"/>
        <c:axPos val="b"/>
        <c:numFmt formatCode="General" sourceLinked="0"/>
        <c:majorTickMark val="out"/>
        <c:minorTickMark val="none"/>
        <c:tickLblPos val="nextTo"/>
        <c:txPr>
          <a:bodyPr/>
          <a:lstStyle/>
          <a:p>
            <a:pPr>
              <a:defRPr sz="1800"/>
            </a:pPr>
            <a:endParaRPr lang="sl-SI"/>
          </a:p>
        </c:txPr>
        <c:crossAx val="367847296"/>
        <c:crosses val="autoZero"/>
        <c:auto val="1"/>
        <c:lblAlgn val="ctr"/>
        <c:lblOffset val="100"/>
        <c:noMultiLvlLbl val="0"/>
      </c:catAx>
      <c:valAx>
        <c:axId val="367847296"/>
        <c:scaling>
          <c:orientation val="minMax"/>
        </c:scaling>
        <c:delete val="0"/>
        <c:axPos val="l"/>
        <c:majorGridlines/>
        <c:numFmt formatCode="General" sourceLinked="1"/>
        <c:majorTickMark val="out"/>
        <c:minorTickMark val="none"/>
        <c:tickLblPos val="nextTo"/>
        <c:crossAx val="367845760"/>
        <c:crosses val="autoZero"/>
        <c:crossBetween val="between"/>
        <c:majorUnit val="4"/>
      </c:valAx>
    </c:plotArea>
    <c:plotVisOnly val="1"/>
    <c:dispBlanksAs val="gap"/>
    <c:showDLblsOverMax val="0"/>
  </c:chart>
  <c:txPr>
    <a:bodyPr/>
    <a:lstStyle/>
    <a:p>
      <a:pPr>
        <a:defRPr sz="1800"/>
      </a:pPr>
      <a:endParaRPr lang="sl-SI"/>
    </a:p>
  </c:txPr>
  <c:externalData r:id="rId1">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dLbl>
              <c:idx val="0"/>
              <c:layout>
                <c:manualLayout>
                  <c:x val="7.7944618813989772E-3"/>
                  <c:y val="0.1648759373483240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315-4DC1-BF42-4D085D36C907}"/>
                </c:ext>
              </c:extLst>
            </c:dLbl>
            <c:dLbl>
              <c:idx val="1"/>
              <c:layout>
                <c:manualLayout>
                  <c:x val="0"/>
                  <c:y val="0.1536343961654836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315-4DC1-BF42-4D085D36C907}"/>
                </c:ext>
              </c:extLst>
            </c:dLbl>
            <c:dLbl>
              <c:idx val="2"/>
              <c:layout>
                <c:manualLayout>
                  <c:x val="-1.5588923762798526E-3"/>
                  <c:y val="0.1611287569540439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315-4DC1-BF42-4D085D36C907}"/>
                </c:ext>
              </c:extLst>
            </c:dLbl>
            <c:dLbl>
              <c:idx val="3"/>
              <c:layout>
                <c:manualLayout>
                  <c:x val="4.676677128839386E-3"/>
                  <c:y val="0.1873590197140045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315-4DC1-BF42-4D085D36C907}"/>
                </c:ext>
              </c:extLst>
            </c:dLbl>
            <c:dLbl>
              <c:idx val="4"/>
              <c:layout>
                <c:manualLayout>
                  <c:x val="1.5588923762798069E-2"/>
                  <c:y val="-7.869078827988192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315-4DC1-BF42-4D085D36C907}"/>
                </c:ext>
              </c:extLst>
            </c:dLbl>
            <c:spPr>
              <a:noFill/>
              <a:ln>
                <a:noFill/>
              </a:ln>
              <a:effectLst/>
            </c:spPr>
            <c:txPr>
              <a:bodyPr/>
              <a:lstStyle/>
              <a:p>
                <a:pPr>
                  <a:defRPr sz="2000"/>
                </a:pPr>
                <a:endParaRPr lang="sl-S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'[Učenci.xlsx]7. razred'!$E$51:$E$55</c:f>
              <c:strCache>
                <c:ptCount val="5"/>
                <c:pt idx="0">
                  <c:v>starši</c:v>
                </c:pt>
                <c:pt idx="1">
                  <c:v>bratje/sestre</c:v>
                </c:pt>
                <c:pt idx="2">
                  <c:v>sošolci/sošolke</c:v>
                </c:pt>
                <c:pt idx="3">
                  <c:v>nihče, ker delam sam</c:v>
                </c:pt>
                <c:pt idx="4">
                  <c:v>drugi</c:v>
                </c:pt>
              </c:strCache>
            </c:strRef>
          </c:cat>
          <c:val>
            <c:numRef>
              <c:f>'[Učenci.xlsx]7. razred'!$F$51:$F$55</c:f>
              <c:numCache>
                <c:formatCode>General</c:formatCode>
                <c:ptCount val="5"/>
                <c:pt idx="0">
                  <c:v>25</c:v>
                </c:pt>
                <c:pt idx="1">
                  <c:v>9</c:v>
                </c:pt>
                <c:pt idx="2">
                  <c:v>10</c:v>
                </c:pt>
                <c:pt idx="3">
                  <c:v>11</c:v>
                </c:pt>
                <c:pt idx="4">
                  <c:v>0</c:v>
                </c:pt>
              </c:numCache>
            </c:numRef>
          </c:val>
          <c:extLst>
            <c:ext xmlns:c16="http://schemas.microsoft.com/office/drawing/2014/chart" uri="{C3380CC4-5D6E-409C-BE32-E72D297353CC}">
              <c16:uniqueId val="{00000005-B315-4DC1-BF42-4D085D36C907}"/>
            </c:ext>
          </c:extLst>
        </c:ser>
        <c:dLbls>
          <c:showLegendKey val="0"/>
          <c:showVal val="0"/>
          <c:showCatName val="0"/>
          <c:showSerName val="0"/>
          <c:showPercent val="0"/>
          <c:showBubbleSize val="0"/>
        </c:dLbls>
        <c:gapWidth val="150"/>
        <c:shape val="box"/>
        <c:axId val="369366912"/>
        <c:axId val="369368448"/>
        <c:axId val="0"/>
      </c:bar3DChart>
      <c:catAx>
        <c:axId val="369366912"/>
        <c:scaling>
          <c:orientation val="minMax"/>
        </c:scaling>
        <c:delete val="0"/>
        <c:axPos val="b"/>
        <c:numFmt formatCode="General" sourceLinked="0"/>
        <c:majorTickMark val="out"/>
        <c:minorTickMark val="none"/>
        <c:tickLblPos val="nextTo"/>
        <c:txPr>
          <a:bodyPr/>
          <a:lstStyle/>
          <a:p>
            <a:pPr>
              <a:defRPr sz="1400"/>
            </a:pPr>
            <a:endParaRPr lang="sl-SI"/>
          </a:p>
        </c:txPr>
        <c:crossAx val="369368448"/>
        <c:crosses val="autoZero"/>
        <c:auto val="1"/>
        <c:lblAlgn val="ctr"/>
        <c:lblOffset val="100"/>
        <c:noMultiLvlLbl val="0"/>
      </c:catAx>
      <c:valAx>
        <c:axId val="369368448"/>
        <c:scaling>
          <c:orientation val="minMax"/>
        </c:scaling>
        <c:delete val="0"/>
        <c:axPos val="l"/>
        <c:majorGridlines/>
        <c:numFmt formatCode="General" sourceLinked="1"/>
        <c:majorTickMark val="out"/>
        <c:minorTickMark val="none"/>
        <c:tickLblPos val="nextTo"/>
        <c:crossAx val="369366912"/>
        <c:crosses val="autoZero"/>
        <c:crossBetween val="between"/>
      </c:valAx>
    </c:plotArea>
    <c:plotVisOnly val="1"/>
    <c:dispBlanksAs val="gap"/>
    <c:showDLblsOverMax val="0"/>
  </c:chart>
  <c:externalData r:id="rId1">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'[Starši.xlsx]7. razred'!$E$28</c:f>
              <c:strCache>
                <c:ptCount val="1"/>
              </c:strCache>
            </c:strRef>
          </c:tx>
          <c:explosion val="25"/>
          <c:dLbls>
            <c:spPr>
              <a:noFill/>
              <a:ln>
                <a:noFill/>
              </a:ln>
              <a:effectLst/>
            </c:spPr>
            <c:txPr>
              <a:bodyPr/>
              <a:lstStyle/>
              <a:p>
                <a:pPr>
                  <a:defRPr sz="2800"/>
                </a:pPr>
                <a:endParaRPr lang="sl-SI"/>
              </a:p>
            </c:txPr>
            <c:showLegendKey val="0"/>
            <c:showVal val="1"/>
            <c:showCatName val="0"/>
            <c:showSerName val="0"/>
            <c:showPercent val="0"/>
            <c:showBubbleSize val="0"/>
            <c:showLeaderLines val="1"/>
            <c:extLst>
              <c:ext xmlns:c15="http://schemas.microsoft.com/office/drawing/2012/chart" uri="{CE6537A1-D6FC-4f65-9D91-7224C49458BB}"/>
            </c:extLst>
          </c:dLbls>
          <c:cat>
            <c:strRef>
              <c:f>'[Starši.xlsx]7. razred'!$C$29:$C$31</c:f>
              <c:strCache>
                <c:ptCount val="3"/>
                <c:pt idx="0">
                  <c:v>premalo</c:v>
                </c:pt>
                <c:pt idx="1">
                  <c:v>ravno prav</c:v>
                </c:pt>
                <c:pt idx="2">
                  <c:v>preveč</c:v>
                </c:pt>
              </c:strCache>
            </c:strRef>
          </c:cat>
          <c:val>
            <c:numRef>
              <c:f>'[Starši.xlsx]7. razred'!$E$29:$E$31</c:f>
              <c:numCache>
                <c:formatCode>General</c:formatCode>
                <c:ptCount val="3"/>
                <c:pt idx="0">
                  <c:v>1</c:v>
                </c:pt>
                <c:pt idx="1">
                  <c:v>16</c:v>
                </c:pt>
                <c:pt idx="2">
                  <c:v>1</c:v>
                </c:pt>
              </c:numCache>
            </c:numRef>
          </c:val>
          <c:extLst>
            <c:ext xmlns:c16="http://schemas.microsoft.com/office/drawing/2014/chart" uri="{C3380CC4-5D6E-409C-BE32-E72D297353CC}">
              <c16:uniqueId val="{00000000-9883-446C-87D4-6E088943D8A9}"/>
            </c:ext>
          </c:extLst>
        </c:ser>
        <c:dLbls>
          <c:showLegendKey val="0"/>
          <c:showVal val="0"/>
          <c:showCatName val="0"/>
          <c:showSerName val="0"/>
          <c:showPercent val="0"/>
          <c:showBubbleSize val="0"/>
          <c:showLeaderLines val="1"/>
        </c:dLbls>
      </c:pie3DChart>
    </c:plotArea>
    <c:legend>
      <c:legendPos val="r"/>
      <c:overlay val="0"/>
      <c:txPr>
        <a:bodyPr/>
        <a:lstStyle/>
        <a:p>
          <a:pPr>
            <a:defRPr sz="2400"/>
          </a:pPr>
          <a:endParaRPr lang="sl-SI"/>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bar"/>
        <c:grouping val="clustered"/>
        <c:varyColors val="0"/>
        <c:ser>
          <c:idx val="0"/>
          <c:order val="0"/>
          <c:invertIfNegative val="0"/>
          <c:cat>
            <c:strRef>
              <c:f>'[Starši.xlsx]1. razred'!$E$1:$M$1</c:f>
              <c:strCache>
                <c:ptCount val="9"/>
                <c:pt idx="0">
                  <c:v>Sporočila, ki jih pošilja šola, so mi razumljiva.</c:v>
                </c:pt>
                <c:pt idx="1">
                  <c:v>Obveščanje o pomembnih zadevah s strani šole je pravočasno.</c:v>
                </c:pt>
                <c:pt idx="2">
                  <c:v>Dobivam preveč sporočil od različnih ljudi iz šole.</c:v>
                </c:pt>
                <c:pt idx="3">
                  <c:v>Na moja sporočila mi delavci šole pravočasno odgovarjajo.</c:v>
                </c:pt>
                <c:pt idx="4">
                  <c:v>Obveščanje preko e-pošte mi ustreza.</c:v>
                </c:pt>
                <c:pt idx="5">
                  <c:v>Ustreza mi, če me kontaktirate preko mobitela (SMS ali klic).</c:v>
                </c:pt>
                <c:pt idx="6">
                  <c:v>Spremljam spletno stran šole.</c:v>
                </c:pt>
                <c:pt idx="7">
                  <c:v>Jasno mi je, kaj mora moj otrok opraviti v vsakem dnevu.</c:v>
                </c:pt>
                <c:pt idx="8">
                  <c:v>Če imam vprašanje, vem, na koga se lahko obrnem.</c:v>
                </c:pt>
              </c:strCache>
            </c:strRef>
          </c:cat>
          <c:val>
            <c:numRef>
              <c:f>'[Starši.xlsx]1. razred'!$E$19:$M$19</c:f>
              <c:numCache>
                <c:formatCode>0.0</c:formatCode>
                <c:ptCount val="9"/>
                <c:pt idx="0">
                  <c:v>2</c:v>
                </c:pt>
                <c:pt idx="1">
                  <c:v>1.9285714285714286</c:v>
                </c:pt>
                <c:pt idx="2">
                  <c:v>0.14285714285714285</c:v>
                </c:pt>
                <c:pt idx="3">
                  <c:v>2</c:v>
                </c:pt>
                <c:pt idx="4">
                  <c:v>2</c:v>
                </c:pt>
                <c:pt idx="5">
                  <c:v>1.5</c:v>
                </c:pt>
                <c:pt idx="6">
                  <c:v>1.2307692307692308</c:v>
                </c:pt>
                <c:pt idx="7">
                  <c:v>2</c:v>
                </c:pt>
                <c:pt idx="8">
                  <c:v>2</c:v>
                </c:pt>
              </c:numCache>
            </c:numRef>
          </c:val>
          <c:extLst>
            <c:ext xmlns:c16="http://schemas.microsoft.com/office/drawing/2014/chart" uri="{C3380CC4-5D6E-409C-BE32-E72D297353CC}">
              <c16:uniqueId val="{00000000-1206-4FDA-92F5-90F1DBD83987}"/>
            </c:ext>
          </c:extLst>
        </c:ser>
        <c:dLbls>
          <c:showLegendKey val="0"/>
          <c:showVal val="0"/>
          <c:showCatName val="0"/>
          <c:showSerName val="0"/>
          <c:showPercent val="0"/>
          <c:showBubbleSize val="0"/>
        </c:dLbls>
        <c:gapWidth val="150"/>
        <c:shape val="box"/>
        <c:axId val="148913152"/>
        <c:axId val="148935424"/>
        <c:axId val="0"/>
      </c:bar3DChart>
      <c:catAx>
        <c:axId val="148913152"/>
        <c:scaling>
          <c:orientation val="minMax"/>
        </c:scaling>
        <c:delete val="0"/>
        <c:axPos val="l"/>
        <c:numFmt formatCode="General" sourceLinked="0"/>
        <c:majorTickMark val="out"/>
        <c:minorTickMark val="none"/>
        <c:tickLblPos val="nextTo"/>
        <c:txPr>
          <a:bodyPr/>
          <a:lstStyle/>
          <a:p>
            <a:pPr>
              <a:defRPr sz="1400"/>
            </a:pPr>
            <a:endParaRPr lang="sl-SI"/>
          </a:p>
        </c:txPr>
        <c:crossAx val="148935424"/>
        <c:crosses val="autoZero"/>
        <c:auto val="1"/>
        <c:lblAlgn val="ctr"/>
        <c:lblOffset val="100"/>
        <c:noMultiLvlLbl val="0"/>
      </c:catAx>
      <c:valAx>
        <c:axId val="148935424"/>
        <c:scaling>
          <c:orientation val="minMax"/>
          <c:max val="2"/>
          <c:min val="0"/>
        </c:scaling>
        <c:delete val="0"/>
        <c:axPos val="b"/>
        <c:majorGridlines/>
        <c:numFmt formatCode="0.0" sourceLinked="1"/>
        <c:majorTickMark val="out"/>
        <c:minorTickMark val="none"/>
        <c:tickLblPos val="nextTo"/>
        <c:crossAx val="148913152"/>
        <c:crosses val="autoZero"/>
        <c:crossBetween val="between"/>
        <c:majorUnit val="1"/>
        <c:minorUnit val="0.1"/>
      </c:valAx>
    </c:plotArea>
    <c:plotVisOnly val="1"/>
    <c:dispBlanksAs val="gap"/>
    <c:showDLblsOverMax val="0"/>
  </c:chart>
  <c:externalData r:id="rId1">
    <c:autoUpdate val="0"/>
  </c:externalData>
</c:chartSpace>
</file>

<file path=ppt/charts/chart4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'[Učenci.xlsx]7. razred'!$C$41</c:f>
              <c:strCache>
                <c:ptCount val="1"/>
              </c:strCache>
            </c:strRef>
          </c:tx>
          <c:explosion val="25"/>
          <c:dLbls>
            <c:spPr>
              <a:noFill/>
              <a:ln>
                <a:noFill/>
              </a:ln>
              <a:effectLst/>
            </c:spPr>
            <c:txPr>
              <a:bodyPr/>
              <a:lstStyle/>
              <a:p>
                <a:pPr>
                  <a:defRPr sz="2400"/>
                </a:pPr>
                <a:endParaRPr lang="sl-SI"/>
              </a:p>
            </c:txPr>
            <c:showLegendKey val="0"/>
            <c:showVal val="1"/>
            <c:showCatName val="0"/>
            <c:showSerName val="0"/>
            <c:showPercent val="0"/>
            <c:showBubbleSize val="0"/>
            <c:showLeaderLines val="1"/>
            <c:extLst>
              <c:ext xmlns:c15="http://schemas.microsoft.com/office/drawing/2012/chart" uri="{CE6537A1-D6FC-4f65-9D91-7224C49458BB}"/>
            </c:extLst>
          </c:dLbls>
          <c:cat>
            <c:strRef>
              <c:f>'[Učenci.xlsx]7. razred'!$B$42:$B$44</c:f>
              <c:strCache>
                <c:ptCount val="3"/>
                <c:pt idx="0">
                  <c:v>mi ni všeč</c:v>
                </c:pt>
                <c:pt idx="1">
                  <c:v>mi je vseeno</c:v>
                </c:pt>
                <c:pt idx="2">
                  <c:v>mi je zelo všeč</c:v>
                </c:pt>
              </c:strCache>
            </c:strRef>
          </c:cat>
          <c:val>
            <c:numRef>
              <c:f>'[Učenci.xlsx]7. razred'!$C$42:$C$44</c:f>
              <c:numCache>
                <c:formatCode>General</c:formatCode>
                <c:ptCount val="3"/>
                <c:pt idx="0">
                  <c:v>11</c:v>
                </c:pt>
                <c:pt idx="1">
                  <c:v>11</c:v>
                </c:pt>
                <c:pt idx="2">
                  <c:v>15</c:v>
                </c:pt>
              </c:numCache>
            </c:numRef>
          </c:val>
          <c:extLst>
            <c:ext xmlns:c16="http://schemas.microsoft.com/office/drawing/2014/chart" uri="{C3380CC4-5D6E-409C-BE32-E72D297353CC}">
              <c16:uniqueId val="{00000000-7395-43F5-87BC-3D3302D73AA4}"/>
            </c:ext>
          </c:extLst>
        </c:ser>
        <c:dLbls>
          <c:showLegendKey val="0"/>
          <c:showVal val="0"/>
          <c:showCatName val="0"/>
          <c:showSerName val="0"/>
          <c:showPercent val="0"/>
          <c:showBubbleSize val="0"/>
          <c:showLeaderLines val="1"/>
        </c:dLbls>
      </c:pie3DChart>
    </c:plotArea>
    <c:legend>
      <c:legendPos val="r"/>
      <c:overlay val="0"/>
      <c:txPr>
        <a:bodyPr/>
        <a:lstStyle/>
        <a:p>
          <a:pPr>
            <a:defRPr sz="2000"/>
          </a:pPr>
          <a:endParaRPr lang="sl-SI"/>
        </a:p>
      </c:txPr>
    </c:legend>
    <c:plotVisOnly val="1"/>
    <c:dispBlanksAs val="gap"/>
    <c:showDLblsOverMax val="0"/>
  </c:chart>
  <c:externalData r:id="rId1">
    <c:autoUpdate val="0"/>
  </c:externalData>
</c:chartSpace>
</file>

<file path=ppt/charts/chart4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0"/>
    <c:view3D>
      <c:rotX val="15"/>
      <c:rotY val="20"/>
      <c:rAngAx val="1"/>
    </c:view3D>
    <c:floor>
      <c:thickness val="0"/>
    </c:floor>
    <c:sideWall>
      <c:thickness val="0"/>
    </c:sideWall>
    <c:backWall>
      <c:thickness val="0"/>
    </c:backWall>
    <c:plotArea>
      <c:layout/>
      <c:bar3DChart>
        <c:barDir val="bar"/>
        <c:grouping val="clustered"/>
        <c:varyColors val="0"/>
        <c:ser>
          <c:idx val="0"/>
          <c:order val="0"/>
          <c:invertIfNegative val="0"/>
          <c:cat>
            <c:strRef>
              <c:f>'[Starši.xlsx]7. razred'!$E$1:$M$1</c:f>
              <c:strCache>
                <c:ptCount val="9"/>
                <c:pt idx="0">
                  <c:v>Sporočila, ki jih pošilja šola, so mi razumljiva.</c:v>
                </c:pt>
                <c:pt idx="1">
                  <c:v>Obveščanje o pomembnih zadevah s strani šole je pravočasno.</c:v>
                </c:pt>
                <c:pt idx="2">
                  <c:v>Dobivam preveč sporočil od različnih ljudi iz šole.</c:v>
                </c:pt>
                <c:pt idx="3">
                  <c:v>Na moja sporočila mi delavci šole pravočasno odgovarjajo.</c:v>
                </c:pt>
                <c:pt idx="4">
                  <c:v>Obveščanje preko e-pošte mi ustreza.</c:v>
                </c:pt>
                <c:pt idx="5">
                  <c:v>Ustreza mi, če me kontaktirate preko mobitela (SMS ali klic).</c:v>
                </c:pt>
                <c:pt idx="6">
                  <c:v>Spremljam spletno stran šole.</c:v>
                </c:pt>
                <c:pt idx="7">
                  <c:v>Jasno mi je, kaj mora moj otrok opraviti v vsakem dnevu.</c:v>
                </c:pt>
                <c:pt idx="8">
                  <c:v>Če imam vprašanje, vem, na koga se lahko obrnem.</c:v>
                </c:pt>
              </c:strCache>
            </c:strRef>
          </c:cat>
          <c:val>
            <c:numRef>
              <c:f>'[Starši.xlsx]7. razred'!$E$20:$M$20</c:f>
              <c:numCache>
                <c:formatCode>0.00</c:formatCode>
                <c:ptCount val="9"/>
                <c:pt idx="0">
                  <c:v>1.8888888888888888</c:v>
                </c:pt>
                <c:pt idx="1">
                  <c:v>1.8888888888888888</c:v>
                </c:pt>
                <c:pt idx="2">
                  <c:v>0.33333333333333331</c:v>
                </c:pt>
                <c:pt idx="3">
                  <c:v>1.9444444444444444</c:v>
                </c:pt>
                <c:pt idx="4">
                  <c:v>1.8888888888888888</c:v>
                </c:pt>
                <c:pt idx="5">
                  <c:v>1.6666666666666667</c:v>
                </c:pt>
                <c:pt idx="6">
                  <c:v>1.5</c:v>
                </c:pt>
                <c:pt idx="7">
                  <c:v>1.8823529411764706</c:v>
                </c:pt>
                <c:pt idx="8">
                  <c:v>1.8333333333333333</c:v>
                </c:pt>
              </c:numCache>
            </c:numRef>
          </c:val>
          <c:extLst>
            <c:ext xmlns:c16="http://schemas.microsoft.com/office/drawing/2014/chart" uri="{C3380CC4-5D6E-409C-BE32-E72D297353CC}">
              <c16:uniqueId val="{00000000-A902-458A-8B96-18E615D634A0}"/>
            </c:ext>
          </c:extLst>
        </c:ser>
        <c:dLbls>
          <c:showLegendKey val="0"/>
          <c:showVal val="0"/>
          <c:showCatName val="0"/>
          <c:showSerName val="0"/>
          <c:showPercent val="0"/>
          <c:showBubbleSize val="0"/>
        </c:dLbls>
        <c:gapWidth val="150"/>
        <c:shape val="box"/>
        <c:axId val="369446272"/>
        <c:axId val="369464448"/>
        <c:axId val="0"/>
      </c:bar3DChart>
      <c:catAx>
        <c:axId val="369446272"/>
        <c:scaling>
          <c:orientation val="minMax"/>
        </c:scaling>
        <c:delete val="0"/>
        <c:axPos val="l"/>
        <c:numFmt formatCode="General" sourceLinked="0"/>
        <c:majorTickMark val="out"/>
        <c:minorTickMark val="none"/>
        <c:tickLblPos val="nextTo"/>
        <c:txPr>
          <a:bodyPr/>
          <a:lstStyle/>
          <a:p>
            <a:pPr>
              <a:defRPr sz="1600"/>
            </a:pPr>
            <a:endParaRPr lang="sl-SI"/>
          </a:p>
        </c:txPr>
        <c:crossAx val="369464448"/>
        <c:crosses val="autoZero"/>
        <c:auto val="1"/>
        <c:lblAlgn val="ctr"/>
        <c:lblOffset val="100"/>
        <c:noMultiLvlLbl val="0"/>
      </c:catAx>
      <c:valAx>
        <c:axId val="369464448"/>
        <c:scaling>
          <c:orientation val="minMax"/>
        </c:scaling>
        <c:delete val="0"/>
        <c:axPos val="b"/>
        <c:majorGridlines/>
        <c:numFmt formatCode="0.00" sourceLinked="1"/>
        <c:majorTickMark val="out"/>
        <c:minorTickMark val="none"/>
        <c:tickLblPos val="nextTo"/>
        <c:crossAx val="369446272"/>
        <c:crosses val="autoZero"/>
        <c:crossBetween val="between"/>
        <c:majorUnit val="1"/>
      </c:valAx>
    </c:plotArea>
    <c:plotVisOnly val="1"/>
    <c:dispBlanksAs val="gap"/>
    <c:showDLblsOverMax val="0"/>
  </c:chart>
  <c:txPr>
    <a:bodyPr/>
    <a:lstStyle/>
    <a:p>
      <a:pPr>
        <a:defRPr sz="1800"/>
      </a:pPr>
      <a:endParaRPr lang="sl-SI"/>
    </a:p>
  </c:txPr>
  <c:externalData r:id="rId1">
    <c:autoUpdate val="0"/>
  </c:externalData>
  <c:userShapes r:id="rId2"/>
</c:chartSpace>
</file>

<file path=ppt/charts/chart4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bar"/>
        <c:grouping val="clustered"/>
        <c:varyColors val="0"/>
        <c:ser>
          <c:idx val="0"/>
          <c:order val="0"/>
          <c:invertIfNegative val="0"/>
          <c:cat>
            <c:strRef>
              <c:f>'[Učenci.xlsx]7. razred'!$J$1:$O$1</c:f>
              <c:strCache>
                <c:ptCount val="6"/>
                <c:pt idx="0">
                  <c:v>Znam priti v spletno učilnico.</c:v>
                </c:pt>
                <c:pt idx="1">
                  <c:v>V spletni učilnici se znajdem.</c:v>
                </c:pt>
                <c:pt idx="2">
                  <c:v>Navodila za delo so mi razumljiva.</c:v>
                </c:pt>
                <c:pt idx="3">
                  <c:v>Obveščanje o pomembnih zadevah je pravočasno.</c:v>
                </c:pt>
                <c:pt idx="4">
                  <c:v>Če česa 0 razumem, se lahko obr0m na učitelja.</c:v>
                </c:pt>
                <c:pt idx="5">
                  <c:v>Rešim vse, kar učitelji predvidijo za delo doma.</c:v>
                </c:pt>
              </c:strCache>
            </c:strRef>
          </c:cat>
          <c:val>
            <c:numRef>
              <c:f>'[Učenci.xlsx]7. razred'!$J$39:$O$39</c:f>
              <c:numCache>
                <c:formatCode>0.00</c:formatCode>
                <c:ptCount val="6"/>
                <c:pt idx="0">
                  <c:v>2</c:v>
                </c:pt>
                <c:pt idx="1">
                  <c:v>1.9459459459459461</c:v>
                </c:pt>
                <c:pt idx="2">
                  <c:v>1.8333333333333333</c:v>
                </c:pt>
                <c:pt idx="3">
                  <c:v>1.7837837837837838</c:v>
                </c:pt>
                <c:pt idx="4">
                  <c:v>1.8918918918918919</c:v>
                </c:pt>
                <c:pt idx="5">
                  <c:v>1.8648648648648649</c:v>
                </c:pt>
              </c:numCache>
            </c:numRef>
          </c:val>
          <c:extLst>
            <c:ext xmlns:c16="http://schemas.microsoft.com/office/drawing/2014/chart" uri="{C3380CC4-5D6E-409C-BE32-E72D297353CC}">
              <c16:uniqueId val="{00000000-7E18-4FA6-BACB-1208AC1CDE7F}"/>
            </c:ext>
          </c:extLst>
        </c:ser>
        <c:dLbls>
          <c:showLegendKey val="0"/>
          <c:showVal val="0"/>
          <c:showCatName val="0"/>
          <c:showSerName val="0"/>
          <c:showPercent val="0"/>
          <c:showBubbleSize val="0"/>
        </c:dLbls>
        <c:gapWidth val="150"/>
        <c:shape val="box"/>
        <c:axId val="369420544"/>
        <c:axId val="369446912"/>
        <c:axId val="0"/>
      </c:bar3DChart>
      <c:catAx>
        <c:axId val="369420544"/>
        <c:scaling>
          <c:orientation val="minMax"/>
        </c:scaling>
        <c:delete val="0"/>
        <c:axPos val="l"/>
        <c:numFmt formatCode="General" sourceLinked="0"/>
        <c:majorTickMark val="out"/>
        <c:minorTickMark val="none"/>
        <c:tickLblPos val="nextTo"/>
        <c:txPr>
          <a:bodyPr/>
          <a:lstStyle/>
          <a:p>
            <a:pPr>
              <a:defRPr sz="2000"/>
            </a:pPr>
            <a:endParaRPr lang="sl-SI"/>
          </a:p>
        </c:txPr>
        <c:crossAx val="369446912"/>
        <c:crosses val="autoZero"/>
        <c:auto val="1"/>
        <c:lblAlgn val="ctr"/>
        <c:lblOffset val="100"/>
        <c:noMultiLvlLbl val="0"/>
      </c:catAx>
      <c:valAx>
        <c:axId val="369446912"/>
        <c:scaling>
          <c:orientation val="minMax"/>
          <c:max val="2"/>
          <c:min val="0"/>
        </c:scaling>
        <c:delete val="0"/>
        <c:axPos val="b"/>
        <c:majorGridlines/>
        <c:numFmt formatCode="0.00" sourceLinked="1"/>
        <c:majorTickMark val="out"/>
        <c:minorTickMark val="none"/>
        <c:tickLblPos val="nextTo"/>
        <c:crossAx val="369420544"/>
        <c:crosses val="autoZero"/>
        <c:crossBetween val="between"/>
        <c:majorUnit val="1"/>
      </c:valAx>
    </c:plotArea>
    <c:plotVisOnly val="1"/>
    <c:dispBlanksAs val="gap"/>
    <c:showDLblsOverMax val="0"/>
  </c:chart>
  <c:externalData r:id="rId1">
    <c:autoUpdate val="0"/>
  </c:externalData>
</c:chartSpace>
</file>

<file path=ppt/charts/chart4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pie3DChart>
        <c:varyColors val="1"/>
        <c:dLbls>
          <c:showLegendKey val="0"/>
          <c:showVal val="0"/>
          <c:showCatName val="0"/>
          <c:showSerName val="0"/>
          <c:showPercent val="0"/>
          <c:showBubbleSize val="0"/>
          <c:showLeaderLines val="0"/>
        </c:dLbls>
      </c:pie3DChart>
      <c:spPr>
        <a:noFill/>
        <a:ln w="25400">
          <a:noFill/>
        </a:ln>
      </c:spPr>
    </c:plotArea>
    <c:plotVisOnly val="1"/>
    <c:dispBlanksAs val="gap"/>
    <c:showDLblsOverMax val="0"/>
  </c:chart>
  <c:externalData r:id="rId1">
    <c:autoUpdate val="0"/>
  </c:externalData>
</c:chartSpace>
</file>

<file path=ppt/charts/chart4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'[Starši.xlsx]8. razred'!$D$40</c:f>
              <c:strCache>
                <c:ptCount val="1"/>
              </c:strCache>
            </c:strRef>
          </c:tx>
          <c:explosion val="25"/>
          <c:dLbls>
            <c:dLbl>
              <c:idx val="0"/>
              <c:layout>
                <c:manualLayout>
                  <c:x val="4.340168416447944E-2"/>
                  <c:y val="4.909157188684747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A47-4238-A956-5FB14A3B8226}"/>
                </c:ext>
              </c:extLst>
            </c:dLbl>
            <c:spPr>
              <a:noFill/>
              <a:ln>
                <a:noFill/>
              </a:ln>
              <a:effectLst/>
            </c:spPr>
            <c:txPr>
              <a:bodyPr/>
              <a:lstStyle/>
              <a:p>
                <a:pPr>
                  <a:defRPr sz="2800"/>
                </a:pPr>
                <a:endParaRPr lang="sl-SI"/>
              </a:p>
            </c:txPr>
            <c:showLegendKey val="0"/>
            <c:showVal val="1"/>
            <c:showCatName val="0"/>
            <c:showSerName val="0"/>
            <c:showPercent val="0"/>
            <c:showBubbleSize val="0"/>
            <c:showLeaderLines val="1"/>
            <c:extLst>
              <c:ext xmlns:c15="http://schemas.microsoft.com/office/drawing/2012/chart" uri="{CE6537A1-D6FC-4f65-9D91-7224C49458BB}"/>
            </c:extLst>
          </c:dLbls>
          <c:cat>
            <c:strRef>
              <c:f>'[Starši.xlsx]8. razred'!$C$41:$C$43</c:f>
              <c:strCache>
                <c:ptCount val="3"/>
                <c:pt idx="0">
                  <c:v>premalo</c:v>
                </c:pt>
                <c:pt idx="1">
                  <c:v>ravno prav</c:v>
                </c:pt>
                <c:pt idx="2">
                  <c:v>preveč</c:v>
                </c:pt>
              </c:strCache>
            </c:strRef>
          </c:cat>
          <c:val>
            <c:numRef>
              <c:f>'[Starši.xlsx]8. razred'!$D$41:$D$43</c:f>
              <c:numCache>
                <c:formatCode>General</c:formatCode>
                <c:ptCount val="3"/>
                <c:pt idx="0">
                  <c:v>0</c:v>
                </c:pt>
                <c:pt idx="1">
                  <c:v>27</c:v>
                </c:pt>
                <c:pt idx="2">
                  <c:v>4</c:v>
                </c:pt>
              </c:numCache>
            </c:numRef>
          </c:val>
          <c:extLst>
            <c:ext xmlns:c16="http://schemas.microsoft.com/office/drawing/2014/chart" uri="{C3380CC4-5D6E-409C-BE32-E72D297353CC}">
              <c16:uniqueId val="{00000001-FA47-4238-A956-5FB14A3B8226}"/>
            </c:ext>
          </c:extLst>
        </c:ser>
        <c:dLbls>
          <c:showLegendKey val="0"/>
          <c:showVal val="0"/>
          <c:showCatName val="0"/>
          <c:showSerName val="0"/>
          <c:showPercent val="0"/>
          <c:showBubbleSize val="0"/>
          <c:showLeaderLines val="1"/>
        </c:dLbls>
      </c:pie3DChart>
    </c:plotArea>
    <c:plotVisOnly val="1"/>
    <c:dispBlanksAs val="gap"/>
    <c:showDLblsOverMax val="0"/>
  </c:chart>
  <c:externalData r:id="rId1">
    <c:autoUpdate val="0"/>
  </c:externalData>
</c:chartSpace>
</file>

<file path=ppt/charts/chart4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'[Učenci.xlsx]8. razred'!$C$66</c:f>
              <c:strCache>
                <c:ptCount val="1"/>
              </c:strCache>
            </c:strRef>
          </c:tx>
          <c:explosion val="25"/>
          <c:dLbls>
            <c:dLbl>
              <c:idx val="0"/>
              <c:layout>
                <c:manualLayout>
                  <c:x val="2.0521820868744871E-2"/>
                  <c:y val="6.249561508967695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A9E-4D9E-A7E7-14B9DD19F50F}"/>
                </c:ext>
              </c:extLst>
            </c:dLbl>
            <c:spPr>
              <a:noFill/>
              <a:ln>
                <a:noFill/>
              </a:ln>
              <a:effectLst/>
            </c:spPr>
            <c:txPr>
              <a:bodyPr/>
              <a:lstStyle/>
              <a:p>
                <a:pPr>
                  <a:defRPr sz="2800"/>
                </a:pPr>
                <a:endParaRPr lang="sl-SI"/>
              </a:p>
            </c:txPr>
            <c:showLegendKey val="0"/>
            <c:showVal val="1"/>
            <c:showCatName val="0"/>
            <c:showSerName val="0"/>
            <c:showPercent val="0"/>
            <c:showBubbleSize val="0"/>
            <c:showLeaderLines val="1"/>
            <c:extLst>
              <c:ext xmlns:c15="http://schemas.microsoft.com/office/drawing/2012/chart" uri="{CE6537A1-D6FC-4f65-9D91-7224C49458BB}"/>
            </c:extLst>
          </c:dLbls>
          <c:cat>
            <c:strRef>
              <c:f>'[Učenci.xlsx]8. razred'!$B$67:$B$69</c:f>
              <c:strCache>
                <c:ptCount val="3"/>
                <c:pt idx="0">
                  <c:v>premalo</c:v>
                </c:pt>
                <c:pt idx="1">
                  <c:v>ravno prav</c:v>
                </c:pt>
                <c:pt idx="2">
                  <c:v>preveč</c:v>
                </c:pt>
              </c:strCache>
            </c:strRef>
          </c:cat>
          <c:val>
            <c:numRef>
              <c:f>'[Učenci.xlsx]8. razred'!$C$67:$C$69</c:f>
              <c:numCache>
                <c:formatCode>General</c:formatCode>
                <c:ptCount val="3"/>
                <c:pt idx="0">
                  <c:v>2</c:v>
                </c:pt>
                <c:pt idx="1">
                  <c:v>34</c:v>
                </c:pt>
                <c:pt idx="2">
                  <c:v>15</c:v>
                </c:pt>
              </c:numCache>
            </c:numRef>
          </c:val>
          <c:extLst>
            <c:ext xmlns:c16="http://schemas.microsoft.com/office/drawing/2014/chart" uri="{C3380CC4-5D6E-409C-BE32-E72D297353CC}">
              <c16:uniqueId val="{00000001-2A9E-4D9E-A7E7-14B9DD19F50F}"/>
            </c:ext>
          </c:extLst>
        </c:ser>
        <c:dLbls>
          <c:showLegendKey val="0"/>
          <c:showVal val="0"/>
          <c:showCatName val="0"/>
          <c:showSerName val="0"/>
          <c:showPercent val="0"/>
          <c:showBubbleSize val="0"/>
          <c:showLeaderLines val="1"/>
        </c:dLbls>
      </c:pie3DChart>
    </c:plotArea>
    <c:legend>
      <c:legendPos val="r"/>
      <c:overlay val="0"/>
      <c:txPr>
        <a:bodyPr/>
        <a:lstStyle/>
        <a:p>
          <a:pPr>
            <a:defRPr sz="2000"/>
          </a:pPr>
          <a:endParaRPr lang="sl-SI"/>
        </a:p>
      </c:txPr>
    </c:legend>
    <c:plotVisOnly val="1"/>
    <c:dispBlanksAs val="gap"/>
    <c:showDLblsOverMax val="0"/>
  </c:chart>
  <c:externalData r:id="rId1">
    <c:autoUpdate val="0"/>
  </c:externalData>
</c:chartSpace>
</file>

<file path=ppt/charts/chart4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dLbl>
              <c:idx val="1"/>
              <c:layout>
                <c:manualLayout>
                  <c:x val="0"/>
                  <c:y val="0.1990740740740740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A2A-43E3-9888-1BC28600B48F}"/>
                </c:ext>
              </c:extLst>
            </c:dLbl>
            <c:dLbl>
              <c:idx val="2"/>
              <c:layout>
                <c:manualLayout>
                  <c:x val="8.3333333333333332E-3"/>
                  <c:y val="0.1296296296296296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A2A-43E3-9888-1BC28600B48F}"/>
                </c:ext>
              </c:extLst>
            </c:dLbl>
            <c:dLbl>
              <c:idx val="3"/>
              <c:layout>
                <c:manualLayout>
                  <c:x val="2.4999999999999897E-2"/>
                  <c:y val="-2.77777777777777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A2A-43E3-9888-1BC28600B48F}"/>
                </c:ext>
              </c:extLst>
            </c:dLbl>
            <c:spPr>
              <a:noFill/>
              <a:ln>
                <a:noFill/>
              </a:ln>
              <a:effectLst/>
            </c:spPr>
            <c:txPr>
              <a:bodyPr/>
              <a:lstStyle/>
              <a:p>
                <a:pPr>
                  <a:defRPr sz="2800"/>
                </a:pPr>
                <a:endParaRPr lang="sl-S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'[Učenci.xlsx]8. razred'!$B$61:$B$64</c:f>
              <c:strCache>
                <c:ptCount val="4"/>
                <c:pt idx="0">
                  <c:v>Manj kot 1 uro</c:v>
                </c:pt>
                <c:pt idx="1">
                  <c:v>2 do 3 ure</c:v>
                </c:pt>
                <c:pt idx="2">
                  <c:v>4 do 5 ur</c:v>
                </c:pt>
                <c:pt idx="3">
                  <c:v>6 ur ali več</c:v>
                </c:pt>
              </c:strCache>
            </c:strRef>
          </c:cat>
          <c:val>
            <c:numRef>
              <c:f>'[Učenci.xlsx]8. razred'!$C$61:$C$64</c:f>
              <c:numCache>
                <c:formatCode>General</c:formatCode>
                <c:ptCount val="4"/>
                <c:pt idx="0">
                  <c:v>3</c:v>
                </c:pt>
                <c:pt idx="1">
                  <c:v>25</c:v>
                </c:pt>
                <c:pt idx="2">
                  <c:v>8</c:v>
                </c:pt>
                <c:pt idx="3">
                  <c:v>1</c:v>
                </c:pt>
              </c:numCache>
            </c:numRef>
          </c:val>
          <c:extLst>
            <c:ext xmlns:c16="http://schemas.microsoft.com/office/drawing/2014/chart" uri="{C3380CC4-5D6E-409C-BE32-E72D297353CC}">
              <c16:uniqueId val="{00000003-FA2A-43E3-9888-1BC28600B48F}"/>
            </c:ext>
          </c:extLst>
        </c:ser>
        <c:dLbls>
          <c:showLegendKey val="0"/>
          <c:showVal val="0"/>
          <c:showCatName val="0"/>
          <c:showSerName val="0"/>
          <c:showPercent val="0"/>
          <c:showBubbleSize val="0"/>
        </c:dLbls>
        <c:gapWidth val="150"/>
        <c:shape val="box"/>
        <c:axId val="218539136"/>
        <c:axId val="218540672"/>
        <c:axId val="0"/>
      </c:bar3DChart>
      <c:catAx>
        <c:axId val="218539136"/>
        <c:scaling>
          <c:orientation val="minMax"/>
        </c:scaling>
        <c:delete val="0"/>
        <c:axPos val="b"/>
        <c:numFmt formatCode="General" sourceLinked="0"/>
        <c:majorTickMark val="out"/>
        <c:minorTickMark val="none"/>
        <c:tickLblPos val="nextTo"/>
        <c:txPr>
          <a:bodyPr/>
          <a:lstStyle/>
          <a:p>
            <a:pPr>
              <a:defRPr sz="2400"/>
            </a:pPr>
            <a:endParaRPr lang="sl-SI"/>
          </a:p>
        </c:txPr>
        <c:crossAx val="218540672"/>
        <c:crosses val="autoZero"/>
        <c:auto val="1"/>
        <c:lblAlgn val="ctr"/>
        <c:lblOffset val="100"/>
        <c:noMultiLvlLbl val="0"/>
      </c:catAx>
      <c:valAx>
        <c:axId val="218540672"/>
        <c:scaling>
          <c:orientation val="minMax"/>
        </c:scaling>
        <c:delete val="0"/>
        <c:axPos val="l"/>
        <c:majorGridlines/>
        <c:numFmt formatCode="General" sourceLinked="1"/>
        <c:majorTickMark val="out"/>
        <c:minorTickMark val="none"/>
        <c:tickLblPos val="nextTo"/>
        <c:crossAx val="218539136"/>
        <c:crosses val="autoZero"/>
        <c:crossBetween val="between"/>
      </c:valAx>
    </c:plotArea>
    <c:plotVisOnly val="1"/>
    <c:dispBlanksAs val="gap"/>
    <c:showDLblsOverMax val="0"/>
  </c:chart>
  <c:externalData r:id="rId1">
    <c:autoUpdate val="0"/>
  </c:externalData>
</c:chartSpace>
</file>

<file path=ppt/charts/chart4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bar"/>
        <c:grouping val="clustered"/>
        <c:varyColors val="0"/>
        <c:ser>
          <c:idx val="0"/>
          <c:order val="0"/>
          <c:invertIfNegative val="0"/>
          <c:dLbls>
            <c:dLbl>
              <c:idx val="0"/>
              <c:layout>
                <c:manualLayout>
                  <c:x val="-5.8333333333333438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6B2-4338-8414-212057CE9FCE}"/>
                </c:ext>
              </c:extLst>
            </c:dLbl>
            <c:dLbl>
              <c:idx val="1"/>
              <c:layout>
                <c:manualLayout>
                  <c:x val="-6.25E-2"/>
                  <c:y val="-4.430292315570849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6B2-4338-8414-212057CE9FCE}"/>
                </c:ext>
              </c:extLst>
            </c:dLbl>
            <c:dLbl>
              <c:idx val="2"/>
              <c:layout>
                <c:manualLayout>
                  <c:x val="2.6388888888888889E-2"/>
                  <c:y val="-6.645438473356152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6B2-4338-8414-212057CE9FCE}"/>
                </c:ext>
              </c:extLst>
            </c:dLbl>
            <c:dLbl>
              <c:idx val="3"/>
              <c:layout>
                <c:manualLayout>
                  <c:x val="-9.166666666666666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6B2-4338-8414-212057CE9FCE}"/>
                </c:ext>
              </c:extLst>
            </c:dLbl>
            <c:dLbl>
              <c:idx val="4"/>
              <c:layout>
                <c:manualLayout>
                  <c:x val="3.1944444444444442E-2"/>
                  <c:y val="8.860584631141536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6B2-4338-8414-212057CE9FCE}"/>
                </c:ext>
              </c:extLst>
            </c:dLbl>
            <c:spPr>
              <a:noFill/>
              <a:ln>
                <a:noFill/>
              </a:ln>
              <a:effectLst/>
            </c:spPr>
            <c:txPr>
              <a:bodyPr/>
              <a:lstStyle/>
              <a:p>
                <a:pPr>
                  <a:defRPr sz="3200"/>
                </a:pPr>
                <a:endParaRPr lang="sl-S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'[Učenci.xlsx]8. razred'!$D$56:$D$60</c:f>
              <c:strCache>
                <c:ptCount val="5"/>
                <c:pt idx="0">
                  <c:v>Vsak dan dopoldne</c:v>
                </c:pt>
                <c:pt idx="1">
                  <c:v>Del dopoldne, del popoldne</c:v>
                </c:pt>
                <c:pt idx="2">
                  <c:v>Vsak dan popoldne</c:v>
                </c:pt>
                <c:pt idx="3">
                  <c:v>Nimam rednega urnika (lotim se, ko sem pri volji)</c:v>
                </c:pt>
                <c:pt idx="4">
                  <c:v>Ne delam redno</c:v>
                </c:pt>
              </c:strCache>
            </c:strRef>
          </c:cat>
          <c:val>
            <c:numRef>
              <c:f>'[Učenci.xlsx]8. razred'!$E$56:$E$60</c:f>
              <c:numCache>
                <c:formatCode>General</c:formatCode>
                <c:ptCount val="5"/>
                <c:pt idx="0">
                  <c:v>26</c:v>
                </c:pt>
                <c:pt idx="1">
                  <c:v>12</c:v>
                </c:pt>
                <c:pt idx="2">
                  <c:v>1</c:v>
                </c:pt>
                <c:pt idx="3">
                  <c:v>12</c:v>
                </c:pt>
                <c:pt idx="4">
                  <c:v>0</c:v>
                </c:pt>
              </c:numCache>
            </c:numRef>
          </c:val>
          <c:extLst>
            <c:ext xmlns:c16="http://schemas.microsoft.com/office/drawing/2014/chart" uri="{C3380CC4-5D6E-409C-BE32-E72D297353CC}">
              <c16:uniqueId val="{00000005-76B2-4338-8414-212057CE9FCE}"/>
            </c:ext>
          </c:extLst>
        </c:ser>
        <c:dLbls>
          <c:showLegendKey val="0"/>
          <c:showVal val="0"/>
          <c:showCatName val="0"/>
          <c:showSerName val="0"/>
          <c:showPercent val="0"/>
          <c:showBubbleSize val="0"/>
        </c:dLbls>
        <c:gapWidth val="150"/>
        <c:shape val="box"/>
        <c:axId val="231266560"/>
        <c:axId val="312213504"/>
        <c:axId val="0"/>
      </c:bar3DChart>
      <c:catAx>
        <c:axId val="231266560"/>
        <c:scaling>
          <c:orientation val="minMax"/>
        </c:scaling>
        <c:delete val="0"/>
        <c:axPos val="l"/>
        <c:numFmt formatCode="General" sourceLinked="0"/>
        <c:majorTickMark val="out"/>
        <c:minorTickMark val="none"/>
        <c:tickLblPos val="nextTo"/>
        <c:txPr>
          <a:bodyPr/>
          <a:lstStyle/>
          <a:p>
            <a:pPr>
              <a:defRPr sz="2800"/>
            </a:pPr>
            <a:endParaRPr lang="sl-SI"/>
          </a:p>
        </c:txPr>
        <c:crossAx val="312213504"/>
        <c:crosses val="autoZero"/>
        <c:auto val="1"/>
        <c:lblAlgn val="ctr"/>
        <c:lblOffset val="100"/>
        <c:noMultiLvlLbl val="0"/>
      </c:catAx>
      <c:valAx>
        <c:axId val="312213504"/>
        <c:scaling>
          <c:orientation val="minMax"/>
        </c:scaling>
        <c:delete val="0"/>
        <c:axPos val="b"/>
        <c:majorGridlines/>
        <c:numFmt formatCode="General" sourceLinked="1"/>
        <c:majorTickMark val="out"/>
        <c:minorTickMark val="none"/>
        <c:tickLblPos val="nextTo"/>
        <c:crossAx val="231266560"/>
        <c:crosses val="autoZero"/>
        <c:crossBetween val="between"/>
      </c:valAx>
    </c:plotArea>
    <c:plotVisOnly val="1"/>
    <c:dispBlanksAs val="gap"/>
    <c:showDLblsOverMax val="0"/>
  </c:chart>
  <c:externalData r:id="rId1">
    <c:autoUpdate val="0"/>
  </c:externalData>
</c:chartSpace>
</file>

<file path=ppt/charts/chart4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dLbl>
              <c:idx val="0"/>
              <c:layout>
                <c:manualLayout>
                  <c:x val="2.5462668816039986E-17"/>
                  <c:y val="0.12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F47-4EC3-B22D-65FC5B80DDD5}"/>
                </c:ext>
              </c:extLst>
            </c:dLbl>
            <c:dLbl>
              <c:idx val="1"/>
              <c:layout>
                <c:manualLayout>
                  <c:x val="0"/>
                  <c:y val="9.722222222222222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F47-4EC3-B22D-65FC5B80DDD5}"/>
                </c:ext>
              </c:extLst>
            </c:dLbl>
            <c:dLbl>
              <c:idx val="2"/>
              <c:layout>
                <c:manualLayout>
                  <c:x val="2.7777777777777779E-3"/>
                  <c:y val="0.111111111111111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F47-4EC3-B22D-65FC5B80DDD5}"/>
                </c:ext>
              </c:extLst>
            </c:dLbl>
            <c:dLbl>
              <c:idx val="3"/>
              <c:layout>
                <c:manualLayout>
                  <c:x val="0"/>
                  <c:y val="0.1296296296296296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F47-4EC3-B22D-65FC5B80DDD5}"/>
                </c:ext>
              </c:extLst>
            </c:dLbl>
            <c:dLbl>
              <c:idx val="4"/>
              <c:layout>
                <c:manualLayout>
                  <c:x val="2.4999999999999897E-2"/>
                  <c:y val="-1.38888888888888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F47-4EC3-B22D-65FC5B80DDD5}"/>
                </c:ext>
              </c:extLst>
            </c:dLbl>
            <c:spPr>
              <a:noFill/>
              <a:ln>
                <a:noFill/>
              </a:ln>
              <a:effectLst/>
            </c:spPr>
            <c:txPr>
              <a:bodyPr/>
              <a:lstStyle/>
              <a:p>
                <a:pPr>
                  <a:defRPr sz="2400"/>
                </a:pPr>
                <a:endParaRPr lang="sl-S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'[Učenci.xlsx]8. razred'!$E$65:$E$69</c:f>
              <c:strCache>
                <c:ptCount val="5"/>
                <c:pt idx="0">
                  <c:v>starši</c:v>
                </c:pt>
                <c:pt idx="1">
                  <c:v>bratje/sestre</c:v>
                </c:pt>
                <c:pt idx="2">
                  <c:v>sošolci/sošolke</c:v>
                </c:pt>
                <c:pt idx="3">
                  <c:v>nihče, ker delam sam</c:v>
                </c:pt>
                <c:pt idx="4">
                  <c:v>drugi</c:v>
                </c:pt>
              </c:strCache>
            </c:strRef>
          </c:cat>
          <c:val>
            <c:numRef>
              <c:f>'[Učenci.xlsx]8. razred'!$F$65:$F$69</c:f>
              <c:numCache>
                <c:formatCode>General</c:formatCode>
                <c:ptCount val="5"/>
                <c:pt idx="0">
                  <c:v>26</c:v>
                </c:pt>
                <c:pt idx="1">
                  <c:v>7</c:v>
                </c:pt>
                <c:pt idx="2">
                  <c:v>11</c:v>
                </c:pt>
                <c:pt idx="3">
                  <c:v>24</c:v>
                </c:pt>
                <c:pt idx="4">
                  <c:v>3</c:v>
                </c:pt>
              </c:numCache>
            </c:numRef>
          </c:val>
          <c:extLst>
            <c:ext xmlns:c16="http://schemas.microsoft.com/office/drawing/2014/chart" uri="{C3380CC4-5D6E-409C-BE32-E72D297353CC}">
              <c16:uniqueId val="{00000005-6F47-4EC3-B22D-65FC5B80DDD5}"/>
            </c:ext>
          </c:extLst>
        </c:ser>
        <c:dLbls>
          <c:showLegendKey val="0"/>
          <c:showVal val="0"/>
          <c:showCatName val="0"/>
          <c:showSerName val="0"/>
          <c:showPercent val="0"/>
          <c:showBubbleSize val="0"/>
        </c:dLbls>
        <c:gapWidth val="150"/>
        <c:shape val="box"/>
        <c:axId val="149950464"/>
        <c:axId val="149952000"/>
        <c:axId val="0"/>
      </c:bar3DChart>
      <c:catAx>
        <c:axId val="149950464"/>
        <c:scaling>
          <c:orientation val="minMax"/>
        </c:scaling>
        <c:delete val="0"/>
        <c:axPos val="b"/>
        <c:numFmt formatCode="General" sourceLinked="0"/>
        <c:majorTickMark val="out"/>
        <c:minorTickMark val="none"/>
        <c:tickLblPos val="nextTo"/>
        <c:txPr>
          <a:bodyPr/>
          <a:lstStyle/>
          <a:p>
            <a:pPr>
              <a:defRPr sz="1600"/>
            </a:pPr>
            <a:endParaRPr lang="sl-SI"/>
          </a:p>
        </c:txPr>
        <c:crossAx val="149952000"/>
        <c:crosses val="autoZero"/>
        <c:auto val="1"/>
        <c:lblAlgn val="ctr"/>
        <c:lblOffset val="100"/>
        <c:noMultiLvlLbl val="0"/>
      </c:catAx>
      <c:valAx>
        <c:axId val="149952000"/>
        <c:scaling>
          <c:orientation val="minMax"/>
        </c:scaling>
        <c:delete val="0"/>
        <c:axPos val="l"/>
        <c:majorGridlines/>
        <c:numFmt formatCode="General" sourceLinked="1"/>
        <c:majorTickMark val="out"/>
        <c:minorTickMark val="none"/>
        <c:tickLblPos val="nextTo"/>
        <c:crossAx val="149950464"/>
        <c:crosses val="autoZero"/>
        <c:crossBetween val="between"/>
      </c:valAx>
    </c:plotArea>
    <c:plotVisOnly val="1"/>
    <c:dispBlanksAs val="gap"/>
    <c:showDLblsOverMax val="0"/>
  </c:chart>
  <c:externalData r:id="rId1">
    <c:autoUpdate val="0"/>
  </c:externalData>
</c:chartSpace>
</file>

<file path=ppt/charts/chart4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dLbl>
              <c:idx val="0"/>
              <c:layout>
                <c:manualLayout>
                  <c:x val="5.5555555555555558E-3"/>
                  <c:y val="0.2407407407407407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ED8-4DDC-BF02-DBA10C3351D2}"/>
                </c:ext>
              </c:extLst>
            </c:dLbl>
            <c:dLbl>
              <c:idx val="1"/>
              <c:layout>
                <c:manualLayout>
                  <c:x val="8.3333333333333835E-3"/>
                  <c:y val="0.138888888888888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ED8-4DDC-BF02-DBA10C3351D2}"/>
                </c:ext>
              </c:extLst>
            </c:dLbl>
            <c:dLbl>
              <c:idx val="2"/>
              <c:layout>
                <c:manualLayout>
                  <c:x val="3.0555555555555555E-2"/>
                  <c:y val="-2.77777777777777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ED8-4DDC-BF02-DBA10C3351D2}"/>
                </c:ext>
              </c:extLst>
            </c:dLbl>
            <c:dLbl>
              <c:idx val="3"/>
              <c:layout>
                <c:manualLayout>
                  <c:x val="1.6666666666666566E-2"/>
                  <c:y val="-3.703703703703703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ED8-4DDC-BF02-DBA10C3351D2}"/>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'[Starši.xlsx]8. razred'!$B$35:$B$38</c:f>
              <c:strCache>
                <c:ptCount val="4"/>
                <c:pt idx="0">
                  <c:v>Ne potrebuje pomoči in gaopravlja sam</c:v>
                </c:pt>
                <c:pt idx="1">
                  <c:v>Potrebuje malo pomoči,večino opravi sam</c:v>
                </c:pt>
                <c:pt idx="2">
                  <c:v>Potrebuje precej pomoči, lemalo opravi sam</c:v>
                </c:pt>
                <c:pt idx="3">
                  <c:v>Potrebuje stalno pomoč innadzor, saj sam ne opraviničesar</c:v>
                </c:pt>
              </c:strCache>
            </c:strRef>
          </c:cat>
          <c:val>
            <c:numRef>
              <c:f>'[Starši.xlsx]8. razred'!$C$35:$C$38</c:f>
              <c:numCache>
                <c:formatCode>General</c:formatCode>
                <c:ptCount val="4"/>
                <c:pt idx="0">
                  <c:v>21</c:v>
                </c:pt>
                <c:pt idx="1">
                  <c:v>9</c:v>
                </c:pt>
                <c:pt idx="2">
                  <c:v>1</c:v>
                </c:pt>
                <c:pt idx="3">
                  <c:v>0</c:v>
                </c:pt>
              </c:numCache>
            </c:numRef>
          </c:val>
          <c:extLst>
            <c:ext xmlns:c16="http://schemas.microsoft.com/office/drawing/2014/chart" uri="{C3380CC4-5D6E-409C-BE32-E72D297353CC}">
              <c16:uniqueId val="{00000004-5ED8-4DDC-BF02-DBA10C3351D2}"/>
            </c:ext>
          </c:extLst>
        </c:ser>
        <c:dLbls>
          <c:showLegendKey val="0"/>
          <c:showVal val="0"/>
          <c:showCatName val="0"/>
          <c:showSerName val="0"/>
          <c:showPercent val="0"/>
          <c:showBubbleSize val="0"/>
        </c:dLbls>
        <c:gapWidth val="150"/>
        <c:shape val="box"/>
        <c:axId val="154052096"/>
        <c:axId val="154053632"/>
        <c:axId val="0"/>
      </c:bar3DChart>
      <c:catAx>
        <c:axId val="154052096"/>
        <c:scaling>
          <c:orientation val="minMax"/>
        </c:scaling>
        <c:delete val="0"/>
        <c:axPos val="b"/>
        <c:numFmt formatCode="General" sourceLinked="0"/>
        <c:majorTickMark val="out"/>
        <c:minorTickMark val="none"/>
        <c:tickLblPos val="nextTo"/>
        <c:txPr>
          <a:bodyPr/>
          <a:lstStyle/>
          <a:p>
            <a:pPr>
              <a:defRPr sz="1600"/>
            </a:pPr>
            <a:endParaRPr lang="sl-SI"/>
          </a:p>
        </c:txPr>
        <c:crossAx val="154053632"/>
        <c:crosses val="autoZero"/>
        <c:auto val="1"/>
        <c:lblAlgn val="ctr"/>
        <c:lblOffset val="100"/>
        <c:noMultiLvlLbl val="0"/>
      </c:catAx>
      <c:valAx>
        <c:axId val="154053632"/>
        <c:scaling>
          <c:orientation val="minMax"/>
        </c:scaling>
        <c:delete val="0"/>
        <c:axPos val="l"/>
        <c:majorGridlines/>
        <c:numFmt formatCode="General" sourceLinked="1"/>
        <c:majorTickMark val="out"/>
        <c:minorTickMark val="none"/>
        <c:tickLblPos val="nextTo"/>
        <c:crossAx val="154052096"/>
        <c:crosses val="autoZero"/>
        <c:crossBetween val="between"/>
      </c:valAx>
    </c:plotArea>
    <c:plotVisOnly val="1"/>
    <c:dispBlanksAs val="gap"/>
    <c:showDLblsOverMax val="0"/>
  </c:chart>
  <c:txPr>
    <a:bodyPr/>
    <a:lstStyle/>
    <a:p>
      <a:pPr>
        <a:defRPr sz="1800"/>
      </a:pPr>
      <a:endParaRPr lang="sl-SI"/>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dLbl>
              <c:idx val="0"/>
              <c:layout>
                <c:manualLayout>
                  <c:x val="1.3888888888888888E-2"/>
                  <c:y val="-9.259259259259258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BBB-4174-8780-0DDE07158F43}"/>
                </c:ext>
              </c:extLst>
            </c:dLbl>
            <c:dLbl>
              <c:idx val="1"/>
              <c:layout>
                <c:manualLayout>
                  <c:x val="5.5555555555556061E-3"/>
                  <c:y val="0.12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BBB-4174-8780-0DDE07158F43}"/>
                </c:ext>
              </c:extLst>
            </c:dLbl>
            <c:dLbl>
              <c:idx val="2"/>
              <c:layout>
                <c:manualLayout>
                  <c:x val="2.7777777777777779E-3"/>
                  <c:y val="0.1018518518518518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BBB-4174-8780-0DDE07158F43}"/>
                </c:ext>
              </c:extLst>
            </c:dLbl>
            <c:dLbl>
              <c:idx val="3"/>
              <c:layout>
                <c:manualLayout>
                  <c:x val="1.6666666666666566E-2"/>
                  <c:y val="-2.314814814814814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BBB-4174-8780-0DDE07158F43}"/>
                </c:ext>
              </c:extLst>
            </c:dLbl>
            <c:spPr>
              <a:noFill/>
              <a:ln>
                <a:noFill/>
              </a:ln>
              <a:effectLst/>
            </c:spPr>
            <c:txPr>
              <a:bodyPr/>
              <a:lstStyle/>
              <a:p>
                <a:pPr>
                  <a:defRPr sz="1200"/>
                </a:pPr>
                <a:endParaRPr lang="sl-S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'[Starši.xlsx]2. razred'!$B$38:$B$41</c:f>
              <c:strCache>
                <c:ptCount val="4"/>
                <c:pt idx="0">
                  <c:v>Ne potrebuje pomoči in gaopravlja sam</c:v>
                </c:pt>
                <c:pt idx="1">
                  <c:v>Potrebuje malo pomoči,večino opravi sam</c:v>
                </c:pt>
                <c:pt idx="2">
                  <c:v>Potrebuje precej pomoči, lemalo opravi sam</c:v>
                </c:pt>
                <c:pt idx="3">
                  <c:v>Potrebuje stalno pomoč innadzor, saj sam ne opraviničesar</c:v>
                </c:pt>
              </c:strCache>
            </c:strRef>
          </c:cat>
          <c:val>
            <c:numRef>
              <c:f>'[Starši.xlsx]2. razred'!$C$38:$C$41</c:f>
              <c:numCache>
                <c:formatCode>General</c:formatCode>
                <c:ptCount val="4"/>
                <c:pt idx="0">
                  <c:v>1</c:v>
                </c:pt>
                <c:pt idx="1">
                  <c:v>23</c:v>
                </c:pt>
                <c:pt idx="2">
                  <c:v>9</c:v>
                </c:pt>
                <c:pt idx="3">
                  <c:v>1</c:v>
                </c:pt>
              </c:numCache>
            </c:numRef>
          </c:val>
          <c:extLst>
            <c:ext xmlns:c16="http://schemas.microsoft.com/office/drawing/2014/chart" uri="{C3380CC4-5D6E-409C-BE32-E72D297353CC}">
              <c16:uniqueId val="{00000004-3BBB-4174-8780-0DDE07158F43}"/>
            </c:ext>
          </c:extLst>
        </c:ser>
        <c:dLbls>
          <c:showLegendKey val="0"/>
          <c:showVal val="0"/>
          <c:showCatName val="0"/>
          <c:showSerName val="0"/>
          <c:showPercent val="0"/>
          <c:showBubbleSize val="0"/>
        </c:dLbls>
        <c:gapWidth val="150"/>
        <c:shape val="box"/>
        <c:axId val="148986112"/>
        <c:axId val="148996096"/>
        <c:axId val="0"/>
      </c:bar3DChart>
      <c:catAx>
        <c:axId val="148986112"/>
        <c:scaling>
          <c:orientation val="minMax"/>
        </c:scaling>
        <c:delete val="0"/>
        <c:axPos val="b"/>
        <c:numFmt formatCode="General" sourceLinked="0"/>
        <c:majorTickMark val="out"/>
        <c:minorTickMark val="none"/>
        <c:tickLblPos val="nextTo"/>
        <c:txPr>
          <a:bodyPr/>
          <a:lstStyle/>
          <a:p>
            <a:pPr>
              <a:defRPr sz="1200"/>
            </a:pPr>
            <a:endParaRPr lang="sl-SI"/>
          </a:p>
        </c:txPr>
        <c:crossAx val="148996096"/>
        <c:crosses val="autoZero"/>
        <c:auto val="1"/>
        <c:lblAlgn val="ctr"/>
        <c:lblOffset val="100"/>
        <c:noMultiLvlLbl val="0"/>
      </c:catAx>
      <c:valAx>
        <c:axId val="148996096"/>
        <c:scaling>
          <c:orientation val="minMax"/>
        </c:scaling>
        <c:delete val="0"/>
        <c:axPos val="l"/>
        <c:majorGridlines/>
        <c:numFmt formatCode="General" sourceLinked="1"/>
        <c:majorTickMark val="out"/>
        <c:minorTickMark val="none"/>
        <c:tickLblPos val="nextTo"/>
        <c:crossAx val="148986112"/>
        <c:crosses val="autoZero"/>
        <c:crossBetween val="between"/>
      </c:valAx>
    </c:plotArea>
    <c:plotVisOnly val="1"/>
    <c:dispBlanksAs val="gap"/>
    <c:showDLblsOverMax val="0"/>
  </c:chart>
  <c:externalData r:id="rId1">
    <c:autoUpdate val="0"/>
  </c:externalData>
</c:chartSpace>
</file>

<file path=ppt/charts/chart5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'[Učenci.xlsx]8. razred'!$C$55</c:f>
              <c:strCache>
                <c:ptCount val="1"/>
              </c:strCache>
            </c:strRef>
          </c:tx>
          <c:explosion val="25"/>
          <c:dLbls>
            <c:spPr>
              <a:noFill/>
              <a:ln>
                <a:noFill/>
              </a:ln>
              <a:effectLst/>
            </c:spPr>
            <c:txPr>
              <a:bodyPr/>
              <a:lstStyle/>
              <a:p>
                <a:pPr>
                  <a:defRPr sz="2400"/>
                </a:pPr>
                <a:endParaRPr lang="sl-SI"/>
              </a:p>
            </c:txPr>
            <c:showLegendKey val="0"/>
            <c:showVal val="1"/>
            <c:showCatName val="0"/>
            <c:showSerName val="0"/>
            <c:showPercent val="0"/>
            <c:showBubbleSize val="0"/>
            <c:showLeaderLines val="1"/>
            <c:extLst>
              <c:ext xmlns:c15="http://schemas.microsoft.com/office/drawing/2012/chart" uri="{CE6537A1-D6FC-4f65-9D91-7224C49458BB}"/>
            </c:extLst>
          </c:dLbls>
          <c:cat>
            <c:strRef>
              <c:f>'[Učenci.xlsx]8. razred'!$B$56:$B$58</c:f>
              <c:strCache>
                <c:ptCount val="3"/>
                <c:pt idx="0">
                  <c:v>mi ni všeč</c:v>
                </c:pt>
                <c:pt idx="1">
                  <c:v>mi je vseeno</c:v>
                </c:pt>
                <c:pt idx="2">
                  <c:v>mi je zelo všeč</c:v>
                </c:pt>
              </c:strCache>
            </c:strRef>
          </c:cat>
          <c:val>
            <c:numRef>
              <c:f>'[Učenci.xlsx]8. razred'!$C$56:$C$58</c:f>
              <c:numCache>
                <c:formatCode>General</c:formatCode>
                <c:ptCount val="3"/>
                <c:pt idx="0">
                  <c:v>7</c:v>
                </c:pt>
                <c:pt idx="1">
                  <c:v>22</c:v>
                </c:pt>
                <c:pt idx="2">
                  <c:v>22</c:v>
                </c:pt>
              </c:numCache>
            </c:numRef>
          </c:val>
          <c:extLst>
            <c:ext xmlns:c16="http://schemas.microsoft.com/office/drawing/2014/chart" uri="{C3380CC4-5D6E-409C-BE32-E72D297353CC}">
              <c16:uniqueId val="{00000000-7B98-42D2-B632-119DCF626B6A}"/>
            </c:ext>
          </c:extLst>
        </c:ser>
        <c:dLbls>
          <c:showLegendKey val="0"/>
          <c:showVal val="0"/>
          <c:showCatName val="0"/>
          <c:showSerName val="0"/>
          <c:showPercent val="0"/>
          <c:showBubbleSize val="0"/>
          <c:showLeaderLines val="1"/>
        </c:dLbls>
      </c:pie3DChart>
    </c:plotArea>
    <c:legend>
      <c:legendPos val="r"/>
      <c:overlay val="0"/>
      <c:txPr>
        <a:bodyPr/>
        <a:lstStyle/>
        <a:p>
          <a:pPr>
            <a:defRPr sz="2000"/>
          </a:pPr>
          <a:endParaRPr lang="sl-SI"/>
        </a:p>
      </c:txPr>
    </c:legend>
    <c:plotVisOnly val="1"/>
    <c:dispBlanksAs val="gap"/>
    <c:showDLblsOverMax val="0"/>
  </c:chart>
  <c:externalData r:id="rId1">
    <c:autoUpdate val="0"/>
  </c:externalData>
</c:chartSpace>
</file>

<file path=ppt/charts/chart5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'[Starši.xlsx]8. razred'!$E$40</c:f>
              <c:strCache>
                <c:ptCount val="1"/>
              </c:strCache>
            </c:strRef>
          </c:tx>
          <c:explosion val="25"/>
          <c:dLbls>
            <c:dLbl>
              <c:idx val="2"/>
              <c:layout>
                <c:manualLayout>
                  <c:x val="-7.5629593175853022E-2"/>
                  <c:y val="5.491506270049577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B34-4949-A3B8-3698910213CB}"/>
                </c:ext>
              </c:extLst>
            </c:dLbl>
            <c:spPr>
              <a:noFill/>
              <a:ln>
                <a:noFill/>
              </a:ln>
              <a:effectLst/>
            </c:spPr>
            <c:txPr>
              <a:bodyPr/>
              <a:lstStyle/>
              <a:p>
                <a:pPr>
                  <a:defRPr sz="2800"/>
                </a:pPr>
                <a:endParaRPr lang="sl-SI"/>
              </a:p>
            </c:txPr>
            <c:showLegendKey val="0"/>
            <c:showVal val="1"/>
            <c:showCatName val="0"/>
            <c:showSerName val="0"/>
            <c:showPercent val="0"/>
            <c:showBubbleSize val="0"/>
            <c:showLeaderLines val="1"/>
            <c:extLst>
              <c:ext xmlns:c15="http://schemas.microsoft.com/office/drawing/2012/chart" uri="{CE6537A1-D6FC-4f65-9D91-7224C49458BB}"/>
            </c:extLst>
          </c:dLbls>
          <c:cat>
            <c:strRef>
              <c:f>'[Starši.xlsx]8. razred'!$C$41:$C$43</c:f>
              <c:strCache>
                <c:ptCount val="3"/>
                <c:pt idx="0">
                  <c:v>premalo</c:v>
                </c:pt>
                <c:pt idx="1">
                  <c:v>ravno prav</c:v>
                </c:pt>
                <c:pt idx="2">
                  <c:v>preveč</c:v>
                </c:pt>
              </c:strCache>
            </c:strRef>
          </c:cat>
          <c:val>
            <c:numRef>
              <c:f>'[Starši.xlsx]8. razred'!$E$41:$E$43</c:f>
              <c:numCache>
                <c:formatCode>General</c:formatCode>
                <c:ptCount val="3"/>
                <c:pt idx="0">
                  <c:v>2</c:v>
                </c:pt>
                <c:pt idx="1">
                  <c:v>27</c:v>
                </c:pt>
                <c:pt idx="2">
                  <c:v>0</c:v>
                </c:pt>
              </c:numCache>
            </c:numRef>
          </c:val>
          <c:extLst>
            <c:ext xmlns:c16="http://schemas.microsoft.com/office/drawing/2014/chart" uri="{C3380CC4-5D6E-409C-BE32-E72D297353CC}">
              <c16:uniqueId val="{00000001-CB34-4949-A3B8-3698910213CB}"/>
            </c:ext>
          </c:extLst>
        </c:ser>
        <c:dLbls>
          <c:showLegendKey val="0"/>
          <c:showVal val="0"/>
          <c:showCatName val="0"/>
          <c:showSerName val="0"/>
          <c:showPercent val="0"/>
          <c:showBubbleSize val="0"/>
          <c:showLeaderLines val="1"/>
        </c:dLbls>
      </c:pie3DChart>
    </c:plotArea>
    <c:legend>
      <c:legendPos val="r"/>
      <c:layout>
        <c:manualLayout>
          <c:xMode val="edge"/>
          <c:yMode val="edge"/>
          <c:x val="0.6825120485764633"/>
          <c:y val="0.18242006658175505"/>
          <c:w val="0.23435100457881292"/>
          <c:h val="0.32191115694931849"/>
        </c:manualLayout>
      </c:layout>
      <c:overlay val="0"/>
      <c:txPr>
        <a:bodyPr/>
        <a:lstStyle/>
        <a:p>
          <a:pPr>
            <a:defRPr sz="1800"/>
          </a:pPr>
          <a:endParaRPr lang="sl-SI"/>
        </a:p>
      </c:txPr>
    </c:legend>
    <c:plotVisOnly val="1"/>
    <c:dispBlanksAs val="gap"/>
    <c:showDLblsOverMax val="0"/>
  </c:chart>
  <c:externalData r:id="rId1">
    <c:autoUpdate val="0"/>
  </c:externalData>
</c:chartSpace>
</file>

<file path=ppt/charts/chart5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0"/>
    <c:view3D>
      <c:rotX val="15"/>
      <c:rotY val="20"/>
      <c:rAngAx val="1"/>
    </c:view3D>
    <c:floor>
      <c:thickness val="0"/>
    </c:floor>
    <c:sideWall>
      <c:thickness val="0"/>
    </c:sideWall>
    <c:backWall>
      <c:thickness val="0"/>
    </c:backWall>
    <c:plotArea>
      <c:layout/>
      <c:bar3DChart>
        <c:barDir val="bar"/>
        <c:grouping val="clustered"/>
        <c:varyColors val="0"/>
        <c:ser>
          <c:idx val="0"/>
          <c:order val="0"/>
          <c:invertIfNegative val="0"/>
          <c:cat>
            <c:strRef>
              <c:f>'[Starši.xlsx]8. razred'!$E$1:$M$1</c:f>
              <c:strCache>
                <c:ptCount val="9"/>
                <c:pt idx="0">
                  <c:v>Sporočila, ki jih pošilja šola, so mi razumljiva.</c:v>
                </c:pt>
                <c:pt idx="1">
                  <c:v>Obveščanje o pomembnih zadevah s strani šole je pravočasno.</c:v>
                </c:pt>
                <c:pt idx="2">
                  <c:v>Dobivam preveč sporočil od različnih ljudi iz šole.</c:v>
                </c:pt>
                <c:pt idx="3">
                  <c:v>Na moja sporočila mi delavci šole pravočasno odgovarjajo.</c:v>
                </c:pt>
                <c:pt idx="4">
                  <c:v>Obveščanje preko e-pošte mi ustreza.</c:v>
                </c:pt>
                <c:pt idx="5">
                  <c:v>Ustreza mi, če me kontaktirate preko mobitela (SMS ali klic).</c:v>
                </c:pt>
                <c:pt idx="6">
                  <c:v>Spremljam spletno stran šole.</c:v>
                </c:pt>
                <c:pt idx="7">
                  <c:v>Jasno mi je, kaj mora moj otrok opraviti v vsakem dnevu.</c:v>
                </c:pt>
                <c:pt idx="8">
                  <c:v>Če imam vprašanje, vem, na koga se lahko obrnem.</c:v>
                </c:pt>
              </c:strCache>
            </c:strRef>
          </c:cat>
          <c:val>
            <c:numRef>
              <c:f>'[Starši.xlsx]8. razred'!$E$33:$M$33</c:f>
              <c:numCache>
                <c:formatCode>0.00</c:formatCode>
                <c:ptCount val="9"/>
                <c:pt idx="0">
                  <c:v>1.896551724137931</c:v>
                </c:pt>
                <c:pt idx="1">
                  <c:v>1.9310344827586208</c:v>
                </c:pt>
                <c:pt idx="2">
                  <c:v>0</c:v>
                </c:pt>
                <c:pt idx="3">
                  <c:v>1.8888888888888888</c:v>
                </c:pt>
                <c:pt idx="4">
                  <c:v>2</c:v>
                </c:pt>
                <c:pt idx="5">
                  <c:v>1.5517241379310345</c:v>
                </c:pt>
                <c:pt idx="6">
                  <c:v>1.4137931034482758</c:v>
                </c:pt>
                <c:pt idx="7">
                  <c:v>1.6551724137931034</c:v>
                </c:pt>
                <c:pt idx="8">
                  <c:v>1.9310344827586208</c:v>
                </c:pt>
              </c:numCache>
            </c:numRef>
          </c:val>
          <c:extLst>
            <c:ext xmlns:c16="http://schemas.microsoft.com/office/drawing/2014/chart" uri="{C3380CC4-5D6E-409C-BE32-E72D297353CC}">
              <c16:uniqueId val="{00000000-866E-4B67-8905-69653D8B11C4}"/>
            </c:ext>
          </c:extLst>
        </c:ser>
        <c:dLbls>
          <c:showLegendKey val="0"/>
          <c:showVal val="0"/>
          <c:showCatName val="0"/>
          <c:showSerName val="0"/>
          <c:showPercent val="0"/>
          <c:showBubbleSize val="0"/>
        </c:dLbls>
        <c:gapWidth val="150"/>
        <c:shape val="box"/>
        <c:axId val="164579968"/>
        <c:axId val="167231872"/>
        <c:axId val="0"/>
      </c:bar3DChart>
      <c:catAx>
        <c:axId val="164579968"/>
        <c:scaling>
          <c:orientation val="minMax"/>
        </c:scaling>
        <c:delete val="0"/>
        <c:axPos val="l"/>
        <c:numFmt formatCode="General" sourceLinked="0"/>
        <c:majorTickMark val="out"/>
        <c:minorTickMark val="none"/>
        <c:tickLblPos val="nextTo"/>
        <c:txPr>
          <a:bodyPr/>
          <a:lstStyle/>
          <a:p>
            <a:pPr>
              <a:defRPr sz="1600"/>
            </a:pPr>
            <a:endParaRPr lang="sl-SI"/>
          </a:p>
        </c:txPr>
        <c:crossAx val="167231872"/>
        <c:crosses val="autoZero"/>
        <c:auto val="1"/>
        <c:lblAlgn val="ctr"/>
        <c:lblOffset val="100"/>
        <c:noMultiLvlLbl val="0"/>
      </c:catAx>
      <c:valAx>
        <c:axId val="167231872"/>
        <c:scaling>
          <c:orientation val="minMax"/>
        </c:scaling>
        <c:delete val="0"/>
        <c:axPos val="b"/>
        <c:majorGridlines/>
        <c:numFmt formatCode="0.00" sourceLinked="1"/>
        <c:majorTickMark val="out"/>
        <c:minorTickMark val="none"/>
        <c:tickLblPos val="nextTo"/>
        <c:crossAx val="164579968"/>
        <c:crosses val="autoZero"/>
        <c:crossBetween val="between"/>
        <c:majorUnit val="1"/>
      </c:valAx>
    </c:plotArea>
    <c:plotVisOnly val="1"/>
    <c:dispBlanksAs val="gap"/>
    <c:showDLblsOverMax val="0"/>
  </c:chart>
  <c:txPr>
    <a:bodyPr/>
    <a:lstStyle/>
    <a:p>
      <a:pPr>
        <a:defRPr sz="1800"/>
      </a:pPr>
      <a:endParaRPr lang="sl-SI"/>
    </a:p>
  </c:txPr>
  <c:externalData r:id="rId1">
    <c:autoUpdate val="0"/>
  </c:externalData>
  <c:userShapes r:id="rId2"/>
</c:chartSpace>
</file>

<file path=ppt/charts/chart5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bar"/>
        <c:grouping val="clustered"/>
        <c:varyColors val="0"/>
        <c:ser>
          <c:idx val="0"/>
          <c:order val="0"/>
          <c:invertIfNegative val="0"/>
          <c:cat>
            <c:strRef>
              <c:f>'[Učenci.xlsx]8. razred'!$J$1:$O$1</c:f>
              <c:strCache>
                <c:ptCount val="6"/>
                <c:pt idx="0">
                  <c:v>Znam priti v spletno učilnico.</c:v>
                </c:pt>
                <c:pt idx="1">
                  <c:v>V spletni učilnici se znajdem.</c:v>
                </c:pt>
                <c:pt idx="2">
                  <c:v>Navodila za delo so mi razumljiva.</c:v>
                </c:pt>
                <c:pt idx="3">
                  <c:v>Obveščanje o pomembnih zadevah je pravočasno.</c:v>
                </c:pt>
                <c:pt idx="4">
                  <c:v>Če česa ne razumem, se lahko obrnem na učitelja.</c:v>
                </c:pt>
                <c:pt idx="5">
                  <c:v>Rešim vse, kar učitelji predvidijo za delo doma.</c:v>
                </c:pt>
              </c:strCache>
            </c:strRef>
          </c:cat>
          <c:val>
            <c:numRef>
              <c:f>'[Učenci.xlsx]8. razred'!$J$53:$O$53</c:f>
              <c:numCache>
                <c:formatCode>0.00</c:formatCode>
                <c:ptCount val="6"/>
                <c:pt idx="0">
                  <c:v>2</c:v>
                </c:pt>
                <c:pt idx="1">
                  <c:v>1.9607843137254901</c:v>
                </c:pt>
                <c:pt idx="2">
                  <c:v>1.8</c:v>
                </c:pt>
                <c:pt idx="3">
                  <c:v>1.72</c:v>
                </c:pt>
                <c:pt idx="4">
                  <c:v>1.86</c:v>
                </c:pt>
                <c:pt idx="5">
                  <c:v>1.78</c:v>
                </c:pt>
              </c:numCache>
            </c:numRef>
          </c:val>
          <c:extLst>
            <c:ext xmlns:c16="http://schemas.microsoft.com/office/drawing/2014/chart" uri="{C3380CC4-5D6E-409C-BE32-E72D297353CC}">
              <c16:uniqueId val="{00000000-5423-4016-A913-435810FB061B}"/>
            </c:ext>
          </c:extLst>
        </c:ser>
        <c:dLbls>
          <c:showLegendKey val="0"/>
          <c:showVal val="0"/>
          <c:showCatName val="0"/>
          <c:showSerName val="0"/>
          <c:showPercent val="0"/>
          <c:showBubbleSize val="0"/>
        </c:dLbls>
        <c:gapWidth val="150"/>
        <c:shape val="box"/>
        <c:axId val="178542464"/>
        <c:axId val="178544000"/>
        <c:axId val="0"/>
      </c:bar3DChart>
      <c:catAx>
        <c:axId val="178542464"/>
        <c:scaling>
          <c:orientation val="minMax"/>
        </c:scaling>
        <c:delete val="0"/>
        <c:axPos val="l"/>
        <c:numFmt formatCode="General" sourceLinked="0"/>
        <c:majorTickMark val="out"/>
        <c:minorTickMark val="none"/>
        <c:tickLblPos val="nextTo"/>
        <c:txPr>
          <a:bodyPr/>
          <a:lstStyle/>
          <a:p>
            <a:pPr>
              <a:defRPr sz="1800"/>
            </a:pPr>
            <a:endParaRPr lang="sl-SI"/>
          </a:p>
        </c:txPr>
        <c:crossAx val="178544000"/>
        <c:crosses val="autoZero"/>
        <c:auto val="1"/>
        <c:lblAlgn val="ctr"/>
        <c:lblOffset val="100"/>
        <c:noMultiLvlLbl val="0"/>
      </c:catAx>
      <c:valAx>
        <c:axId val="178544000"/>
        <c:scaling>
          <c:orientation val="minMax"/>
          <c:min val="0"/>
        </c:scaling>
        <c:delete val="0"/>
        <c:axPos val="b"/>
        <c:majorGridlines/>
        <c:numFmt formatCode="0.00" sourceLinked="1"/>
        <c:majorTickMark val="out"/>
        <c:minorTickMark val="none"/>
        <c:tickLblPos val="nextTo"/>
        <c:crossAx val="178542464"/>
        <c:crosses val="autoZero"/>
        <c:crossBetween val="between"/>
        <c:majorUnit val="1"/>
      </c:valAx>
    </c:plotArea>
    <c:plotVisOnly val="1"/>
    <c:dispBlanksAs val="gap"/>
    <c:showDLblsOverMax val="0"/>
  </c:chart>
  <c:externalData r:id="rId1">
    <c:autoUpdate val="0"/>
  </c:externalData>
</c:chartSpace>
</file>

<file path=ppt/charts/chart5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pie3DChart>
        <c:varyColors val="1"/>
        <c:dLbls>
          <c:showLegendKey val="0"/>
          <c:showVal val="0"/>
          <c:showCatName val="0"/>
          <c:showSerName val="0"/>
          <c:showPercent val="0"/>
          <c:showBubbleSize val="0"/>
          <c:showLeaderLines val="0"/>
        </c:dLbls>
      </c:pie3DChart>
      <c:spPr>
        <a:noFill/>
        <a:ln w="25400">
          <a:noFill/>
        </a:ln>
      </c:spPr>
    </c:plotArea>
    <c:plotVisOnly val="1"/>
    <c:dispBlanksAs val="gap"/>
    <c:showDLblsOverMax val="0"/>
  </c:chart>
  <c:externalData r:id="rId1">
    <c:autoUpdate val="0"/>
  </c:externalData>
</c:chartSpace>
</file>

<file path=ppt/charts/chart5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'[Učenci.xlsx]9. razred'!$C$49</c:f>
              <c:strCache>
                <c:ptCount val="1"/>
              </c:strCache>
            </c:strRef>
          </c:tx>
          <c:explosion val="25"/>
          <c:dLbls>
            <c:spPr>
              <a:noFill/>
              <a:ln>
                <a:noFill/>
              </a:ln>
              <a:effectLst/>
            </c:spPr>
            <c:txPr>
              <a:bodyPr/>
              <a:lstStyle/>
              <a:p>
                <a:pPr>
                  <a:defRPr sz="2000"/>
                </a:pPr>
                <a:endParaRPr lang="sl-SI"/>
              </a:p>
            </c:txPr>
            <c:showLegendKey val="0"/>
            <c:showVal val="1"/>
            <c:showCatName val="0"/>
            <c:showSerName val="0"/>
            <c:showPercent val="0"/>
            <c:showBubbleSize val="0"/>
            <c:showLeaderLines val="1"/>
            <c:extLst>
              <c:ext xmlns:c15="http://schemas.microsoft.com/office/drawing/2012/chart" uri="{CE6537A1-D6FC-4f65-9D91-7224C49458BB}"/>
            </c:extLst>
          </c:dLbls>
          <c:cat>
            <c:strRef>
              <c:f>'[Učenci.xlsx]9. razred'!$B$50:$B$52</c:f>
              <c:strCache>
                <c:ptCount val="3"/>
                <c:pt idx="0">
                  <c:v>premalo</c:v>
                </c:pt>
                <c:pt idx="1">
                  <c:v>ravno prav</c:v>
                </c:pt>
                <c:pt idx="2">
                  <c:v>preveč</c:v>
                </c:pt>
              </c:strCache>
            </c:strRef>
          </c:cat>
          <c:val>
            <c:numRef>
              <c:f>'[Učenci.xlsx]9. razred'!$C$50:$C$52</c:f>
              <c:numCache>
                <c:formatCode>General</c:formatCode>
                <c:ptCount val="3"/>
                <c:pt idx="0">
                  <c:v>2</c:v>
                </c:pt>
                <c:pt idx="1">
                  <c:v>22</c:v>
                </c:pt>
                <c:pt idx="2">
                  <c:v>10</c:v>
                </c:pt>
              </c:numCache>
            </c:numRef>
          </c:val>
          <c:extLst>
            <c:ext xmlns:c16="http://schemas.microsoft.com/office/drawing/2014/chart" uri="{C3380CC4-5D6E-409C-BE32-E72D297353CC}">
              <c16:uniqueId val="{00000000-9DDA-4157-8784-59341512A841}"/>
            </c:ext>
          </c:extLst>
        </c:ser>
        <c:dLbls>
          <c:showLegendKey val="0"/>
          <c:showVal val="0"/>
          <c:showCatName val="0"/>
          <c:showSerName val="0"/>
          <c:showPercent val="0"/>
          <c:showBubbleSize val="0"/>
          <c:showLeaderLines val="1"/>
        </c:dLbls>
      </c:pie3DChart>
    </c:plotArea>
    <c:legend>
      <c:legendPos val="r"/>
      <c:overlay val="0"/>
      <c:txPr>
        <a:bodyPr/>
        <a:lstStyle/>
        <a:p>
          <a:pPr>
            <a:defRPr sz="1800"/>
          </a:pPr>
          <a:endParaRPr lang="sl-SI"/>
        </a:p>
      </c:txPr>
    </c:legend>
    <c:plotVisOnly val="1"/>
    <c:dispBlanksAs val="gap"/>
    <c:showDLblsOverMax val="0"/>
  </c:chart>
  <c:externalData r:id="rId1">
    <c:autoUpdate val="0"/>
  </c:externalData>
</c:chartSpace>
</file>

<file path=ppt/charts/chart5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dLbl>
              <c:idx val="0"/>
              <c:layout>
                <c:manualLayout>
                  <c:x val="2.7777777777777779E-3"/>
                  <c:y val="0.1064814814814814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33B-441C-8441-92BA8D7FD9AB}"/>
                </c:ext>
              </c:extLst>
            </c:dLbl>
            <c:dLbl>
              <c:idx val="1"/>
              <c:layout>
                <c:manualLayout>
                  <c:x val="5.5555555555555558E-3"/>
                  <c:y val="0.185185185185185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33B-441C-8441-92BA8D7FD9AB}"/>
                </c:ext>
              </c:extLst>
            </c:dLbl>
            <c:dLbl>
              <c:idx val="2"/>
              <c:layout>
                <c:manualLayout>
                  <c:x val="2.7777777777777779E-3"/>
                  <c:y val="0.1249999999999999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33B-441C-8441-92BA8D7FD9AB}"/>
                </c:ext>
              </c:extLst>
            </c:dLbl>
            <c:dLbl>
              <c:idx val="3"/>
              <c:layout>
                <c:manualLayout>
                  <c:x val="3.0555555555555454E-2"/>
                  <c:y val="-4.16666666666666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33B-441C-8441-92BA8D7FD9AB}"/>
                </c:ext>
              </c:extLst>
            </c:dLbl>
            <c:spPr>
              <a:noFill/>
              <a:ln>
                <a:noFill/>
              </a:ln>
              <a:effectLst/>
            </c:spPr>
            <c:txPr>
              <a:bodyPr/>
              <a:lstStyle/>
              <a:p>
                <a:pPr>
                  <a:defRPr sz="2000"/>
                </a:pPr>
                <a:endParaRPr lang="sl-S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'[Učenci.xlsx]9. razred'!$B$44:$B$47</c:f>
              <c:strCache>
                <c:ptCount val="4"/>
                <c:pt idx="0">
                  <c:v>Manj kot 1 uro</c:v>
                </c:pt>
                <c:pt idx="1">
                  <c:v>2 do 3 ure</c:v>
                </c:pt>
                <c:pt idx="2">
                  <c:v>4 do 5 ur</c:v>
                </c:pt>
                <c:pt idx="3">
                  <c:v>6 ur ali več</c:v>
                </c:pt>
              </c:strCache>
            </c:strRef>
          </c:cat>
          <c:val>
            <c:numRef>
              <c:f>'[Učenci.xlsx]9. razred'!$C$44:$C$47</c:f>
              <c:numCache>
                <c:formatCode>General</c:formatCode>
                <c:ptCount val="4"/>
                <c:pt idx="0">
                  <c:v>4</c:v>
                </c:pt>
                <c:pt idx="1">
                  <c:v>23</c:v>
                </c:pt>
                <c:pt idx="2">
                  <c:v>6</c:v>
                </c:pt>
                <c:pt idx="3">
                  <c:v>1</c:v>
                </c:pt>
              </c:numCache>
            </c:numRef>
          </c:val>
          <c:extLst>
            <c:ext xmlns:c16="http://schemas.microsoft.com/office/drawing/2014/chart" uri="{C3380CC4-5D6E-409C-BE32-E72D297353CC}">
              <c16:uniqueId val="{00000004-133B-441C-8441-92BA8D7FD9AB}"/>
            </c:ext>
          </c:extLst>
        </c:ser>
        <c:dLbls>
          <c:showLegendKey val="0"/>
          <c:showVal val="0"/>
          <c:showCatName val="0"/>
          <c:showSerName val="0"/>
          <c:showPercent val="0"/>
          <c:showBubbleSize val="0"/>
        </c:dLbls>
        <c:gapWidth val="150"/>
        <c:shape val="box"/>
        <c:axId val="40719104"/>
        <c:axId val="40721408"/>
        <c:axId val="0"/>
      </c:bar3DChart>
      <c:catAx>
        <c:axId val="40719104"/>
        <c:scaling>
          <c:orientation val="minMax"/>
        </c:scaling>
        <c:delete val="0"/>
        <c:axPos val="b"/>
        <c:numFmt formatCode="General" sourceLinked="0"/>
        <c:majorTickMark val="out"/>
        <c:minorTickMark val="none"/>
        <c:tickLblPos val="nextTo"/>
        <c:txPr>
          <a:bodyPr/>
          <a:lstStyle/>
          <a:p>
            <a:pPr>
              <a:defRPr sz="1400"/>
            </a:pPr>
            <a:endParaRPr lang="sl-SI"/>
          </a:p>
        </c:txPr>
        <c:crossAx val="40721408"/>
        <c:crosses val="autoZero"/>
        <c:auto val="1"/>
        <c:lblAlgn val="ctr"/>
        <c:lblOffset val="100"/>
        <c:noMultiLvlLbl val="0"/>
      </c:catAx>
      <c:valAx>
        <c:axId val="40721408"/>
        <c:scaling>
          <c:orientation val="minMax"/>
        </c:scaling>
        <c:delete val="0"/>
        <c:axPos val="l"/>
        <c:majorGridlines/>
        <c:numFmt formatCode="General" sourceLinked="1"/>
        <c:majorTickMark val="out"/>
        <c:minorTickMark val="none"/>
        <c:tickLblPos val="nextTo"/>
        <c:crossAx val="40719104"/>
        <c:crosses val="autoZero"/>
        <c:crossBetween val="between"/>
      </c:valAx>
    </c:plotArea>
    <c:plotVisOnly val="1"/>
    <c:dispBlanksAs val="gap"/>
    <c:showDLblsOverMax val="0"/>
  </c:chart>
  <c:externalData r:id="rId1">
    <c:autoUpdate val="0"/>
  </c:externalData>
</c:chartSpace>
</file>

<file path=ppt/charts/chart5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'[Starši.xlsx]9. razred'!$D$29</c:f>
              <c:strCache>
                <c:ptCount val="1"/>
              </c:strCache>
            </c:strRef>
          </c:tx>
          <c:explosion val="25"/>
          <c:dLbls>
            <c:dLbl>
              <c:idx val="0"/>
              <c:layout>
                <c:manualLayout>
                  <c:x val="6.8820413120382867E-2"/>
                  <c:y val="7.28791243583195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8C9-49C4-A51D-858C6848D359}"/>
                </c:ext>
              </c:extLst>
            </c:dLbl>
            <c:spPr>
              <a:noFill/>
              <a:ln>
                <a:noFill/>
              </a:ln>
              <a:effectLst/>
            </c:spPr>
            <c:txPr>
              <a:bodyPr/>
              <a:lstStyle/>
              <a:p>
                <a:pPr>
                  <a:defRPr sz="3200"/>
                </a:pPr>
                <a:endParaRPr lang="sl-SI"/>
              </a:p>
            </c:txPr>
            <c:showLegendKey val="0"/>
            <c:showVal val="1"/>
            <c:showCatName val="0"/>
            <c:showSerName val="0"/>
            <c:showPercent val="0"/>
            <c:showBubbleSize val="0"/>
            <c:showLeaderLines val="1"/>
            <c:extLst>
              <c:ext xmlns:c15="http://schemas.microsoft.com/office/drawing/2012/chart" uri="{CE6537A1-D6FC-4f65-9D91-7224C49458BB}"/>
            </c:extLst>
          </c:dLbls>
          <c:cat>
            <c:strRef>
              <c:f>'[Starši.xlsx]9. razred'!$C$30:$C$32</c:f>
              <c:strCache>
                <c:ptCount val="3"/>
                <c:pt idx="0">
                  <c:v>premalo</c:v>
                </c:pt>
                <c:pt idx="1">
                  <c:v>ravno prav</c:v>
                </c:pt>
                <c:pt idx="2">
                  <c:v>preveč</c:v>
                </c:pt>
              </c:strCache>
            </c:strRef>
          </c:cat>
          <c:val>
            <c:numRef>
              <c:f>'[Starši.xlsx]9. razred'!$D$30:$D$32</c:f>
              <c:numCache>
                <c:formatCode>General</c:formatCode>
                <c:ptCount val="3"/>
                <c:pt idx="0">
                  <c:v>0</c:v>
                </c:pt>
                <c:pt idx="1">
                  <c:v>17</c:v>
                </c:pt>
                <c:pt idx="2">
                  <c:v>3</c:v>
                </c:pt>
              </c:numCache>
            </c:numRef>
          </c:val>
          <c:extLst>
            <c:ext xmlns:c16="http://schemas.microsoft.com/office/drawing/2014/chart" uri="{C3380CC4-5D6E-409C-BE32-E72D297353CC}">
              <c16:uniqueId val="{00000001-68C9-49C4-A51D-858C6848D359}"/>
            </c:ext>
          </c:extLst>
        </c:ser>
        <c:dLbls>
          <c:showLegendKey val="0"/>
          <c:showVal val="0"/>
          <c:showCatName val="0"/>
          <c:showSerName val="0"/>
          <c:showPercent val="0"/>
          <c:showBubbleSize val="0"/>
          <c:showLeaderLines val="1"/>
        </c:dLbls>
      </c:pie3DChart>
    </c:plotArea>
    <c:plotVisOnly val="1"/>
    <c:dispBlanksAs val="gap"/>
    <c:showDLblsOverMax val="0"/>
  </c:chart>
  <c:externalData r:id="rId1">
    <c:autoUpdate val="0"/>
  </c:externalData>
</c:chartSpace>
</file>

<file path=ppt/charts/chart5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15"/>
      <c:rotY val="20"/>
      <c:rAngAx val="1"/>
    </c:view3D>
    <c:floor>
      <c:thickness val="0"/>
    </c:floor>
    <c:sideWall>
      <c:thickness val="0"/>
    </c:sideWall>
    <c:backWall>
      <c:thickness val="0"/>
    </c:backWall>
    <c:plotArea>
      <c:layout/>
      <c:bar3DChart>
        <c:barDir val="bar"/>
        <c:grouping val="clustered"/>
        <c:varyColors val="0"/>
        <c:ser>
          <c:idx val="0"/>
          <c:order val="0"/>
          <c:tx>
            <c:strRef>
              <c:f>'[Učenci.xlsx]9. razred'!$E$38</c:f>
              <c:strCache>
                <c:ptCount val="1"/>
              </c:strCache>
            </c:strRef>
          </c:tx>
          <c:invertIfNegative val="0"/>
          <c:dLbls>
            <c:dLbl>
              <c:idx val="0"/>
              <c:layout>
                <c:manualLayout>
                  <c:x val="-8.8479804750408481E-2"/>
                  <c:y val="-2.325615038195938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B6A-4527-9483-D3DD743C2FA1}"/>
                </c:ext>
              </c:extLst>
            </c:dLbl>
            <c:dLbl>
              <c:idx val="1"/>
              <c:layout>
                <c:manualLayout>
                  <c:x val="-5.1225150118657456E-2"/>
                  <c:y val="2.325615038195938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B6A-4527-9483-D3DD743C2FA1}"/>
                </c:ext>
              </c:extLst>
            </c:dLbl>
            <c:dLbl>
              <c:idx val="2"/>
              <c:layout>
                <c:manualLayout>
                  <c:x val="4.656831828968859E-2"/>
                  <c:y val="-4.651230076391876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B6A-4527-9483-D3DD743C2FA1}"/>
                </c:ext>
              </c:extLst>
            </c:dLbl>
            <c:dLbl>
              <c:idx val="3"/>
              <c:layout>
                <c:manualLayout>
                  <c:x val="-6.5195645605564054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B6A-4527-9483-D3DD743C2FA1}"/>
                </c:ext>
              </c:extLst>
            </c:dLbl>
            <c:dLbl>
              <c:idx val="4"/>
              <c:layout>
                <c:manualLayout>
                  <c:x val="3.9583070546235374E-2"/>
                  <c:y val="-9.302460152783752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B6A-4527-9483-D3DD743C2FA1}"/>
                </c:ext>
              </c:extLst>
            </c:dLbl>
            <c:spPr>
              <a:noFill/>
              <a:ln>
                <a:noFill/>
              </a:ln>
              <a:effectLst/>
            </c:spPr>
            <c:txPr>
              <a:bodyPr/>
              <a:lstStyle/>
              <a:p>
                <a:pPr>
                  <a:defRPr sz="3200"/>
                </a:pPr>
                <a:endParaRPr lang="sl-S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'[Učenci.xlsx]9. razred'!$D$39:$D$43</c:f>
              <c:strCache>
                <c:ptCount val="5"/>
                <c:pt idx="0">
                  <c:v>Vsak dan dopoldne</c:v>
                </c:pt>
                <c:pt idx="1">
                  <c:v>Del dopoldne, del popoldne</c:v>
                </c:pt>
                <c:pt idx="2">
                  <c:v>Vsak dan popoldne</c:v>
                </c:pt>
                <c:pt idx="3">
                  <c:v>Nimam rednega urnika (lotim se, ko sem pri volji)</c:v>
                </c:pt>
                <c:pt idx="4">
                  <c:v>Ne delam redno</c:v>
                </c:pt>
              </c:strCache>
            </c:strRef>
          </c:cat>
          <c:val>
            <c:numRef>
              <c:f>'[Učenci.xlsx]9. razred'!$E$39:$E$43</c:f>
              <c:numCache>
                <c:formatCode>General</c:formatCode>
                <c:ptCount val="5"/>
                <c:pt idx="0">
                  <c:v>18</c:v>
                </c:pt>
                <c:pt idx="1">
                  <c:v>7</c:v>
                </c:pt>
                <c:pt idx="2">
                  <c:v>2</c:v>
                </c:pt>
                <c:pt idx="3">
                  <c:v>7</c:v>
                </c:pt>
                <c:pt idx="4">
                  <c:v>0</c:v>
                </c:pt>
              </c:numCache>
            </c:numRef>
          </c:val>
          <c:extLst>
            <c:ext xmlns:c16="http://schemas.microsoft.com/office/drawing/2014/chart" uri="{C3380CC4-5D6E-409C-BE32-E72D297353CC}">
              <c16:uniqueId val="{00000005-1B6A-4527-9483-D3DD743C2FA1}"/>
            </c:ext>
          </c:extLst>
        </c:ser>
        <c:dLbls>
          <c:showLegendKey val="0"/>
          <c:showVal val="0"/>
          <c:showCatName val="0"/>
          <c:showSerName val="0"/>
          <c:showPercent val="0"/>
          <c:showBubbleSize val="0"/>
        </c:dLbls>
        <c:gapWidth val="150"/>
        <c:shape val="box"/>
        <c:axId val="41459072"/>
        <c:axId val="41912576"/>
        <c:axId val="0"/>
      </c:bar3DChart>
      <c:catAx>
        <c:axId val="41459072"/>
        <c:scaling>
          <c:orientation val="minMax"/>
        </c:scaling>
        <c:delete val="0"/>
        <c:axPos val="l"/>
        <c:numFmt formatCode="General" sourceLinked="0"/>
        <c:majorTickMark val="out"/>
        <c:minorTickMark val="none"/>
        <c:tickLblPos val="nextTo"/>
        <c:txPr>
          <a:bodyPr/>
          <a:lstStyle/>
          <a:p>
            <a:pPr>
              <a:defRPr sz="1800"/>
            </a:pPr>
            <a:endParaRPr lang="sl-SI"/>
          </a:p>
        </c:txPr>
        <c:crossAx val="41912576"/>
        <c:crosses val="autoZero"/>
        <c:auto val="1"/>
        <c:lblAlgn val="ctr"/>
        <c:lblOffset val="100"/>
        <c:noMultiLvlLbl val="0"/>
      </c:catAx>
      <c:valAx>
        <c:axId val="41912576"/>
        <c:scaling>
          <c:orientation val="minMax"/>
        </c:scaling>
        <c:delete val="0"/>
        <c:axPos val="b"/>
        <c:majorGridlines/>
        <c:numFmt formatCode="General" sourceLinked="1"/>
        <c:majorTickMark val="out"/>
        <c:minorTickMark val="none"/>
        <c:tickLblPos val="nextTo"/>
        <c:crossAx val="41459072"/>
        <c:crosses val="autoZero"/>
        <c:crossBetween val="between"/>
      </c:valAx>
    </c:plotArea>
    <c:plotVisOnly val="1"/>
    <c:dispBlanksAs val="gap"/>
    <c:showDLblsOverMax val="0"/>
  </c:chart>
  <c:externalData r:id="rId1">
    <c:autoUpdate val="0"/>
  </c:externalData>
</c:chartSpace>
</file>

<file path=ppt/charts/chart5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dLbl>
              <c:idx val="0"/>
              <c:layout>
                <c:manualLayout>
                  <c:x val="5.5555555555555558E-3"/>
                  <c:y val="0.2546296296296296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174-40C9-9B40-53518EDC110E}"/>
                </c:ext>
              </c:extLst>
            </c:dLbl>
            <c:dLbl>
              <c:idx val="1"/>
              <c:layout>
                <c:manualLayout>
                  <c:x val="1.388888888888894E-2"/>
                  <c:y val="0.2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174-40C9-9B40-53518EDC110E}"/>
                </c:ext>
              </c:extLst>
            </c:dLbl>
            <c:dLbl>
              <c:idx val="2"/>
              <c:layout>
                <c:manualLayout>
                  <c:x val="2.5000000000000001E-2"/>
                  <c:y val="-2.314814814814814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174-40C9-9B40-53518EDC110E}"/>
                </c:ext>
              </c:extLst>
            </c:dLbl>
            <c:dLbl>
              <c:idx val="3"/>
              <c:layout>
                <c:manualLayout>
                  <c:x val="1.6666666666666566E-2"/>
                  <c:y val="-2.77777777777777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174-40C9-9B40-53518EDC110E}"/>
                </c:ext>
              </c:extLst>
            </c:dLbl>
            <c:spPr>
              <a:noFill/>
              <a:ln>
                <a:noFill/>
              </a:ln>
              <a:effectLst/>
            </c:spPr>
            <c:txPr>
              <a:bodyPr/>
              <a:lstStyle/>
              <a:p>
                <a:pPr>
                  <a:defRPr sz="2000"/>
                </a:pPr>
                <a:endParaRPr lang="sl-S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'[Starši.xlsx]9. razred'!$B$24:$B$27</c:f>
              <c:strCache>
                <c:ptCount val="4"/>
                <c:pt idx="0">
                  <c:v>Ne potrebuje pomoči in gaopravlja sam</c:v>
                </c:pt>
                <c:pt idx="1">
                  <c:v>Potrebuje malo pomoči,večino opravi sam</c:v>
                </c:pt>
                <c:pt idx="2">
                  <c:v>Potrebuje precej pomoči, lemalo opravi sam</c:v>
                </c:pt>
                <c:pt idx="3">
                  <c:v>Potrebuje stalno pomoč innadzor, saj sam ne opraviničesar</c:v>
                </c:pt>
              </c:strCache>
            </c:strRef>
          </c:cat>
          <c:val>
            <c:numRef>
              <c:f>'[Starši.xlsx]9. razred'!$C$24:$C$27</c:f>
              <c:numCache>
                <c:formatCode>General</c:formatCode>
                <c:ptCount val="4"/>
                <c:pt idx="0">
                  <c:v>11</c:v>
                </c:pt>
                <c:pt idx="1">
                  <c:v>9</c:v>
                </c:pt>
                <c:pt idx="2">
                  <c:v>0</c:v>
                </c:pt>
                <c:pt idx="3">
                  <c:v>0</c:v>
                </c:pt>
              </c:numCache>
            </c:numRef>
          </c:val>
          <c:extLst>
            <c:ext xmlns:c16="http://schemas.microsoft.com/office/drawing/2014/chart" uri="{C3380CC4-5D6E-409C-BE32-E72D297353CC}">
              <c16:uniqueId val="{00000004-A174-40C9-9B40-53518EDC110E}"/>
            </c:ext>
          </c:extLst>
        </c:ser>
        <c:dLbls>
          <c:showLegendKey val="0"/>
          <c:showVal val="0"/>
          <c:showCatName val="0"/>
          <c:showSerName val="0"/>
          <c:showPercent val="0"/>
          <c:showBubbleSize val="0"/>
        </c:dLbls>
        <c:gapWidth val="150"/>
        <c:shape val="box"/>
        <c:axId val="40969728"/>
        <c:axId val="41018496"/>
        <c:axId val="0"/>
      </c:bar3DChart>
      <c:catAx>
        <c:axId val="40969728"/>
        <c:scaling>
          <c:orientation val="minMax"/>
        </c:scaling>
        <c:delete val="0"/>
        <c:axPos val="b"/>
        <c:numFmt formatCode="General" sourceLinked="0"/>
        <c:majorTickMark val="out"/>
        <c:minorTickMark val="none"/>
        <c:tickLblPos val="nextTo"/>
        <c:txPr>
          <a:bodyPr/>
          <a:lstStyle/>
          <a:p>
            <a:pPr>
              <a:defRPr sz="1400"/>
            </a:pPr>
            <a:endParaRPr lang="sl-SI"/>
          </a:p>
        </c:txPr>
        <c:crossAx val="41018496"/>
        <c:crosses val="autoZero"/>
        <c:auto val="1"/>
        <c:lblAlgn val="ctr"/>
        <c:lblOffset val="100"/>
        <c:noMultiLvlLbl val="0"/>
      </c:catAx>
      <c:valAx>
        <c:axId val="41018496"/>
        <c:scaling>
          <c:orientation val="minMax"/>
        </c:scaling>
        <c:delete val="0"/>
        <c:axPos val="l"/>
        <c:majorGridlines/>
        <c:numFmt formatCode="General" sourceLinked="1"/>
        <c:majorTickMark val="out"/>
        <c:minorTickMark val="none"/>
        <c:tickLblPos val="nextTo"/>
        <c:crossAx val="40969728"/>
        <c:crosses val="autoZero"/>
        <c:crossBetween val="between"/>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'[Starši.xlsx]2. razred'!$E$42</c:f>
              <c:strCache>
                <c:ptCount val="1"/>
              </c:strCache>
            </c:strRef>
          </c:tx>
          <c:explosion val="25"/>
          <c:dLbls>
            <c:dLbl>
              <c:idx val="0"/>
              <c:layout>
                <c:manualLayout>
                  <c:x val="8.2703849518810144E-2"/>
                  <c:y val="0.1060250801983085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BFF-4A65-85A4-66C3833F45D9}"/>
                </c:ext>
              </c:extLst>
            </c:dLbl>
            <c:spPr>
              <a:noFill/>
              <a:ln>
                <a:noFill/>
              </a:ln>
              <a:effectLst/>
            </c:spPr>
            <c:txPr>
              <a:bodyPr/>
              <a:lstStyle/>
              <a:p>
                <a:pPr>
                  <a:defRPr sz="2800"/>
                </a:pPr>
                <a:endParaRPr lang="sl-SI"/>
              </a:p>
            </c:txPr>
            <c:showLegendKey val="0"/>
            <c:showVal val="1"/>
            <c:showCatName val="0"/>
            <c:showSerName val="0"/>
            <c:showPercent val="0"/>
            <c:showBubbleSize val="0"/>
            <c:showLeaderLines val="1"/>
            <c:extLst>
              <c:ext xmlns:c15="http://schemas.microsoft.com/office/drawing/2012/chart" uri="{CE6537A1-D6FC-4f65-9D91-7224C49458BB}"/>
            </c:extLst>
          </c:dLbls>
          <c:cat>
            <c:strRef>
              <c:f>'[Starši.xlsx]2. razred'!$D$43:$D$45</c:f>
              <c:strCache>
                <c:ptCount val="3"/>
                <c:pt idx="0">
                  <c:v>premalo</c:v>
                </c:pt>
                <c:pt idx="1">
                  <c:v>ravno prav</c:v>
                </c:pt>
                <c:pt idx="2">
                  <c:v>preveč</c:v>
                </c:pt>
              </c:strCache>
            </c:strRef>
          </c:cat>
          <c:val>
            <c:numRef>
              <c:f>'[Starši.xlsx]2. razred'!$E$43:$E$45</c:f>
              <c:numCache>
                <c:formatCode>General</c:formatCode>
                <c:ptCount val="3"/>
                <c:pt idx="0">
                  <c:v>0</c:v>
                </c:pt>
                <c:pt idx="1">
                  <c:v>33</c:v>
                </c:pt>
                <c:pt idx="2">
                  <c:v>1</c:v>
                </c:pt>
              </c:numCache>
            </c:numRef>
          </c:val>
          <c:extLst>
            <c:ext xmlns:c16="http://schemas.microsoft.com/office/drawing/2014/chart" uri="{C3380CC4-5D6E-409C-BE32-E72D297353CC}">
              <c16:uniqueId val="{00000001-FBFF-4A65-85A4-66C3833F45D9}"/>
            </c:ext>
          </c:extLst>
        </c:ser>
        <c:dLbls>
          <c:showLegendKey val="0"/>
          <c:showVal val="0"/>
          <c:showCatName val="0"/>
          <c:showSerName val="0"/>
          <c:showPercent val="0"/>
          <c:showBubbleSize val="0"/>
          <c:showLeaderLines val="1"/>
        </c:dLbls>
      </c:pie3DChart>
    </c:plotArea>
    <c:legend>
      <c:legendPos val="r"/>
      <c:overlay val="0"/>
      <c:txPr>
        <a:bodyPr/>
        <a:lstStyle/>
        <a:p>
          <a:pPr>
            <a:defRPr sz="1800"/>
          </a:pPr>
          <a:endParaRPr lang="sl-SI"/>
        </a:p>
      </c:txPr>
    </c:legend>
    <c:plotVisOnly val="1"/>
    <c:dispBlanksAs val="gap"/>
    <c:showDLblsOverMax val="0"/>
  </c:chart>
  <c:externalData r:id="rId1">
    <c:autoUpdate val="0"/>
  </c:externalData>
</c:chartSpace>
</file>

<file path=ppt/charts/chart6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dLbl>
              <c:idx val="0"/>
              <c:layout>
                <c:manualLayout>
                  <c:x val="5.1215335887916649E-3"/>
                  <c:y val="0.178102724929293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316-47F8-86E7-376C3AA6E760}"/>
                </c:ext>
              </c:extLst>
            </c:dLbl>
            <c:dLbl>
              <c:idx val="1"/>
              <c:layout>
                <c:manualLayout>
                  <c:x val="6.8287114517222199E-3"/>
                  <c:y val="-3.727731452008474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316-47F8-86E7-376C3AA6E760}"/>
                </c:ext>
              </c:extLst>
            </c:dLbl>
            <c:dLbl>
              <c:idx val="2"/>
              <c:layout>
                <c:manualLayout>
                  <c:x val="5.1215335887916649E-3"/>
                  <c:y val="0.1283996389025141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316-47F8-86E7-376C3AA6E760}"/>
                </c:ext>
              </c:extLst>
            </c:dLbl>
            <c:dLbl>
              <c:idx val="3"/>
              <c:layout>
                <c:manualLayout>
                  <c:x val="1.7071778629305548E-2"/>
                  <c:y val="3.7967196559051054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316-47F8-86E7-376C3AA6E760}"/>
                </c:ext>
              </c:extLst>
            </c:dLbl>
            <c:dLbl>
              <c:idx val="4"/>
              <c:layout>
                <c:manualLayout>
                  <c:x val="1.365742290344444E-2"/>
                  <c:y val="0.2278058109560734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316-47F8-86E7-376C3AA6E760}"/>
                </c:ext>
              </c:extLst>
            </c:dLbl>
            <c:spPr>
              <a:noFill/>
              <a:ln>
                <a:noFill/>
              </a:ln>
              <a:effectLst/>
            </c:spPr>
            <c:txPr>
              <a:bodyPr/>
              <a:lstStyle/>
              <a:p>
                <a:pPr>
                  <a:defRPr sz="1800"/>
                </a:pPr>
                <a:endParaRPr lang="sl-S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'[Učenci.xlsx]9. razred'!$E$48:$E$52</c:f>
              <c:strCache>
                <c:ptCount val="5"/>
                <c:pt idx="0">
                  <c:v>starši</c:v>
                </c:pt>
                <c:pt idx="1">
                  <c:v>bratje/sestre</c:v>
                </c:pt>
                <c:pt idx="2">
                  <c:v>sošolci/sošolke</c:v>
                </c:pt>
                <c:pt idx="3">
                  <c:v>drugi</c:v>
                </c:pt>
                <c:pt idx="4">
                  <c:v>nihče, ker delam sam</c:v>
                </c:pt>
              </c:strCache>
            </c:strRef>
          </c:cat>
          <c:val>
            <c:numRef>
              <c:f>'[Učenci.xlsx]9. razred'!$F$48:$F$52</c:f>
              <c:numCache>
                <c:formatCode>General</c:formatCode>
                <c:ptCount val="5"/>
                <c:pt idx="0">
                  <c:v>11</c:v>
                </c:pt>
                <c:pt idx="1">
                  <c:v>4</c:v>
                </c:pt>
                <c:pt idx="2">
                  <c:v>11</c:v>
                </c:pt>
                <c:pt idx="3">
                  <c:v>2</c:v>
                </c:pt>
                <c:pt idx="4">
                  <c:v>18</c:v>
                </c:pt>
              </c:numCache>
            </c:numRef>
          </c:val>
          <c:extLst>
            <c:ext xmlns:c16="http://schemas.microsoft.com/office/drawing/2014/chart" uri="{C3380CC4-5D6E-409C-BE32-E72D297353CC}">
              <c16:uniqueId val="{00000005-7316-47F8-86E7-376C3AA6E760}"/>
            </c:ext>
          </c:extLst>
        </c:ser>
        <c:dLbls>
          <c:showLegendKey val="0"/>
          <c:showVal val="0"/>
          <c:showCatName val="0"/>
          <c:showSerName val="0"/>
          <c:showPercent val="0"/>
          <c:showBubbleSize val="0"/>
        </c:dLbls>
        <c:gapWidth val="150"/>
        <c:shape val="box"/>
        <c:axId val="184139136"/>
        <c:axId val="227717888"/>
        <c:axId val="0"/>
      </c:bar3DChart>
      <c:catAx>
        <c:axId val="184139136"/>
        <c:scaling>
          <c:orientation val="minMax"/>
        </c:scaling>
        <c:delete val="0"/>
        <c:axPos val="b"/>
        <c:numFmt formatCode="General" sourceLinked="0"/>
        <c:majorTickMark val="out"/>
        <c:minorTickMark val="none"/>
        <c:tickLblPos val="nextTo"/>
        <c:txPr>
          <a:bodyPr/>
          <a:lstStyle/>
          <a:p>
            <a:pPr>
              <a:defRPr sz="1400"/>
            </a:pPr>
            <a:endParaRPr lang="sl-SI"/>
          </a:p>
        </c:txPr>
        <c:crossAx val="227717888"/>
        <c:crosses val="autoZero"/>
        <c:auto val="1"/>
        <c:lblAlgn val="ctr"/>
        <c:lblOffset val="100"/>
        <c:noMultiLvlLbl val="0"/>
      </c:catAx>
      <c:valAx>
        <c:axId val="227717888"/>
        <c:scaling>
          <c:orientation val="minMax"/>
        </c:scaling>
        <c:delete val="0"/>
        <c:axPos val="l"/>
        <c:majorGridlines/>
        <c:numFmt formatCode="General" sourceLinked="1"/>
        <c:majorTickMark val="out"/>
        <c:minorTickMark val="none"/>
        <c:tickLblPos val="nextTo"/>
        <c:crossAx val="184139136"/>
        <c:crosses val="autoZero"/>
        <c:crossBetween val="between"/>
      </c:valAx>
    </c:plotArea>
    <c:plotVisOnly val="1"/>
    <c:dispBlanksAs val="gap"/>
    <c:showDLblsOverMax val="0"/>
  </c:chart>
  <c:externalData r:id="rId1">
    <c:autoUpdate val="0"/>
  </c:externalData>
  <c:userShapes r:id="rId2"/>
</c:chartSpace>
</file>

<file path=ppt/charts/chart6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'[Starši.xlsx]9. razred'!$E$29</c:f>
              <c:strCache>
                <c:ptCount val="1"/>
              </c:strCache>
            </c:strRef>
          </c:tx>
          <c:explosion val="25"/>
          <c:dLbls>
            <c:dLbl>
              <c:idx val="2"/>
              <c:layout>
                <c:manualLayout>
                  <c:x val="-7.0909079414996579E-2"/>
                  <c:y val="7.812226596675415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0FD-433F-80B4-F6F2FA50F82F}"/>
                </c:ext>
              </c:extLst>
            </c:dLbl>
            <c:spPr>
              <a:noFill/>
              <a:ln>
                <a:noFill/>
              </a:ln>
              <a:effectLst/>
            </c:spPr>
            <c:txPr>
              <a:bodyPr/>
              <a:lstStyle/>
              <a:p>
                <a:pPr>
                  <a:defRPr sz="2800"/>
                </a:pPr>
                <a:endParaRPr lang="sl-SI"/>
              </a:p>
            </c:txPr>
            <c:showLegendKey val="0"/>
            <c:showVal val="1"/>
            <c:showCatName val="0"/>
            <c:showSerName val="0"/>
            <c:showPercent val="0"/>
            <c:showBubbleSize val="0"/>
            <c:showLeaderLines val="1"/>
            <c:extLst>
              <c:ext xmlns:c15="http://schemas.microsoft.com/office/drawing/2012/chart" uri="{CE6537A1-D6FC-4f65-9D91-7224C49458BB}"/>
            </c:extLst>
          </c:dLbls>
          <c:cat>
            <c:strRef>
              <c:f>'[Starši.xlsx]9. razred'!$C$30:$C$32</c:f>
              <c:strCache>
                <c:ptCount val="3"/>
                <c:pt idx="0">
                  <c:v>premalo</c:v>
                </c:pt>
                <c:pt idx="1">
                  <c:v>ravno prav</c:v>
                </c:pt>
                <c:pt idx="2">
                  <c:v>preveč</c:v>
                </c:pt>
              </c:strCache>
            </c:strRef>
          </c:cat>
          <c:val>
            <c:numRef>
              <c:f>'[Starši.xlsx]9. razred'!$E$30:$E$32</c:f>
              <c:numCache>
                <c:formatCode>General</c:formatCode>
                <c:ptCount val="3"/>
                <c:pt idx="0">
                  <c:v>2</c:v>
                </c:pt>
                <c:pt idx="1">
                  <c:v>17</c:v>
                </c:pt>
                <c:pt idx="2">
                  <c:v>0</c:v>
                </c:pt>
              </c:numCache>
            </c:numRef>
          </c:val>
          <c:extLst>
            <c:ext xmlns:c16="http://schemas.microsoft.com/office/drawing/2014/chart" uri="{C3380CC4-5D6E-409C-BE32-E72D297353CC}">
              <c16:uniqueId val="{00000001-90FD-433F-80B4-F6F2FA50F82F}"/>
            </c:ext>
          </c:extLst>
        </c:ser>
        <c:dLbls>
          <c:showLegendKey val="0"/>
          <c:showVal val="0"/>
          <c:showCatName val="0"/>
          <c:showSerName val="0"/>
          <c:showPercent val="0"/>
          <c:showBubbleSize val="0"/>
          <c:showLeaderLines val="1"/>
        </c:dLbls>
      </c:pie3DChart>
    </c:plotArea>
    <c:legend>
      <c:legendPos val="r"/>
      <c:overlay val="0"/>
      <c:txPr>
        <a:bodyPr/>
        <a:lstStyle/>
        <a:p>
          <a:pPr>
            <a:defRPr sz="2000"/>
          </a:pPr>
          <a:endParaRPr lang="sl-SI"/>
        </a:p>
      </c:txPr>
    </c:legend>
    <c:plotVisOnly val="1"/>
    <c:dispBlanksAs val="gap"/>
    <c:showDLblsOverMax val="0"/>
  </c:chart>
  <c:externalData r:id="rId1">
    <c:autoUpdate val="0"/>
  </c:externalData>
</c:chartSpace>
</file>

<file path=ppt/charts/chart6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'[Učenci.xlsx]9. razred'!$C$38</c:f>
              <c:strCache>
                <c:ptCount val="1"/>
              </c:strCache>
            </c:strRef>
          </c:tx>
          <c:explosion val="25"/>
          <c:dLbls>
            <c:spPr>
              <a:noFill/>
              <a:ln>
                <a:noFill/>
              </a:ln>
              <a:effectLst/>
            </c:spPr>
            <c:txPr>
              <a:bodyPr/>
              <a:lstStyle/>
              <a:p>
                <a:pPr>
                  <a:defRPr sz="2000"/>
                </a:pPr>
                <a:endParaRPr lang="sl-SI"/>
              </a:p>
            </c:txPr>
            <c:showLegendKey val="0"/>
            <c:showVal val="1"/>
            <c:showCatName val="0"/>
            <c:showSerName val="0"/>
            <c:showPercent val="0"/>
            <c:showBubbleSize val="0"/>
            <c:showLeaderLines val="1"/>
            <c:extLst>
              <c:ext xmlns:c15="http://schemas.microsoft.com/office/drawing/2012/chart" uri="{CE6537A1-D6FC-4f65-9D91-7224C49458BB}"/>
            </c:extLst>
          </c:dLbls>
          <c:cat>
            <c:strRef>
              <c:f>'[Učenci.xlsx]9. razred'!$B$39:$B$41</c:f>
              <c:strCache>
                <c:ptCount val="3"/>
                <c:pt idx="0">
                  <c:v>mi ni všeč</c:v>
                </c:pt>
                <c:pt idx="1">
                  <c:v>mi je vseeno</c:v>
                </c:pt>
                <c:pt idx="2">
                  <c:v>mi je zelo všeč</c:v>
                </c:pt>
              </c:strCache>
            </c:strRef>
          </c:cat>
          <c:val>
            <c:numRef>
              <c:f>'[Učenci.xlsx]9. razred'!$C$39:$C$41</c:f>
              <c:numCache>
                <c:formatCode>General</c:formatCode>
                <c:ptCount val="3"/>
                <c:pt idx="0">
                  <c:v>8</c:v>
                </c:pt>
                <c:pt idx="1">
                  <c:v>19</c:v>
                </c:pt>
                <c:pt idx="2">
                  <c:v>7</c:v>
                </c:pt>
              </c:numCache>
            </c:numRef>
          </c:val>
          <c:extLst>
            <c:ext xmlns:c16="http://schemas.microsoft.com/office/drawing/2014/chart" uri="{C3380CC4-5D6E-409C-BE32-E72D297353CC}">
              <c16:uniqueId val="{00000000-DE68-403B-A148-895EEB241F0C}"/>
            </c:ext>
          </c:extLst>
        </c:ser>
        <c:dLbls>
          <c:showLegendKey val="0"/>
          <c:showVal val="0"/>
          <c:showCatName val="0"/>
          <c:showSerName val="0"/>
          <c:showPercent val="0"/>
          <c:showBubbleSize val="0"/>
          <c:showLeaderLines val="1"/>
        </c:dLbls>
      </c:pie3DChart>
    </c:plotArea>
    <c:legend>
      <c:legendPos val="r"/>
      <c:overlay val="0"/>
      <c:txPr>
        <a:bodyPr/>
        <a:lstStyle/>
        <a:p>
          <a:pPr>
            <a:defRPr sz="2000"/>
          </a:pPr>
          <a:endParaRPr lang="sl-SI"/>
        </a:p>
      </c:txPr>
    </c:legend>
    <c:plotVisOnly val="1"/>
    <c:dispBlanksAs val="gap"/>
    <c:showDLblsOverMax val="0"/>
  </c:chart>
  <c:externalData r:id="rId1">
    <c:autoUpdate val="0"/>
  </c:externalData>
</c:chartSpace>
</file>

<file path=ppt/charts/chart6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0"/>
    <c:view3D>
      <c:rotX val="15"/>
      <c:rotY val="20"/>
      <c:rAngAx val="1"/>
    </c:view3D>
    <c:floor>
      <c:thickness val="0"/>
    </c:floor>
    <c:sideWall>
      <c:thickness val="0"/>
    </c:sideWall>
    <c:backWall>
      <c:thickness val="0"/>
    </c:backWall>
    <c:plotArea>
      <c:layout/>
      <c:bar3DChart>
        <c:barDir val="bar"/>
        <c:grouping val="clustered"/>
        <c:varyColors val="0"/>
        <c:ser>
          <c:idx val="0"/>
          <c:order val="0"/>
          <c:invertIfNegative val="0"/>
          <c:cat>
            <c:strRef>
              <c:f>'[Starši.xlsx]9. razred'!$E$1:$M$1</c:f>
              <c:strCache>
                <c:ptCount val="9"/>
                <c:pt idx="0">
                  <c:v>Sporočila, ki jih pošilja šola, so mi razumljiva.</c:v>
                </c:pt>
                <c:pt idx="1">
                  <c:v>Obveščanje o pomembnih zadevah s strani šole je pravočasno.</c:v>
                </c:pt>
                <c:pt idx="2">
                  <c:v>Dobivam preveč sporočil od različnih ljudi iz šole.</c:v>
                </c:pt>
                <c:pt idx="3">
                  <c:v>Na moja sporočila mi delavci šole pravočasno odgovarjajo.</c:v>
                </c:pt>
                <c:pt idx="4">
                  <c:v>Obveščanje preko e-pošte mi ustreza.</c:v>
                </c:pt>
                <c:pt idx="5">
                  <c:v>Ustreza mi, če me kontaktirate preko mobitela (SMS ali klic).</c:v>
                </c:pt>
                <c:pt idx="6">
                  <c:v>Spremljam spletno stran šole.</c:v>
                </c:pt>
                <c:pt idx="7">
                  <c:v>Jasno mi je, kaj mora moj otrok opraviti v vsakem dnevu.</c:v>
                </c:pt>
                <c:pt idx="8">
                  <c:v>Če imam vprašanje, vem, na koga se lahko obrnem.</c:v>
                </c:pt>
              </c:strCache>
            </c:strRef>
          </c:cat>
          <c:val>
            <c:numRef>
              <c:f>'[Starši.xlsx]9. razred'!$E$22:$M$22</c:f>
              <c:numCache>
                <c:formatCode>0.00</c:formatCode>
                <c:ptCount val="9"/>
                <c:pt idx="0">
                  <c:v>1.8947368421052631</c:v>
                </c:pt>
                <c:pt idx="1">
                  <c:v>1.8947368421052631</c:v>
                </c:pt>
                <c:pt idx="2">
                  <c:v>0.26315789473684209</c:v>
                </c:pt>
                <c:pt idx="3">
                  <c:v>1.9473684210526316</c:v>
                </c:pt>
                <c:pt idx="4">
                  <c:v>1.8421052631578947</c:v>
                </c:pt>
                <c:pt idx="5">
                  <c:v>1.4736842105263157</c:v>
                </c:pt>
                <c:pt idx="6">
                  <c:v>1.1578947368421053</c:v>
                </c:pt>
                <c:pt idx="7">
                  <c:v>1.6842105263157894</c:v>
                </c:pt>
                <c:pt idx="8">
                  <c:v>1.9473684210526316</c:v>
                </c:pt>
              </c:numCache>
            </c:numRef>
          </c:val>
          <c:extLst>
            <c:ext xmlns:c16="http://schemas.microsoft.com/office/drawing/2014/chart" uri="{C3380CC4-5D6E-409C-BE32-E72D297353CC}">
              <c16:uniqueId val="{00000000-5908-4D08-A809-EE90A63B74CA}"/>
            </c:ext>
          </c:extLst>
        </c:ser>
        <c:dLbls>
          <c:showLegendKey val="0"/>
          <c:showVal val="0"/>
          <c:showCatName val="0"/>
          <c:showSerName val="0"/>
          <c:showPercent val="0"/>
          <c:showBubbleSize val="0"/>
        </c:dLbls>
        <c:gapWidth val="150"/>
        <c:shape val="box"/>
        <c:axId val="41911424"/>
        <c:axId val="41978496"/>
        <c:axId val="0"/>
      </c:bar3DChart>
      <c:catAx>
        <c:axId val="41911424"/>
        <c:scaling>
          <c:orientation val="minMax"/>
        </c:scaling>
        <c:delete val="0"/>
        <c:axPos val="l"/>
        <c:numFmt formatCode="General" sourceLinked="0"/>
        <c:majorTickMark val="out"/>
        <c:minorTickMark val="none"/>
        <c:tickLblPos val="nextTo"/>
        <c:crossAx val="41978496"/>
        <c:crosses val="autoZero"/>
        <c:auto val="1"/>
        <c:lblAlgn val="ctr"/>
        <c:lblOffset val="100"/>
        <c:noMultiLvlLbl val="0"/>
      </c:catAx>
      <c:valAx>
        <c:axId val="41978496"/>
        <c:scaling>
          <c:orientation val="minMax"/>
        </c:scaling>
        <c:delete val="0"/>
        <c:axPos val="b"/>
        <c:majorGridlines/>
        <c:numFmt formatCode="0.00" sourceLinked="1"/>
        <c:majorTickMark val="out"/>
        <c:minorTickMark val="none"/>
        <c:tickLblPos val="nextTo"/>
        <c:crossAx val="41911424"/>
        <c:crosses val="autoZero"/>
        <c:crossBetween val="between"/>
        <c:majorUnit val="1"/>
      </c:valAx>
    </c:plotArea>
    <c:plotVisOnly val="1"/>
    <c:dispBlanksAs val="gap"/>
    <c:showDLblsOverMax val="0"/>
  </c:chart>
  <c:txPr>
    <a:bodyPr/>
    <a:lstStyle/>
    <a:p>
      <a:pPr>
        <a:defRPr sz="1800"/>
      </a:pPr>
      <a:endParaRPr lang="sl-SI"/>
    </a:p>
  </c:txPr>
  <c:externalData r:id="rId1">
    <c:autoUpdate val="0"/>
  </c:externalData>
  <c:userShapes r:id="rId2"/>
</c:chartSpace>
</file>

<file path=ppt/charts/chart6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bar"/>
        <c:grouping val="clustered"/>
        <c:varyColors val="0"/>
        <c:ser>
          <c:idx val="0"/>
          <c:order val="0"/>
          <c:invertIfNegative val="0"/>
          <c:cat>
            <c:strRef>
              <c:f>'[Učenci.xlsx]9. razred'!$J$1:$O$1</c:f>
              <c:strCache>
                <c:ptCount val="6"/>
                <c:pt idx="0">
                  <c:v>Znam priti v spletno učilnico.</c:v>
                </c:pt>
                <c:pt idx="1">
                  <c:v>V spletni učilnici se znajdem.</c:v>
                </c:pt>
                <c:pt idx="2">
                  <c:v>Navodila za delo so mi razumljiva.</c:v>
                </c:pt>
                <c:pt idx="3">
                  <c:v>Obveščanje o pomembnih zadevah je pravočasno.</c:v>
                </c:pt>
                <c:pt idx="4">
                  <c:v>Če česa 0 razumem, se lahko obr0m na učitelja.</c:v>
                </c:pt>
                <c:pt idx="5">
                  <c:v>Rešim vse, kar učitelji predvidijo za delo doma.</c:v>
                </c:pt>
              </c:strCache>
            </c:strRef>
          </c:cat>
          <c:val>
            <c:numRef>
              <c:f>'[Učenci.xlsx]9. razred'!$J$36:$O$36</c:f>
              <c:numCache>
                <c:formatCode>0.00</c:formatCode>
                <c:ptCount val="6"/>
                <c:pt idx="0">
                  <c:v>2</c:v>
                </c:pt>
                <c:pt idx="1">
                  <c:v>1.9705882352941178</c:v>
                </c:pt>
                <c:pt idx="2">
                  <c:v>1.7941176470588236</c:v>
                </c:pt>
                <c:pt idx="3">
                  <c:v>1.7058823529411764</c:v>
                </c:pt>
                <c:pt idx="4">
                  <c:v>1.911764705882353</c:v>
                </c:pt>
                <c:pt idx="5">
                  <c:v>1.7941176470588236</c:v>
                </c:pt>
              </c:numCache>
            </c:numRef>
          </c:val>
          <c:extLst>
            <c:ext xmlns:c16="http://schemas.microsoft.com/office/drawing/2014/chart" uri="{C3380CC4-5D6E-409C-BE32-E72D297353CC}">
              <c16:uniqueId val="{00000000-FB81-4175-A7B0-F8A4226BA59A}"/>
            </c:ext>
          </c:extLst>
        </c:ser>
        <c:dLbls>
          <c:showLegendKey val="0"/>
          <c:showVal val="0"/>
          <c:showCatName val="0"/>
          <c:showSerName val="0"/>
          <c:showPercent val="0"/>
          <c:showBubbleSize val="0"/>
        </c:dLbls>
        <c:gapWidth val="150"/>
        <c:shape val="box"/>
        <c:axId val="14385536"/>
        <c:axId val="14387072"/>
        <c:axId val="0"/>
      </c:bar3DChart>
      <c:catAx>
        <c:axId val="14385536"/>
        <c:scaling>
          <c:orientation val="minMax"/>
        </c:scaling>
        <c:delete val="0"/>
        <c:axPos val="l"/>
        <c:numFmt formatCode="General" sourceLinked="0"/>
        <c:majorTickMark val="out"/>
        <c:minorTickMark val="none"/>
        <c:tickLblPos val="nextTo"/>
        <c:txPr>
          <a:bodyPr/>
          <a:lstStyle/>
          <a:p>
            <a:pPr>
              <a:defRPr sz="1800"/>
            </a:pPr>
            <a:endParaRPr lang="sl-SI"/>
          </a:p>
        </c:txPr>
        <c:crossAx val="14387072"/>
        <c:crosses val="autoZero"/>
        <c:auto val="1"/>
        <c:lblAlgn val="ctr"/>
        <c:lblOffset val="100"/>
        <c:noMultiLvlLbl val="0"/>
      </c:catAx>
      <c:valAx>
        <c:axId val="14387072"/>
        <c:scaling>
          <c:orientation val="minMax"/>
          <c:min val="0"/>
        </c:scaling>
        <c:delete val="0"/>
        <c:axPos val="b"/>
        <c:majorGridlines/>
        <c:numFmt formatCode="0.00" sourceLinked="1"/>
        <c:majorTickMark val="out"/>
        <c:minorTickMark val="none"/>
        <c:tickLblPos val="nextTo"/>
        <c:crossAx val="14385536"/>
        <c:crosses val="autoZero"/>
        <c:crossBetween val="between"/>
        <c:majorUnit val="1"/>
      </c:valAx>
    </c:plotArea>
    <c:plotVisOnly val="1"/>
    <c:dispBlanksAs val="gap"/>
    <c:showDLblsOverMax val="0"/>
  </c:chart>
  <c:externalData r:id="rId1">
    <c:autoUpdate val="0"/>
  </c:externalData>
</c:chartSpace>
</file>

<file path=ppt/charts/chart6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dLbl>
              <c:idx val="0"/>
              <c:layout>
                <c:manualLayout>
                  <c:x val="-3.829249253070259E-3"/>
                  <c:y val="0.1697212676594119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F93-415F-AD5E-89935375136E}"/>
                </c:ext>
              </c:extLst>
            </c:dLbl>
            <c:dLbl>
              <c:idx val="1"/>
              <c:layout>
                <c:manualLayout>
                  <c:x val="7.6584985061405181E-3"/>
                  <c:y val="0.2141720758559246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F93-415F-AD5E-89935375136E}"/>
                </c:ext>
              </c:extLst>
            </c:dLbl>
            <c:spPr>
              <a:noFill/>
              <a:ln>
                <a:noFill/>
              </a:ln>
              <a:effectLst/>
            </c:spPr>
            <c:txPr>
              <a:bodyPr/>
              <a:lstStyle/>
              <a:p>
                <a:pPr>
                  <a:defRPr sz="2400"/>
                </a:pPr>
                <a:endParaRPr lang="sl-S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'[Starši.xlsx]starejši OPP'!$B$12:$B$15</c:f>
              <c:strCache>
                <c:ptCount val="4"/>
                <c:pt idx="0">
                  <c:v>Ne potrebuje pomoči in gaopravlja sam</c:v>
                </c:pt>
                <c:pt idx="1">
                  <c:v>Potrebuje malo pomoči,večino opravi sam</c:v>
                </c:pt>
                <c:pt idx="2">
                  <c:v>Potrebuje precej pomoči, lemalo opravi sam</c:v>
                </c:pt>
                <c:pt idx="3">
                  <c:v>Potrebuje stalno pomoč innadzor, saj sam ne opraviničesar</c:v>
                </c:pt>
              </c:strCache>
            </c:strRef>
          </c:cat>
          <c:val>
            <c:numRef>
              <c:f>'[Starši.xlsx]starejši OPP'!$C$12:$C$15</c:f>
              <c:numCache>
                <c:formatCode>General</c:formatCode>
                <c:ptCount val="4"/>
                <c:pt idx="0">
                  <c:v>3</c:v>
                </c:pt>
                <c:pt idx="1">
                  <c:v>4</c:v>
                </c:pt>
                <c:pt idx="2">
                  <c:v>0</c:v>
                </c:pt>
                <c:pt idx="3">
                  <c:v>0</c:v>
                </c:pt>
              </c:numCache>
            </c:numRef>
          </c:val>
          <c:extLst>
            <c:ext xmlns:c16="http://schemas.microsoft.com/office/drawing/2014/chart" uri="{C3380CC4-5D6E-409C-BE32-E72D297353CC}">
              <c16:uniqueId val="{00000002-1F93-415F-AD5E-89935375136E}"/>
            </c:ext>
          </c:extLst>
        </c:ser>
        <c:dLbls>
          <c:showLegendKey val="0"/>
          <c:showVal val="0"/>
          <c:showCatName val="0"/>
          <c:showSerName val="0"/>
          <c:showPercent val="0"/>
          <c:showBubbleSize val="0"/>
        </c:dLbls>
        <c:gapWidth val="150"/>
        <c:shape val="box"/>
        <c:axId val="150238336"/>
        <c:axId val="150239872"/>
        <c:axId val="0"/>
      </c:bar3DChart>
      <c:catAx>
        <c:axId val="150238336"/>
        <c:scaling>
          <c:orientation val="minMax"/>
        </c:scaling>
        <c:delete val="0"/>
        <c:axPos val="b"/>
        <c:numFmt formatCode="General" sourceLinked="0"/>
        <c:majorTickMark val="out"/>
        <c:minorTickMark val="none"/>
        <c:tickLblPos val="nextTo"/>
        <c:txPr>
          <a:bodyPr/>
          <a:lstStyle/>
          <a:p>
            <a:pPr>
              <a:defRPr sz="1400"/>
            </a:pPr>
            <a:endParaRPr lang="sl-SI"/>
          </a:p>
        </c:txPr>
        <c:crossAx val="150239872"/>
        <c:crosses val="autoZero"/>
        <c:auto val="1"/>
        <c:lblAlgn val="ctr"/>
        <c:lblOffset val="100"/>
        <c:noMultiLvlLbl val="0"/>
      </c:catAx>
      <c:valAx>
        <c:axId val="150239872"/>
        <c:scaling>
          <c:orientation val="minMax"/>
        </c:scaling>
        <c:delete val="0"/>
        <c:axPos val="l"/>
        <c:majorGridlines/>
        <c:numFmt formatCode="General" sourceLinked="1"/>
        <c:majorTickMark val="out"/>
        <c:minorTickMark val="none"/>
        <c:tickLblPos val="nextTo"/>
        <c:crossAx val="150238336"/>
        <c:crosses val="autoZero"/>
        <c:crossBetween val="between"/>
        <c:majorUnit val="1"/>
      </c:valAx>
    </c:plotArea>
    <c:plotVisOnly val="1"/>
    <c:dispBlanksAs val="gap"/>
    <c:showDLblsOverMax val="0"/>
  </c:chart>
  <c:externalData r:id="rId1">
    <c:autoUpdate val="0"/>
  </c:externalData>
</c:chartSpace>
</file>

<file path=ppt/charts/chart6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'[Starši.xlsx]starejši OPP'!$E$18</c:f>
              <c:strCache>
                <c:ptCount val="1"/>
              </c:strCache>
            </c:strRef>
          </c:tx>
          <c:explosion val="25"/>
          <c:dLbls>
            <c:dLbl>
              <c:idx val="0"/>
              <c:layout>
                <c:manualLayout>
                  <c:x val="-0.21174048556430447"/>
                  <c:y val="0.1213713910761154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6E7-4A07-AE9F-39BAC42EB6A6}"/>
                </c:ext>
              </c:extLst>
            </c:dLbl>
            <c:dLbl>
              <c:idx val="2"/>
              <c:layout>
                <c:manualLayout>
                  <c:x val="0.21846784776902886"/>
                  <c:y val="0.1177599154272382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6E7-4A07-AE9F-39BAC42EB6A6}"/>
                </c:ext>
              </c:extLst>
            </c:dLbl>
            <c:spPr>
              <a:noFill/>
              <a:ln>
                <a:noFill/>
              </a:ln>
              <a:effectLst/>
            </c:spPr>
            <c:txPr>
              <a:bodyPr/>
              <a:lstStyle/>
              <a:p>
                <a:pPr>
                  <a:defRPr sz="3200"/>
                </a:pPr>
                <a:endParaRPr lang="sl-SI"/>
              </a:p>
            </c:txPr>
            <c:showLegendKey val="0"/>
            <c:showVal val="1"/>
            <c:showCatName val="0"/>
            <c:showSerName val="0"/>
            <c:showPercent val="0"/>
            <c:showBubbleSize val="0"/>
            <c:showLeaderLines val="1"/>
            <c:extLst>
              <c:ext xmlns:c15="http://schemas.microsoft.com/office/drawing/2012/chart" uri="{CE6537A1-D6FC-4f65-9D91-7224C49458BB}"/>
            </c:extLst>
          </c:dLbls>
          <c:cat>
            <c:strRef>
              <c:f>'[Starši.xlsx]starejši OPP'!$C$19:$C$21</c:f>
              <c:strCache>
                <c:ptCount val="3"/>
                <c:pt idx="0">
                  <c:v>premalo</c:v>
                </c:pt>
                <c:pt idx="1">
                  <c:v>ravno prav</c:v>
                </c:pt>
                <c:pt idx="2">
                  <c:v>preveč</c:v>
                </c:pt>
              </c:strCache>
            </c:strRef>
          </c:cat>
          <c:val>
            <c:numRef>
              <c:f>'[Starši.xlsx]starejši OPP'!$E$19:$E$21</c:f>
              <c:numCache>
                <c:formatCode>General</c:formatCode>
                <c:ptCount val="3"/>
                <c:pt idx="0">
                  <c:v>0</c:v>
                </c:pt>
                <c:pt idx="1">
                  <c:v>6</c:v>
                </c:pt>
                <c:pt idx="2">
                  <c:v>0</c:v>
                </c:pt>
              </c:numCache>
            </c:numRef>
          </c:val>
          <c:extLst>
            <c:ext xmlns:c16="http://schemas.microsoft.com/office/drawing/2014/chart" uri="{C3380CC4-5D6E-409C-BE32-E72D297353CC}">
              <c16:uniqueId val="{00000002-E6E7-4A07-AE9F-39BAC42EB6A6}"/>
            </c:ext>
          </c:extLst>
        </c:ser>
        <c:dLbls>
          <c:showLegendKey val="0"/>
          <c:showVal val="0"/>
          <c:showCatName val="0"/>
          <c:showSerName val="0"/>
          <c:showPercent val="0"/>
          <c:showBubbleSize val="0"/>
          <c:showLeaderLines val="1"/>
        </c:dLbls>
      </c:pie3DChart>
    </c:plotArea>
    <c:legend>
      <c:legendPos val="r"/>
      <c:overlay val="0"/>
      <c:txPr>
        <a:bodyPr/>
        <a:lstStyle/>
        <a:p>
          <a:pPr>
            <a:defRPr sz="1800"/>
          </a:pPr>
          <a:endParaRPr lang="sl-SI"/>
        </a:p>
      </c:txPr>
    </c:legend>
    <c:plotVisOnly val="1"/>
    <c:dispBlanksAs val="gap"/>
    <c:showDLblsOverMax val="0"/>
  </c:chart>
  <c:externalData r:id="rId1">
    <c:autoUpdate val="0"/>
  </c:externalData>
</c:chartSpace>
</file>

<file path=ppt/charts/chart6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'[Starši.xlsx]starejši OPP'!$D$18</c:f>
              <c:strCache>
                <c:ptCount val="1"/>
              </c:strCache>
            </c:strRef>
          </c:tx>
          <c:explosion val="25"/>
          <c:dLbls>
            <c:dLbl>
              <c:idx val="0"/>
              <c:layout>
                <c:manualLayout>
                  <c:x val="-5.4167541557305389E-2"/>
                  <c:y val="3.451808107319918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559-414F-A31C-04BFEEDDCF94}"/>
                </c:ext>
              </c:extLst>
            </c:dLbl>
            <c:dLbl>
              <c:idx val="2"/>
              <c:layout>
                <c:manualLayout>
                  <c:x val="3.4713473315835519E-3"/>
                  <c:y val="3.516768737241178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559-414F-A31C-04BFEEDDCF94}"/>
                </c:ext>
              </c:extLst>
            </c:dLbl>
            <c:spPr>
              <a:noFill/>
              <a:ln>
                <a:noFill/>
              </a:ln>
              <a:effectLst/>
            </c:spPr>
            <c:txPr>
              <a:bodyPr/>
              <a:lstStyle/>
              <a:p>
                <a:pPr>
                  <a:defRPr sz="2400"/>
                </a:pPr>
                <a:endParaRPr lang="sl-SI"/>
              </a:p>
            </c:txPr>
            <c:showLegendKey val="0"/>
            <c:showVal val="1"/>
            <c:showCatName val="0"/>
            <c:showSerName val="0"/>
            <c:showPercent val="0"/>
            <c:showBubbleSize val="0"/>
            <c:showLeaderLines val="1"/>
            <c:extLst>
              <c:ext xmlns:c15="http://schemas.microsoft.com/office/drawing/2012/chart" uri="{CE6537A1-D6FC-4f65-9D91-7224C49458BB}"/>
            </c:extLst>
          </c:dLbls>
          <c:cat>
            <c:strRef>
              <c:f>'[Starši.xlsx]starejši OPP'!$C$19:$C$21</c:f>
              <c:strCache>
                <c:ptCount val="3"/>
                <c:pt idx="0">
                  <c:v>premalo</c:v>
                </c:pt>
                <c:pt idx="1">
                  <c:v>ravno prav</c:v>
                </c:pt>
                <c:pt idx="2">
                  <c:v>preveč</c:v>
                </c:pt>
              </c:strCache>
            </c:strRef>
          </c:cat>
          <c:val>
            <c:numRef>
              <c:f>'[Starši.xlsx]starejši OPP'!$D$19:$D$21</c:f>
              <c:numCache>
                <c:formatCode>General</c:formatCode>
                <c:ptCount val="3"/>
                <c:pt idx="0">
                  <c:v>0</c:v>
                </c:pt>
                <c:pt idx="1">
                  <c:v>7</c:v>
                </c:pt>
                <c:pt idx="2">
                  <c:v>0</c:v>
                </c:pt>
              </c:numCache>
            </c:numRef>
          </c:val>
          <c:extLst>
            <c:ext xmlns:c16="http://schemas.microsoft.com/office/drawing/2014/chart" uri="{C3380CC4-5D6E-409C-BE32-E72D297353CC}">
              <c16:uniqueId val="{00000002-F559-414F-A31C-04BFEEDDCF94}"/>
            </c:ext>
          </c:extLst>
        </c:ser>
        <c:dLbls>
          <c:showLegendKey val="0"/>
          <c:showVal val="0"/>
          <c:showCatName val="0"/>
          <c:showSerName val="0"/>
          <c:showPercent val="0"/>
          <c:showBubbleSize val="0"/>
          <c:showLeaderLines val="1"/>
        </c:dLbls>
      </c:pie3DChart>
    </c:plotArea>
    <c:plotVisOnly val="1"/>
    <c:dispBlanksAs val="gap"/>
    <c:showDLblsOverMax val="0"/>
  </c:chart>
  <c:externalData r:id="rId1">
    <c:autoUpdate val="0"/>
  </c:externalData>
</c:chartSpace>
</file>

<file path=ppt/charts/chart6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view3D>
      <c:rotX val="15"/>
      <c:rotY val="20"/>
      <c:rAngAx val="1"/>
    </c:view3D>
    <c:floor>
      <c:thickness val="0"/>
    </c:floor>
    <c:sideWall>
      <c:thickness val="0"/>
    </c:sideWall>
    <c:backWall>
      <c:thickness val="0"/>
    </c:backWall>
    <c:plotArea>
      <c:layout/>
      <c:bar3DChart>
        <c:barDir val="bar"/>
        <c:grouping val="clustered"/>
        <c:varyColors val="0"/>
        <c:ser>
          <c:idx val="0"/>
          <c:order val="0"/>
          <c:invertIfNegative val="0"/>
          <c:cat>
            <c:strRef>
              <c:f>'[Starši.xlsx]starejši OPP'!$E$1:$M$1</c:f>
              <c:strCache>
                <c:ptCount val="9"/>
                <c:pt idx="0">
                  <c:v>Sporočila, ki jih pošilja šola, so mi razumljiva.</c:v>
                </c:pt>
                <c:pt idx="1">
                  <c:v>Obveščanje o pomembnih zadevah s strani šole je pravočasno.</c:v>
                </c:pt>
                <c:pt idx="2">
                  <c:v>Dobivam preveč sporočil od različnih ljudi iz šole.</c:v>
                </c:pt>
                <c:pt idx="3">
                  <c:v>Na moja sporočila mi delavci šole pravočasno odgovarjajo.</c:v>
                </c:pt>
                <c:pt idx="4">
                  <c:v>Obveščanje preko e-pošte mi ustreza.</c:v>
                </c:pt>
                <c:pt idx="5">
                  <c:v>Ustreza mi, če me kontaktirate preko mobitela (SMS ali klic).</c:v>
                </c:pt>
                <c:pt idx="6">
                  <c:v>Spremljam spletno stran šole.</c:v>
                </c:pt>
                <c:pt idx="7">
                  <c:v>Jasno mi je, kaj mora moj otrok opraviti v vsakem dnevu.</c:v>
                </c:pt>
                <c:pt idx="8">
                  <c:v>Če imam vprašanje, vem, na koga se lahko obrnem.</c:v>
                </c:pt>
              </c:strCache>
            </c:strRef>
          </c:cat>
          <c:val>
            <c:numRef>
              <c:f>'[Starši.xlsx]starejši OPP'!$E$10:$M$10</c:f>
              <c:numCache>
                <c:formatCode>0.00</c:formatCode>
                <c:ptCount val="9"/>
                <c:pt idx="0">
                  <c:v>2</c:v>
                </c:pt>
                <c:pt idx="1">
                  <c:v>1.8571428571428572</c:v>
                </c:pt>
                <c:pt idx="2">
                  <c:v>0.14285714285714285</c:v>
                </c:pt>
                <c:pt idx="3">
                  <c:v>2</c:v>
                </c:pt>
                <c:pt idx="4">
                  <c:v>2</c:v>
                </c:pt>
                <c:pt idx="5">
                  <c:v>1.1428571428571428</c:v>
                </c:pt>
                <c:pt idx="6">
                  <c:v>0.7142857142857143</c:v>
                </c:pt>
                <c:pt idx="7">
                  <c:v>2</c:v>
                </c:pt>
                <c:pt idx="8">
                  <c:v>1.7142857142857142</c:v>
                </c:pt>
              </c:numCache>
            </c:numRef>
          </c:val>
          <c:extLst>
            <c:ext xmlns:c16="http://schemas.microsoft.com/office/drawing/2014/chart" uri="{C3380CC4-5D6E-409C-BE32-E72D297353CC}">
              <c16:uniqueId val="{00000000-322F-425D-80F1-EF9452A33119}"/>
            </c:ext>
          </c:extLst>
        </c:ser>
        <c:dLbls>
          <c:showLegendKey val="0"/>
          <c:showVal val="0"/>
          <c:showCatName val="0"/>
          <c:showSerName val="0"/>
          <c:showPercent val="0"/>
          <c:showBubbleSize val="0"/>
        </c:dLbls>
        <c:gapWidth val="150"/>
        <c:shape val="box"/>
        <c:axId val="150538112"/>
        <c:axId val="150539648"/>
        <c:axId val="0"/>
      </c:bar3DChart>
      <c:catAx>
        <c:axId val="150538112"/>
        <c:scaling>
          <c:orientation val="minMax"/>
        </c:scaling>
        <c:delete val="0"/>
        <c:axPos val="l"/>
        <c:numFmt formatCode="General" sourceLinked="0"/>
        <c:majorTickMark val="out"/>
        <c:minorTickMark val="none"/>
        <c:tickLblPos val="nextTo"/>
        <c:txPr>
          <a:bodyPr/>
          <a:lstStyle/>
          <a:p>
            <a:pPr>
              <a:defRPr sz="1800"/>
            </a:pPr>
            <a:endParaRPr lang="sl-SI"/>
          </a:p>
        </c:txPr>
        <c:crossAx val="150539648"/>
        <c:crosses val="autoZero"/>
        <c:auto val="1"/>
        <c:lblAlgn val="ctr"/>
        <c:lblOffset val="100"/>
        <c:noMultiLvlLbl val="0"/>
      </c:catAx>
      <c:valAx>
        <c:axId val="150539648"/>
        <c:scaling>
          <c:orientation val="minMax"/>
        </c:scaling>
        <c:delete val="0"/>
        <c:axPos val="b"/>
        <c:majorGridlines/>
        <c:numFmt formatCode="0.00" sourceLinked="1"/>
        <c:majorTickMark val="out"/>
        <c:minorTickMark val="none"/>
        <c:tickLblPos val="nextTo"/>
        <c:crossAx val="150538112"/>
        <c:crosses val="autoZero"/>
        <c:crossBetween val="between"/>
        <c:majorUnit val="1"/>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'[Starši.xlsx]2. razred'!$F$42</c:f>
              <c:strCache>
                <c:ptCount val="1"/>
              </c:strCache>
            </c:strRef>
          </c:tx>
          <c:explosion val="25"/>
          <c:dLbls>
            <c:spPr>
              <a:noFill/>
              <a:ln>
                <a:noFill/>
              </a:ln>
              <a:effectLst/>
            </c:spPr>
            <c:txPr>
              <a:bodyPr/>
              <a:lstStyle/>
              <a:p>
                <a:pPr>
                  <a:defRPr sz="2800"/>
                </a:pPr>
                <a:endParaRPr lang="sl-SI"/>
              </a:p>
            </c:txPr>
            <c:showLegendKey val="0"/>
            <c:showVal val="1"/>
            <c:showCatName val="0"/>
            <c:showSerName val="0"/>
            <c:showPercent val="0"/>
            <c:showBubbleSize val="0"/>
            <c:showLeaderLines val="1"/>
            <c:extLst>
              <c:ext xmlns:c15="http://schemas.microsoft.com/office/drawing/2012/chart" uri="{CE6537A1-D6FC-4f65-9D91-7224C49458BB}"/>
            </c:extLst>
          </c:dLbls>
          <c:cat>
            <c:strRef>
              <c:f>'[Starši.xlsx]2. razred'!$D$43:$D$45</c:f>
              <c:strCache>
                <c:ptCount val="3"/>
                <c:pt idx="0">
                  <c:v>premalo</c:v>
                </c:pt>
                <c:pt idx="1">
                  <c:v>ravno prav</c:v>
                </c:pt>
                <c:pt idx="2">
                  <c:v>preveč</c:v>
                </c:pt>
              </c:strCache>
            </c:strRef>
          </c:cat>
          <c:val>
            <c:numRef>
              <c:f>'[Starši.xlsx]2. razred'!$F$43:$F$45</c:f>
              <c:numCache>
                <c:formatCode>General</c:formatCode>
                <c:ptCount val="3"/>
                <c:pt idx="0">
                  <c:v>0</c:v>
                </c:pt>
                <c:pt idx="1">
                  <c:v>33</c:v>
                </c:pt>
                <c:pt idx="2">
                  <c:v>0</c:v>
                </c:pt>
              </c:numCache>
            </c:numRef>
          </c:val>
          <c:extLst>
            <c:ext xmlns:c16="http://schemas.microsoft.com/office/drawing/2014/chart" uri="{C3380CC4-5D6E-409C-BE32-E72D297353CC}">
              <c16:uniqueId val="{00000000-3006-45A7-8B0E-2C007312351A}"/>
            </c:ext>
          </c:extLst>
        </c:ser>
        <c:dLbls>
          <c:showLegendKey val="0"/>
          <c:showVal val="0"/>
          <c:showCatName val="0"/>
          <c:showSerName val="0"/>
          <c:showPercent val="0"/>
          <c:showBubbleSize val="0"/>
          <c:showLeaderLines val="1"/>
        </c:dLbls>
      </c:pie3DChart>
    </c:plotArea>
    <c:legend>
      <c:legendPos val="r"/>
      <c:overlay val="0"/>
      <c:txPr>
        <a:bodyPr/>
        <a:lstStyle/>
        <a:p>
          <a:pPr>
            <a:defRPr sz="1400"/>
          </a:pPr>
          <a:endParaRPr lang="sl-SI"/>
        </a:p>
      </c:txPr>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view3D>
      <c:rotX val="15"/>
      <c:rotY val="20"/>
      <c:rAngAx val="1"/>
    </c:view3D>
    <c:floor>
      <c:thickness val="0"/>
    </c:floor>
    <c:sideWall>
      <c:thickness val="0"/>
    </c:sideWall>
    <c:backWall>
      <c:thickness val="0"/>
    </c:backWall>
    <c:plotArea>
      <c:layout>
        <c:manualLayout>
          <c:layoutTarget val="inner"/>
          <c:xMode val="edge"/>
          <c:yMode val="edge"/>
          <c:x val="0.49460031664290305"/>
          <c:y val="1.4609147080320257E-2"/>
          <c:w val="0.48435217120431201"/>
          <c:h val="0.93416451136213474"/>
        </c:manualLayout>
      </c:layout>
      <c:bar3DChart>
        <c:barDir val="bar"/>
        <c:grouping val="clustered"/>
        <c:varyColors val="0"/>
        <c:ser>
          <c:idx val="0"/>
          <c:order val="0"/>
          <c:invertIfNegative val="0"/>
          <c:cat>
            <c:strRef>
              <c:f>'[Starši.xlsx]2. razred'!$E$1:$M$1</c:f>
              <c:strCache>
                <c:ptCount val="9"/>
                <c:pt idx="0">
                  <c:v>Sporočila, ki jih pošilja šola, so mi razumljiva.</c:v>
                </c:pt>
                <c:pt idx="1">
                  <c:v>Obveščanje o pomembnih zadevah s strani šole je pravočasno.</c:v>
                </c:pt>
                <c:pt idx="2">
                  <c:v>Dobivam preveč sporočil od različnih ljudi iz šole.</c:v>
                </c:pt>
                <c:pt idx="3">
                  <c:v>Na moja sporočila mi delavci šole pravočasno odgovarjajo.</c:v>
                </c:pt>
                <c:pt idx="4">
                  <c:v>Obveščanje preko e-pošte mi ustreza.</c:v>
                </c:pt>
                <c:pt idx="5">
                  <c:v>Ustreza mi, če me kontaktirate preko mobitela (SMS ali klic).</c:v>
                </c:pt>
                <c:pt idx="6">
                  <c:v>Spremljam spletno stran šole.</c:v>
                </c:pt>
                <c:pt idx="7">
                  <c:v>Jasno mi je, kaj mora moj otrok opraviti v vsakem dnevu.</c:v>
                </c:pt>
                <c:pt idx="8">
                  <c:v>Če imam vprašanje, vem, na koga se lahko obrnem.</c:v>
                </c:pt>
              </c:strCache>
            </c:strRef>
          </c:cat>
          <c:val>
            <c:numRef>
              <c:f>'[Starši.xlsx]2. razred'!$E$36:$M$36</c:f>
              <c:numCache>
                <c:formatCode>0.00</c:formatCode>
                <c:ptCount val="9"/>
                <c:pt idx="0">
                  <c:v>1.9696969696969697</c:v>
                </c:pt>
                <c:pt idx="1">
                  <c:v>1.9696969696969697</c:v>
                </c:pt>
                <c:pt idx="2">
                  <c:v>0.15151515151515152</c:v>
                </c:pt>
                <c:pt idx="3">
                  <c:v>1.96875</c:v>
                </c:pt>
                <c:pt idx="4">
                  <c:v>2</c:v>
                </c:pt>
                <c:pt idx="5">
                  <c:v>1.696969696969697</c:v>
                </c:pt>
                <c:pt idx="6">
                  <c:v>1.125</c:v>
                </c:pt>
                <c:pt idx="7">
                  <c:v>2</c:v>
                </c:pt>
                <c:pt idx="8">
                  <c:v>1.9696969696969697</c:v>
                </c:pt>
              </c:numCache>
            </c:numRef>
          </c:val>
          <c:extLst>
            <c:ext xmlns:c16="http://schemas.microsoft.com/office/drawing/2014/chart" uri="{C3380CC4-5D6E-409C-BE32-E72D297353CC}">
              <c16:uniqueId val="{00000000-8F22-4E22-8B5E-6EE176BF5AF3}"/>
            </c:ext>
          </c:extLst>
        </c:ser>
        <c:dLbls>
          <c:showLegendKey val="0"/>
          <c:showVal val="0"/>
          <c:showCatName val="0"/>
          <c:showSerName val="0"/>
          <c:showPercent val="0"/>
          <c:showBubbleSize val="0"/>
        </c:dLbls>
        <c:gapWidth val="150"/>
        <c:shape val="box"/>
        <c:axId val="149331328"/>
        <c:axId val="149349504"/>
        <c:axId val="0"/>
      </c:bar3DChart>
      <c:catAx>
        <c:axId val="149331328"/>
        <c:scaling>
          <c:orientation val="minMax"/>
        </c:scaling>
        <c:delete val="0"/>
        <c:axPos val="l"/>
        <c:numFmt formatCode="General" sourceLinked="0"/>
        <c:majorTickMark val="out"/>
        <c:minorTickMark val="none"/>
        <c:tickLblPos val="nextTo"/>
        <c:crossAx val="149349504"/>
        <c:crosses val="autoZero"/>
        <c:auto val="1"/>
        <c:lblAlgn val="ctr"/>
        <c:lblOffset val="100"/>
        <c:noMultiLvlLbl val="0"/>
      </c:catAx>
      <c:valAx>
        <c:axId val="149349504"/>
        <c:scaling>
          <c:orientation val="minMax"/>
          <c:max val="2"/>
          <c:min val="0"/>
        </c:scaling>
        <c:delete val="0"/>
        <c:axPos val="b"/>
        <c:majorGridlines/>
        <c:numFmt formatCode="0.00" sourceLinked="1"/>
        <c:majorTickMark val="out"/>
        <c:minorTickMark val="none"/>
        <c:tickLblPos val="nextTo"/>
        <c:crossAx val="149331328"/>
        <c:crosses val="autoZero"/>
        <c:crossBetween val="between"/>
        <c:majorUnit val="1"/>
        <c:minorUnit val="0.1"/>
      </c:valAx>
    </c:plotArea>
    <c:plotVisOnly val="1"/>
    <c:dispBlanksAs val="gap"/>
    <c:showDLblsOverMax val="0"/>
  </c:chart>
  <c:txPr>
    <a:bodyPr/>
    <a:lstStyle/>
    <a:p>
      <a:pPr>
        <a:defRPr sz="1800"/>
      </a:pPr>
      <a:endParaRPr lang="sl-SI"/>
    </a:p>
  </c:txPr>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dLbl>
              <c:idx val="0"/>
              <c:layout>
                <c:manualLayout>
                  <c:x val="2.7777777777777779E-3"/>
                  <c:y val="0.1296296296296296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2D6-4FBF-B6C4-DB53AD41815F}"/>
                </c:ext>
              </c:extLst>
            </c:dLbl>
            <c:dLbl>
              <c:idx val="1"/>
              <c:layout>
                <c:manualLayout>
                  <c:x val="2.7777777777778286E-3"/>
                  <c:y val="0.1805555555555555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2D6-4FBF-B6C4-DB53AD41815F}"/>
                </c:ext>
              </c:extLst>
            </c:dLbl>
            <c:dLbl>
              <c:idx val="2"/>
              <c:layout>
                <c:manualLayout>
                  <c:x val="2.7777777777777779E-3"/>
                  <c:y val="0.1435185185185185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2D6-4FBF-B6C4-DB53AD41815F}"/>
                </c:ext>
              </c:extLst>
            </c:dLbl>
            <c:dLbl>
              <c:idx val="3"/>
              <c:layout>
                <c:manualLayout>
                  <c:x val="-1.0185067526415994E-16"/>
                  <c:y val="7.40740740740740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2D6-4FBF-B6C4-DB53AD41815F}"/>
                </c:ext>
              </c:extLst>
            </c:dLbl>
            <c:spPr>
              <a:noFill/>
              <a:ln>
                <a:noFill/>
              </a:ln>
              <a:effectLst/>
            </c:spPr>
            <c:txPr>
              <a:bodyPr/>
              <a:lstStyle/>
              <a:p>
                <a:pPr>
                  <a:defRPr sz="1400"/>
                </a:pPr>
                <a:endParaRPr lang="sl-S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'[Starši.xlsx]3. razred'!$B$29:$B$32</c:f>
              <c:strCache>
                <c:ptCount val="4"/>
                <c:pt idx="0">
                  <c:v>Ne potrebuje pomoči in gaopravlja sam</c:v>
                </c:pt>
                <c:pt idx="1">
                  <c:v>Potrebuje malo pomoči,večino opravi sam</c:v>
                </c:pt>
                <c:pt idx="2">
                  <c:v>Potrebuje precej pomoči, lemalo opravi sam</c:v>
                </c:pt>
                <c:pt idx="3">
                  <c:v>Potrebuje stalno pomoč innadzor, saj sam ne opraviničesar</c:v>
                </c:pt>
              </c:strCache>
            </c:strRef>
          </c:cat>
          <c:val>
            <c:numRef>
              <c:f>'[Starši.xlsx]3. razred'!$C$29:$C$32</c:f>
              <c:numCache>
                <c:formatCode>General</c:formatCode>
                <c:ptCount val="4"/>
                <c:pt idx="0">
                  <c:v>5</c:v>
                </c:pt>
                <c:pt idx="1">
                  <c:v>11</c:v>
                </c:pt>
                <c:pt idx="2">
                  <c:v>7</c:v>
                </c:pt>
                <c:pt idx="3">
                  <c:v>2</c:v>
                </c:pt>
              </c:numCache>
            </c:numRef>
          </c:val>
          <c:extLst>
            <c:ext xmlns:c16="http://schemas.microsoft.com/office/drawing/2014/chart" uri="{C3380CC4-5D6E-409C-BE32-E72D297353CC}">
              <c16:uniqueId val="{00000004-F2D6-4FBF-B6C4-DB53AD41815F}"/>
            </c:ext>
          </c:extLst>
        </c:ser>
        <c:dLbls>
          <c:showLegendKey val="0"/>
          <c:showVal val="0"/>
          <c:showCatName val="0"/>
          <c:showSerName val="0"/>
          <c:showPercent val="0"/>
          <c:showBubbleSize val="0"/>
        </c:dLbls>
        <c:gapWidth val="150"/>
        <c:shape val="box"/>
        <c:axId val="148041728"/>
        <c:axId val="148043264"/>
        <c:axId val="0"/>
      </c:bar3DChart>
      <c:catAx>
        <c:axId val="148041728"/>
        <c:scaling>
          <c:orientation val="minMax"/>
        </c:scaling>
        <c:delete val="0"/>
        <c:axPos val="b"/>
        <c:numFmt formatCode="General" sourceLinked="0"/>
        <c:majorTickMark val="out"/>
        <c:minorTickMark val="none"/>
        <c:tickLblPos val="nextTo"/>
        <c:txPr>
          <a:bodyPr/>
          <a:lstStyle/>
          <a:p>
            <a:pPr>
              <a:defRPr sz="1100"/>
            </a:pPr>
            <a:endParaRPr lang="sl-SI"/>
          </a:p>
        </c:txPr>
        <c:crossAx val="148043264"/>
        <c:crosses val="autoZero"/>
        <c:auto val="1"/>
        <c:lblAlgn val="ctr"/>
        <c:lblOffset val="100"/>
        <c:noMultiLvlLbl val="0"/>
      </c:catAx>
      <c:valAx>
        <c:axId val="148043264"/>
        <c:scaling>
          <c:orientation val="minMax"/>
        </c:scaling>
        <c:delete val="0"/>
        <c:axPos val="l"/>
        <c:majorGridlines/>
        <c:numFmt formatCode="General" sourceLinked="1"/>
        <c:majorTickMark val="out"/>
        <c:minorTickMark val="none"/>
        <c:tickLblPos val="nextTo"/>
        <c:crossAx val="148041728"/>
        <c:crosses val="autoZero"/>
        <c:crossBetween val="between"/>
      </c:valAx>
    </c:plotArea>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0.47517</cdr:x>
      <cdr:y>0.93318</cdr:y>
    </cdr:from>
    <cdr:to>
      <cdr:x>0.57952</cdr:x>
      <cdr:y>0.98629</cdr:y>
    </cdr:to>
    <cdr:sp macro="" textlink="">
      <cdr:nvSpPr>
        <cdr:cNvPr id="2" name="TextBox 7"/>
        <cdr:cNvSpPr txBox="1"/>
      </cdr:nvSpPr>
      <cdr:spPr>
        <a:xfrm xmlns:a="http://schemas.openxmlformats.org/drawingml/2006/main">
          <a:off x="4262760" y="6489845"/>
          <a:ext cx="936104" cy="369332"/>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hr-HR" dirty="0"/>
            <a:t>NE</a:t>
          </a:r>
          <a:endParaRPr lang="en-GB" dirty="0"/>
        </a:p>
      </cdr:txBody>
    </cdr:sp>
  </cdr:relSizeAnchor>
  <cdr:relSizeAnchor xmlns:cdr="http://schemas.openxmlformats.org/drawingml/2006/chartDrawing">
    <cdr:from>
      <cdr:x>0.67881</cdr:x>
      <cdr:y>0.93318</cdr:y>
    </cdr:from>
    <cdr:to>
      <cdr:x>0.78316</cdr:x>
      <cdr:y>0.98629</cdr:y>
    </cdr:to>
    <cdr:sp macro="" textlink="">
      <cdr:nvSpPr>
        <cdr:cNvPr id="3" name="TextBox 8"/>
        <cdr:cNvSpPr txBox="1"/>
      </cdr:nvSpPr>
      <cdr:spPr>
        <a:xfrm xmlns:a="http://schemas.openxmlformats.org/drawingml/2006/main">
          <a:off x="6089600" y="6489845"/>
          <a:ext cx="936104" cy="369332"/>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hr-HR" dirty="0"/>
            <a:t>DELNO</a:t>
          </a:r>
          <a:endParaRPr lang="en-GB" dirty="0"/>
        </a:p>
      </cdr:txBody>
    </cdr:sp>
  </cdr:relSizeAnchor>
  <cdr:relSizeAnchor xmlns:cdr="http://schemas.openxmlformats.org/drawingml/2006/chartDrawing">
    <cdr:from>
      <cdr:x>0.89565</cdr:x>
      <cdr:y>0.93318</cdr:y>
    </cdr:from>
    <cdr:to>
      <cdr:x>1</cdr:x>
      <cdr:y>0.98629</cdr:y>
    </cdr:to>
    <cdr:sp macro="" textlink="">
      <cdr:nvSpPr>
        <cdr:cNvPr id="4" name="TextBox 9"/>
        <cdr:cNvSpPr txBox="1"/>
      </cdr:nvSpPr>
      <cdr:spPr>
        <a:xfrm xmlns:a="http://schemas.openxmlformats.org/drawingml/2006/main">
          <a:off x="8198957" y="6489845"/>
          <a:ext cx="936104" cy="369332"/>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hr-HR" dirty="0"/>
            <a:t>DA</a:t>
          </a:r>
          <a:endParaRPr lang="en-GB" dirty="0"/>
        </a:p>
      </cdr:txBody>
    </cdr:sp>
  </cdr:relSizeAnchor>
</c:userShapes>
</file>

<file path=ppt/drawings/drawing2.xml><?xml version="1.0" encoding="utf-8"?>
<c:userShapes xmlns:c="http://schemas.openxmlformats.org/drawingml/2006/chart">
  <cdr:relSizeAnchor xmlns:cdr="http://schemas.openxmlformats.org/drawingml/2006/chartDrawing">
    <cdr:from>
      <cdr:x>0.43193</cdr:x>
      <cdr:y>0.92376</cdr:y>
    </cdr:from>
    <cdr:to>
      <cdr:x>0.53258</cdr:x>
      <cdr:y>0.97299</cdr:y>
    </cdr:to>
    <cdr:sp macro="" textlink="">
      <cdr:nvSpPr>
        <cdr:cNvPr id="2" name="TextBox 7"/>
        <cdr:cNvSpPr txBox="1"/>
      </cdr:nvSpPr>
      <cdr:spPr>
        <a:xfrm xmlns:a="http://schemas.openxmlformats.org/drawingml/2006/main">
          <a:off x="4017284" y="5775621"/>
          <a:ext cx="936104" cy="307777"/>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hr-HR" sz="1400" dirty="0"/>
            <a:t>NE</a:t>
          </a:r>
          <a:endParaRPr lang="en-GB" sz="1400" dirty="0"/>
        </a:p>
      </cdr:txBody>
    </cdr:sp>
  </cdr:relSizeAnchor>
  <cdr:relSizeAnchor xmlns:cdr="http://schemas.openxmlformats.org/drawingml/2006/chartDrawing">
    <cdr:from>
      <cdr:x>0.64414</cdr:x>
      <cdr:y>0.92376</cdr:y>
    </cdr:from>
    <cdr:to>
      <cdr:x>0.74479</cdr:x>
      <cdr:y>0.97299</cdr:y>
    </cdr:to>
    <cdr:sp macro="" textlink="">
      <cdr:nvSpPr>
        <cdr:cNvPr id="3" name="TextBox 8"/>
        <cdr:cNvSpPr txBox="1"/>
      </cdr:nvSpPr>
      <cdr:spPr>
        <a:xfrm xmlns:a="http://schemas.openxmlformats.org/drawingml/2006/main">
          <a:off x="5991054" y="5775621"/>
          <a:ext cx="936104" cy="307777"/>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hr-HR" sz="1400" dirty="0"/>
            <a:t>DELNO</a:t>
          </a:r>
          <a:endParaRPr lang="en-GB" sz="1400" dirty="0"/>
        </a:p>
      </cdr:txBody>
    </cdr:sp>
  </cdr:relSizeAnchor>
  <cdr:relSizeAnchor xmlns:cdr="http://schemas.openxmlformats.org/drawingml/2006/chartDrawing">
    <cdr:from>
      <cdr:x>0.86859</cdr:x>
      <cdr:y>0.92376</cdr:y>
    </cdr:from>
    <cdr:to>
      <cdr:x>0.96924</cdr:x>
      <cdr:y>0.97299</cdr:y>
    </cdr:to>
    <cdr:sp macro="" textlink="">
      <cdr:nvSpPr>
        <cdr:cNvPr id="4" name="TextBox 9"/>
        <cdr:cNvSpPr txBox="1"/>
      </cdr:nvSpPr>
      <cdr:spPr>
        <a:xfrm xmlns:a="http://schemas.openxmlformats.org/drawingml/2006/main">
          <a:off x="8078571" y="5775621"/>
          <a:ext cx="936104" cy="307777"/>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hr-HR" sz="1400" dirty="0"/>
            <a:t>DA</a:t>
          </a:r>
          <a:endParaRPr lang="en-GB" sz="1400" dirty="0"/>
        </a:p>
      </cdr:txBody>
    </cdr:sp>
  </cdr:relSizeAnchor>
</c:userShapes>
</file>

<file path=ppt/drawings/drawing3.xml><?xml version="1.0" encoding="utf-8"?>
<c:userShapes xmlns:c="http://schemas.openxmlformats.org/drawingml/2006/chart">
  <cdr:relSizeAnchor xmlns:cdr="http://schemas.openxmlformats.org/drawingml/2006/chartDrawing">
    <cdr:from>
      <cdr:x>0.45581</cdr:x>
      <cdr:y>0.91862</cdr:y>
    </cdr:from>
    <cdr:to>
      <cdr:x>0.55887</cdr:x>
      <cdr:y>0.9742</cdr:y>
    </cdr:to>
    <cdr:sp macro="" textlink="">
      <cdr:nvSpPr>
        <cdr:cNvPr id="2" name="TextBox 7"/>
        <cdr:cNvSpPr txBox="1"/>
      </cdr:nvSpPr>
      <cdr:spPr>
        <a:xfrm xmlns:a="http://schemas.openxmlformats.org/drawingml/2006/main">
          <a:off x="4139952" y="6103949"/>
          <a:ext cx="936104" cy="369332"/>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hr-HR" dirty="0"/>
            <a:t>NE</a:t>
          </a:r>
          <a:endParaRPr lang="en-GB" dirty="0"/>
        </a:p>
      </cdr:txBody>
    </cdr:sp>
  </cdr:relSizeAnchor>
  <cdr:relSizeAnchor xmlns:cdr="http://schemas.openxmlformats.org/drawingml/2006/chartDrawing">
    <cdr:from>
      <cdr:x>0.66194</cdr:x>
      <cdr:y>0.91862</cdr:y>
    </cdr:from>
    <cdr:to>
      <cdr:x>0.765</cdr:x>
      <cdr:y>0.9742</cdr:y>
    </cdr:to>
    <cdr:sp macro="" textlink="">
      <cdr:nvSpPr>
        <cdr:cNvPr id="3" name="TextBox 8"/>
        <cdr:cNvSpPr txBox="1"/>
      </cdr:nvSpPr>
      <cdr:spPr>
        <a:xfrm xmlns:a="http://schemas.openxmlformats.org/drawingml/2006/main">
          <a:off x="6012160" y="6103949"/>
          <a:ext cx="936104" cy="369332"/>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hr-HR" dirty="0"/>
            <a:t>DELNO</a:t>
          </a:r>
          <a:endParaRPr lang="en-GB" dirty="0"/>
        </a:p>
      </cdr:txBody>
    </cdr:sp>
  </cdr:relSizeAnchor>
  <cdr:relSizeAnchor xmlns:cdr="http://schemas.openxmlformats.org/drawingml/2006/chartDrawing">
    <cdr:from>
      <cdr:x>0.89694</cdr:x>
      <cdr:y>0.91862</cdr:y>
    </cdr:from>
    <cdr:to>
      <cdr:x>1</cdr:x>
      <cdr:y>0.9742</cdr:y>
    </cdr:to>
    <cdr:sp macro="" textlink="">
      <cdr:nvSpPr>
        <cdr:cNvPr id="4" name="TextBox 9"/>
        <cdr:cNvSpPr txBox="1"/>
      </cdr:nvSpPr>
      <cdr:spPr>
        <a:xfrm xmlns:a="http://schemas.openxmlformats.org/drawingml/2006/main">
          <a:off x="8146568" y="6103949"/>
          <a:ext cx="936104" cy="369332"/>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hr-HR" dirty="0"/>
            <a:t>DA</a:t>
          </a:r>
          <a:endParaRPr lang="en-GB" dirty="0"/>
        </a:p>
      </cdr:txBody>
    </cdr:sp>
  </cdr:relSizeAnchor>
</c:userShapes>
</file>

<file path=ppt/drawings/drawing4.xml><?xml version="1.0" encoding="utf-8"?>
<c:userShapes xmlns:c="http://schemas.openxmlformats.org/drawingml/2006/chart">
  <cdr:relSizeAnchor xmlns:cdr="http://schemas.openxmlformats.org/drawingml/2006/chartDrawing">
    <cdr:from>
      <cdr:x>0.43856</cdr:x>
      <cdr:y>0.92171</cdr:y>
    </cdr:from>
    <cdr:to>
      <cdr:x>0.5413</cdr:x>
      <cdr:y>0.97226</cdr:y>
    </cdr:to>
    <cdr:sp macro="" textlink="">
      <cdr:nvSpPr>
        <cdr:cNvPr id="2" name="TextBox 7"/>
        <cdr:cNvSpPr txBox="1"/>
      </cdr:nvSpPr>
      <cdr:spPr>
        <a:xfrm xmlns:a="http://schemas.openxmlformats.org/drawingml/2006/main">
          <a:off x="3995937" y="5611888"/>
          <a:ext cx="936104" cy="307777"/>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hr-HR" sz="1400" dirty="0"/>
            <a:t>NE</a:t>
          </a:r>
          <a:endParaRPr lang="en-GB" sz="1400" dirty="0"/>
        </a:p>
      </cdr:txBody>
    </cdr:sp>
  </cdr:relSizeAnchor>
  <cdr:relSizeAnchor xmlns:cdr="http://schemas.openxmlformats.org/drawingml/2006/chartDrawing">
    <cdr:from>
      <cdr:x>0.65195</cdr:x>
      <cdr:y>0.93354</cdr:y>
    </cdr:from>
    <cdr:to>
      <cdr:x>0.75469</cdr:x>
      <cdr:y>0.98409</cdr:y>
    </cdr:to>
    <cdr:sp macro="" textlink="">
      <cdr:nvSpPr>
        <cdr:cNvPr id="3" name="TextBox 8"/>
        <cdr:cNvSpPr txBox="1"/>
      </cdr:nvSpPr>
      <cdr:spPr>
        <a:xfrm xmlns:a="http://schemas.openxmlformats.org/drawingml/2006/main">
          <a:off x="5940153" y="5683896"/>
          <a:ext cx="936104" cy="307777"/>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hr-HR" sz="1400" dirty="0"/>
            <a:t>DELNO</a:t>
          </a:r>
          <a:endParaRPr lang="en-GB" sz="1400" dirty="0"/>
        </a:p>
      </cdr:txBody>
    </cdr:sp>
  </cdr:relSizeAnchor>
  <cdr:relSizeAnchor xmlns:cdr="http://schemas.openxmlformats.org/drawingml/2006/chartDrawing">
    <cdr:from>
      <cdr:x>0.88113</cdr:x>
      <cdr:y>0.92171</cdr:y>
    </cdr:from>
    <cdr:to>
      <cdr:x>0.98387</cdr:x>
      <cdr:y>0.97226</cdr:y>
    </cdr:to>
    <cdr:sp macro="" textlink="">
      <cdr:nvSpPr>
        <cdr:cNvPr id="4" name="TextBox 9"/>
        <cdr:cNvSpPr txBox="1"/>
      </cdr:nvSpPr>
      <cdr:spPr>
        <a:xfrm xmlns:a="http://schemas.openxmlformats.org/drawingml/2006/main">
          <a:off x="8028385" y="5611888"/>
          <a:ext cx="936104" cy="307777"/>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hr-HR" sz="1400" dirty="0"/>
            <a:t>DA</a:t>
          </a:r>
          <a:endParaRPr lang="en-GB" sz="1400" dirty="0"/>
        </a:p>
      </cdr:txBody>
    </cdr:sp>
  </cdr:relSizeAnchor>
</c:userShapes>
</file>

<file path=ppt/drawings/drawing5.xml><?xml version="1.0" encoding="utf-8"?>
<c:userShapes xmlns:c="http://schemas.openxmlformats.org/drawingml/2006/chart">
  <cdr:relSizeAnchor xmlns:cdr="http://schemas.openxmlformats.org/drawingml/2006/chartDrawing">
    <cdr:from>
      <cdr:x>0.14335</cdr:x>
      <cdr:y>0.07913</cdr:y>
    </cdr:from>
    <cdr:to>
      <cdr:x>0.73322</cdr:x>
      <cdr:y>0.28532</cdr:y>
    </cdr:to>
    <cdr:sp macro="" textlink="">
      <cdr:nvSpPr>
        <cdr:cNvPr id="2" name="Title 3"/>
        <cdr:cNvSpPr>
          <a:spLocks xmlns:a="http://schemas.openxmlformats.org/drawingml/2006/main" noGrp="1"/>
        </cdr:cNvSpPr>
      </cdr:nvSpPr>
      <cdr:spPr>
        <a:xfrm xmlns:a="http://schemas.openxmlformats.org/drawingml/2006/main">
          <a:off x="1102474" y="284931"/>
          <a:ext cx="4536504" cy="742404"/>
        </a:xfrm>
        <a:prstGeom xmlns:a="http://schemas.openxmlformats.org/drawingml/2006/main" prst="rect">
          <a:avLst/>
        </a:prstGeom>
        <a:solidFill xmlns:a="http://schemas.openxmlformats.org/drawingml/2006/main">
          <a:schemeClr val="bg1"/>
        </a:solidFill>
      </cdr:spPr>
      <cdr:txBody>
        <a:bodyPr xmlns:a="http://schemas.openxmlformats.org/drawingml/2006/main" vert="horz" lIns="91440" tIns="45720" rIns="91440" bIns="45720" rtlCol="0" anchor="ctr">
          <a:noAutofit/>
        </a:bodyPr>
        <a:lstStyle xmlns:a="http://schemas.openxmlformats.org/drawingml/2006/main">
          <a:lvl1pPr algn="ctr" defTabSz="914400" rtl="0" eaLnBrk="1" latinLnBrk="0" hangingPunct="1">
            <a:spcBef>
              <a:spcPct val="0"/>
            </a:spcBef>
            <a:buNone/>
            <a:defRPr sz="4400" kern="1200">
              <a:solidFill>
                <a:schemeClr val="tx1"/>
              </a:solidFill>
              <a:latin typeface="+mj-lt"/>
              <a:ea typeface="+mj-ea"/>
              <a:cs typeface="+mj-cs"/>
            </a:defRPr>
          </a:lvl1pPr>
        </a:lstStyle>
        <a:p xmlns:a="http://schemas.openxmlformats.org/drawingml/2006/main">
          <a:r>
            <a:rPr lang="pl-PL" sz="2400" dirty="0"/>
            <a:t>Pomoč in podporo pri delu za šolo doma jim nudijo:</a:t>
          </a:r>
          <a:endParaRPr lang="en-GB" sz="2400" dirty="0"/>
        </a:p>
      </cdr:txBody>
    </cdr:sp>
  </cdr:relSizeAnchor>
</c:userShapes>
</file>

<file path=ppt/drawings/drawing6.xml><?xml version="1.0" encoding="utf-8"?>
<c:userShapes xmlns:c="http://schemas.openxmlformats.org/drawingml/2006/chart">
  <cdr:relSizeAnchor xmlns:cdr="http://schemas.openxmlformats.org/drawingml/2006/chartDrawing">
    <cdr:from>
      <cdr:x>0.45437</cdr:x>
      <cdr:y>0.92548</cdr:y>
    </cdr:from>
    <cdr:to>
      <cdr:x>0.55711</cdr:x>
      <cdr:y>0.98322</cdr:y>
    </cdr:to>
    <cdr:sp macro="" textlink="">
      <cdr:nvSpPr>
        <cdr:cNvPr id="2" name="TextBox 7"/>
        <cdr:cNvSpPr txBox="1"/>
      </cdr:nvSpPr>
      <cdr:spPr>
        <a:xfrm xmlns:a="http://schemas.openxmlformats.org/drawingml/2006/main">
          <a:off x="4139953" y="5919664"/>
          <a:ext cx="936104" cy="369332"/>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hr-HR" dirty="0"/>
            <a:t>NE</a:t>
          </a:r>
          <a:endParaRPr lang="en-GB" dirty="0"/>
        </a:p>
      </cdr:txBody>
    </cdr:sp>
  </cdr:relSizeAnchor>
  <cdr:relSizeAnchor xmlns:cdr="http://schemas.openxmlformats.org/drawingml/2006/chartDrawing">
    <cdr:from>
      <cdr:x>0.66775</cdr:x>
      <cdr:y>0.93748</cdr:y>
    </cdr:from>
    <cdr:to>
      <cdr:x>0.77049</cdr:x>
      <cdr:y>0.99522</cdr:y>
    </cdr:to>
    <cdr:sp macro="" textlink="">
      <cdr:nvSpPr>
        <cdr:cNvPr id="3" name="TextBox 8"/>
        <cdr:cNvSpPr txBox="1"/>
      </cdr:nvSpPr>
      <cdr:spPr>
        <a:xfrm xmlns:a="http://schemas.openxmlformats.org/drawingml/2006/main">
          <a:off x="6084169" y="5996413"/>
          <a:ext cx="936104" cy="369332"/>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hr-HR" dirty="0"/>
            <a:t>DELNO</a:t>
          </a:r>
          <a:endParaRPr lang="en-GB" dirty="0"/>
        </a:p>
      </cdr:txBody>
    </cdr:sp>
  </cdr:relSizeAnchor>
  <cdr:relSizeAnchor xmlns:cdr="http://schemas.openxmlformats.org/drawingml/2006/chartDrawing">
    <cdr:from>
      <cdr:x>0.89726</cdr:x>
      <cdr:y>0.92548</cdr:y>
    </cdr:from>
    <cdr:to>
      <cdr:x>1</cdr:x>
      <cdr:y>0.98322</cdr:y>
    </cdr:to>
    <cdr:sp macro="" textlink="">
      <cdr:nvSpPr>
        <cdr:cNvPr id="4" name="TextBox 9"/>
        <cdr:cNvSpPr txBox="1"/>
      </cdr:nvSpPr>
      <cdr:spPr>
        <a:xfrm xmlns:a="http://schemas.openxmlformats.org/drawingml/2006/main">
          <a:off x="8175313" y="5919664"/>
          <a:ext cx="936104" cy="369332"/>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hr-HR" dirty="0"/>
            <a:t>DA</a:t>
          </a:r>
          <a:endParaRPr lang="en-GB"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142515-698B-4C8E-85EA-EABCD4F5EF80}" type="datetimeFigureOut">
              <a:rPr lang="en-GB" smtClean="0"/>
              <a:t>04/04/2020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66179A-D21C-49AD-B1CB-C1426A02ACA6}" type="slidenum">
              <a:rPr lang="en-GB" smtClean="0"/>
              <a:t>‹#›</a:t>
            </a:fld>
            <a:endParaRPr lang="en-GB"/>
          </a:p>
        </p:txBody>
      </p:sp>
    </p:spTree>
    <p:extLst>
      <p:ext uri="{BB962C8B-B14F-4D97-AF65-F5344CB8AC3E}">
        <p14:creationId xmlns:p14="http://schemas.microsoft.com/office/powerpoint/2010/main" val="815556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C66179A-D21C-49AD-B1CB-C1426A02ACA6}" type="slidenum">
              <a:rPr lang="en-GB" smtClean="0"/>
              <a:t>11</a:t>
            </a:fld>
            <a:endParaRPr lang="en-GB"/>
          </a:p>
        </p:txBody>
      </p:sp>
    </p:spTree>
    <p:extLst>
      <p:ext uri="{BB962C8B-B14F-4D97-AF65-F5344CB8AC3E}">
        <p14:creationId xmlns:p14="http://schemas.microsoft.com/office/powerpoint/2010/main" val="3957176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solidFill>
                  <a:srgbClr val="FF0000"/>
                </a:solidFill>
              </a:rPr>
              <a:t>Starejsi</a:t>
            </a:r>
            <a:r>
              <a:rPr lang="en-GB" dirty="0">
                <a:solidFill>
                  <a:srgbClr val="FF0000"/>
                </a:solidFill>
              </a:rPr>
              <a:t> </a:t>
            </a:r>
            <a:r>
              <a:rPr lang="en-GB" dirty="0" err="1">
                <a:solidFill>
                  <a:srgbClr val="FF0000"/>
                </a:solidFill>
              </a:rPr>
              <a:t>otrok</a:t>
            </a:r>
            <a:r>
              <a:rPr lang="en-GB" dirty="0">
                <a:solidFill>
                  <a:srgbClr val="FF0000"/>
                </a:solidFill>
              </a:rPr>
              <a:t> je </a:t>
            </a:r>
            <a:r>
              <a:rPr lang="en-GB" dirty="0" err="1">
                <a:solidFill>
                  <a:srgbClr val="FF0000"/>
                </a:solidFill>
              </a:rPr>
              <a:t>strednjesolec</a:t>
            </a:r>
            <a:r>
              <a:rPr lang="en-GB" dirty="0">
                <a:solidFill>
                  <a:srgbClr val="FF0000"/>
                </a:solidFill>
              </a:rPr>
              <a:t> </a:t>
            </a:r>
            <a:r>
              <a:rPr lang="en-GB" dirty="0" err="1">
                <a:solidFill>
                  <a:srgbClr val="FF0000"/>
                </a:solidFill>
              </a:rPr>
              <a:t>zato</a:t>
            </a:r>
            <a:r>
              <a:rPr lang="en-GB" dirty="0">
                <a:solidFill>
                  <a:srgbClr val="FF0000"/>
                </a:solidFill>
              </a:rPr>
              <a:t> </a:t>
            </a:r>
            <a:r>
              <a:rPr lang="en-GB" dirty="0" err="1">
                <a:solidFill>
                  <a:srgbClr val="FF0000"/>
                </a:solidFill>
              </a:rPr>
              <a:t>racunalnik</a:t>
            </a:r>
            <a:r>
              <a:rPr lang="en-GB" dirty="0">
                <a:solidFill>
                  <a:srgbClr val="FF0000"/>
                </a:solidFill>
              </a:rPr>
              <a:t> </a:t>
            </a:r>
            <a:r>
              <a:rPr lang="en-GB" dirty="0" err="1">
                <a:solidFill>
                  <a:srgbClr val="FF0000"/>
                </a:solidFill>
              </a:rPr>
              <a:t>uporablja</a:t>
            </a:r>
            <a:r>
              <a:rPr lang="en-GB" dirty="0">
                <a:solidFill>
                  <a:srgbClr val="FF0000"/>
                </a:solidFill>
              </a:rPr>
              <a:t> </a:t>
            </a:r>
            <a:r>
              <a:rPr lang="en-GB" dirty="0" err="1">
                <a:solidFill>
                  <a:srgbClr val="FF0000"/>
                </a:solidFill>
              </a:rPr>
              <a:t>on,navodila</a:t>
            </a:r>
            <a:r>
              <a:rPr lang="en-GB" dirty="0">
                <a:solidFill>
                  <a:srgbClr val="FF0000"/>
                </a:solidFill>
              </a:rPr>
              <a:t> </a:t>
            </a:r>
            <a:r>
              <a:rPr lang="en-GB" dirty="0" err="1">
                <a:solidFill>
                  <a:srgbClr val="FF0000"/>
                </a:solidFill>
              </a:rPr>
              <a:t>nalog</a:t>
            </a:r>
            <a:r>
              <a:rPr lang="en-GB" dirty="0">
                <a:solidFill>
                  <a:srgbClr val="FF0000"/>
                </a:solidFill>
              </a:rPr>
              <a:t> </a:t>
            </a:r>
            <a:r>
              <a:rPr lang="en-GB" dirty="0" err="1">
                <a:solidFill>
                  <a:srgbClr val="FF0000"/>
                </a:solidFill>
              </a:rPr>
              <a:t>za</a:t>
            </a:r>
            <a:r>
              <a:rPr lang="en-GB" dirty="0">
                <a:solidFill>
                  <a:srgbClr val="FF0000"/>
                </a:solidFill>
              </a:rPr>
              <a:t> 2 </a:t>
            </a:r>
            <a:r>
              <a:rPr lang="en-GB" dirty="0" err="1">
                <a:solidFill>
                  <a:srgbClr val="FF0000"/>
                </a:solidFill>
              </a:rPr>
              <a:t>razred</a:t>
            </a:r>
            <a:r>
              <a:rPr lang="en-GB" dirty="0">
                <a:solidFill>
                  <a:srgbClr val="FF0000"/>
                </a:solidFill>
              </a:rPr>
              <a:t> </a:t>
            </a:r>
            <a:r>
              <a:rPr lang="en-GB" dirty="0" err="1">
                <a:solidFill>
                  <a:srgbClr val="FF0000"/>
                </a:solidFill>
              </a:rPr>
              <a:t>doblena</a:t>
            </a:r>
            <a:r>
              <a:rPr lang="en-GB" dirty="0">
                <a:solidFill>
                  <a:srgbClr val="FF0000"/>
                </a:solidFill>
              </a:rPr>
              <a:t> </a:t>
            </a:r>
            <a:r>
              <a:rPr lang="en-GB" dirty="0" err="1">
                <a:solidFill>
                  <a:srgbClr val="FF0000"/>
                </a:solidFill>
              </a:rPr>
              <a:t>po</a:t>
            </a:r>
            <a:r>
              <a:rPr lang="en-GB" dirty="0">
                <a:solidFill>
                  <a:srgbClr val="FF0000"/>
                </a:solidFill>
              </a:rPr>
              <a:t> </a:t>
            </a:r>
            <a:r>
              <a:rPr lang="en-GB" dirty="0" err="1">
                <a:solidFill>
                  <a:srgbClr val="FF0000"/>
                </a:solidFill>
              </a:rPr>
              <a:t>mailu</a:t>
            </a:r>
            <a:r>
              <a:rPr lang="en-GB" dirty="0">
                <a:solidFill>
                  <a:srgbClr val="FF0000"/>
                </a:solidFill>
              </a:rPr>
              <a:t> pa </a:t>
            </a:r>
            <a:r>
              <a:rPr lang="en-GB" dirty="0" err="1">
                <a:solidFill>
                  <a:srgbClr val="FF0000"/>
                </a:solidFill>
              </a:rPr>
              <a:t>kar</a:t>
            </a:r>
            <a:r>
              <a:rPr lang="en-GB" dirty="0">
                <a:solidFill>
                  <a:srgbClr val="FF0000"/>
                </a:solidFill>
              </a:rPr>
              <a:t> </a:t>
            </a:r>
            <a:r>
              <a:rPr lang="en-GB" dirty="0" err="1">
                <a:solidFill>
                  <a:srgbClr val="FF0000"/>
                </a:solidFill>
              </a:rPr>
              <a:t>iz</a:t>
            </a:r>
            <a:r>
              <a:rPr lang="en-GB" dirty="0">
                <a:solidFill>
                  <a:srgbClr val="FF0000"/>
                </a:solidFill>
              </a:rPr>
              <a:t> </a:t>
            </a:r>
            <a:r>
              <a:rPr lang="en-GB" dirty="0" err="1">
                <a:solidFill>
                  <a:srgbClr val="FF0000"/>
                </a:solidFill>
              </a:rPr>
              <a:t>telefona</a:t>
            </a:r>
            <a:r>
              <a:rPr lang="en-GB" dirty="0">
                <a:solidFill>
                  <a:srgbClr val="FF0000"/>
                </a:solidFill>
              </a:rPr>
              <a:t> </a:t>
            </a:r>
            <a:r>
              <a:rPr lang="en-GB" dirty="0" err="1">
                <a:solidFill>
                  <a:srgbClr val="FF0000"/>
                </a:solidFill>
              </a:rPr>
              <a:t>prepisem</a:t>
            </a:r>
            <a:r>
              <a:rPr lang="en-GB" dirty="0">
                <a:solidFill>
                  <a:srgbClr val="FF0000"/>
                </a:solidFill>
              </a:rPr>
              <a:t> </a:t>
            </a:r>
            <a:r>
              <a:rPr lang="en-GB" dirty="0" err="1">
                <a:solidFill>
                  <a:srgbClr val="FF0000"/>
                </a:solidFill>
              </a:rPr>
              <a:t>na</a:t>
            </a:r>
            <a:r>
              <a:rPr lang="en-GB" dirty="0">
                <a:solidFill>
                  <a:srgbClr val="FF0000"/>
                </a:solidFill>
              </a:rPr>
              <a:t> </a:t>
            </a:r>
            <a:r>
              <a:rPr lang="en-GB" dirty="0" err="1">
                <a:solidFill>
                  <a:srgbClr val="FF0000"/>
                </a:solidFill>
              </a:rPr>
              <a:t>lis,da</a:t>
            </a:r>
            <a:r>
              <a:rPr lang="en-GB" dirty="0">
                <a:solidFill>
                  <a:srgbClr val="FF0000"/>
                </a:solidFill>
              </a:rPr>
              <a:t> </a:t>
            </a:r>
            <a:r>
              <a:rPr lang="en-GB" dirty="0" err="1">
                <a:solidFill>
                  <a:srgbClr val="FF0000"/>
                </a:solidFill>
              </a:rPr>
              <a:t>potem</a:t>
            </a:r>
            <a:r>
              <a:rPr lang="en-GB" dirty="0">
                <a:solidFill>
                  <a:srgbClr val="FF0000"/>
                </a:solidFill>
              </a:rPr>
              <a:t> </a:t>
            </a:r>
            <a:r>
              <a:rPr lang="en-GB" dirty="0" err="1">
                <a:solidFill>
                  <a:srgbClr val="FF0000"/>
                </a:solidFill>
              </a:rPr>
              <a:t>otrok</a:t>
            </a:r>
            <a:r>
              <a:rPr lang="en-GB" dirty="0">
                <a:solidFill>
                  <a:srgbClr val="FF0000"/>
                </a:solidFill>
              </a:rPr>
              <a:t> </a:t>
            </a:r>
            <a:r>
              <a:rPr lang="en-GB" dirty="0" err="1">
                <a:solidFill>
                  <a:srgbClr val="FF0000"/>
                </a:solidFill>
              </a:rPr>
              <a:t>rešuje</a:t>
            </a:r>
            <a:r>
              <a:rPr lang="en-GB" dirty="0">
                <a:solidFill>
                  <a:srgbClr val="FF0000"/>
                </a:solidFill>
              </a:rPr>
              <a:t> </a:t>
            </a:r>
          </a:p>
        </p:txBody>
      </p:sp>
      <p:sp>
        <p:nvSpPr>
          <p:cNvPr id="4" name="Slide Number Placeholder 3"/>
          <p:cNvSpPr>
            <a:spLocks noGrp="1"/>
          </p:cNvSpPr>
          <p:nvPr>
            <p:ph type="sldNum" sz="quarter" idx="10"/>
          </p:nvPr>
        </p:nvSpPr>
        <p:spPr/>
        <p:txBody>
          <a:bodyPr/>
          <a:lstStyle/>
          <a:p>
            <a:fld id="{CC66179A-D21C-49AD-B1CB-C1426A02ACA6}" type="slidenum">
              <a:rPr lang="en-GB" smtClean="0"/>
              <a:t>12</a:t>
            </a:fld>
            <a:endParaRPr lang="en-GB"/>
          </a:p>
        </p:txBody>
      </p:sp>
    </p:spTree>
    <p:extLst>
      <p:ext uri="{BB962C8B-B14F-4D97-AF65-F5344CB8AC3E}">
        <p14:creationId xmlns:p14="http://schemas.microsoft.com/office/powerpoint/2010/main" val="796526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F682A38-EA34-46F2-9A4C-B21B3FE334C9}" type="datetimeFigureOut">
              <a:rPr lang="en-GB" smtClean="0"/>
              <a:t>04/04/2020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C98C8F-A13F-45CC-8D3B-863BA6252E34}" type="slidenum">
              <a:rPr lang="en-GB" smtClean="0"/>
              <a:t>‹#›</a:t>
            </a:fld>
            <a:endParaRPr lang="en-GB"/>
          </a:p>
        </p:txBody>
      </p:sp>
    </p:spTree>
    <p:extLst>
      <p:ext uri="{BB962C8B-B14F-4D97-AF65-F5344CB8AC3E}">
        <p14:creationId xmlns:p14="http://schemas.microsoft.com/office/powerpoint/2010/main" val="3038053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F682A38-EA34-46F2-9A4C-B21B3FE334C9}" type="datetimeFigureOut">
              <a:rPr lang="en-GB" smtClean="0"/>
              <a:t>04/04/2020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C98C8F-A13F-45CC-8D3B-863BA6252E34}" type="slidenum">
              <a:rPr lang="en-GB" smtClean="0"/>
              <a:t>‹#›</a:t>
            </a:fld>
            <a:endParaRPr lang="en-GB"/>
          </a:p>
        </p:txBody>
      </p:sp>
    </p:spTree>
    <p:extLst>
      <p:ext uri="{BB962C8B-B14F-4D97-AF65-F5344CB8AC3E}">
        <p14:creationId xmlns:p14="http://schemas.microsoft.com/office/powerpoint/2010/main" val="2043407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F682A38-EA34-46F2-9A4C-B21B3FE334C9}" type="datetimeFigureOut">
              <a:rPr lang="en-GB" smtClean="0"/>
              <a:t>04/04/2020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C98C8F-A13F-45CC-8D3B-863BA6252E34}" type="slidenum">
              <a:rPr lang="en-GB" smtClean="0"/>
              <a:t>‹#›</a:t>
            </a:fld>
            <a:endParaRPr lang="en-GB"/>
          </a:p>
        </p:txBody>
      </p:sp>
    </p:spTree>
    <p:extLst>
      <p:ext uri="{BB962C8B-B14F-4D97-AF65-F5344CB8AC3E}">
        <p14:creationId xmlns:p14="http://schemas.microsoft.com/office/powerpoint/2010/main" val="3814630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F682A38-EA34-46F2-9A4C-B21B3FE334C9}" type="datetimeFigureOut">
              <a:rPr lang="en-GB" smtClean="0"/>
              <a:t>04/04/2020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C98C8F-A13F-45CC-8D3B-863BA6252E34}" type="slidenum">
              <a:rPr lang="en-GB" smtClean="0"/>
              <a:t>‹#›</a:t>
            </a:fld>
            <a:endParaRPr lang="en-GB"/>
          </a:p>
        </p:txBody>
      </p:sp>
    </p:spTree>
    <p:extLst>
      <p:ext uri="{BB962C8B-B14F-4D97-AF65-F5344CB8AC3E}">
        <p14:creationId xmlns:p14="http://schemas.microsoft.com/office/powerpoint/2010/main" val="3293454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682A38-EA34-46F2-9A4C-B21B3FE334C9}" type="datetimeFigureOut">
              <a:rPr lang="en-GB" smtClean="0"/>
              <a:t>04/04/2020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C98C8F-A13F-45CC-8D3B-863BA6252E34}" type="slidenum">
              <a:rPr lang="en-GB" smtClean="0"/>
              <a:t>‹#›</a:t>
            </a:fld>
            <a:endParaRPr lang="en-GB"/>
          </a:p>
        </p:txBody>
      </p:sp>
    </p:spTree>
    <p:extLst>
      <p:ext uri="{BB962C8B-B14F-4D97-AF65-F5344CB8AC3E}">
        <p14:creationId xmlns:p14="http://schemas.microsoft.com/office/powerpoint/2010/main" val="827909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F682A38-EA34-46F2-9A4C-B21B3FE334C9}" type="datetimeFigureOut">
              <a:rPr lang="en-GB" smtClean="0"/>
              <a:t>04/04/2020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C98C8F-A13F-45CC-8D3B-863BA6252E34}" type="slidenum">
              <a:rPr lang="en-GB" smtClean="0"/>
              <a:t>‹#›</a:t>
            </a:fld>
            <a:endParaRPr lang="en-GB"/>
          </a:p>
        </p:txBody>
      </p:sp>
    </p:spTree>
    <p:extLst>
      <p:ext uri="{BB962C8B-B14F-4D97-AF65-F5344CB8AC3E}">
        <p14:creationId xmlns:p14="http://schemas.microsoft.com/office/powerpoint/2010/main" val="3697499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F682A38-EA34-46F2-9A4C-B21B3FE334C9}" type="datetimeFigureOut">
              <a:rPr lang="en-GB" smtClean="0"/>
              <a:t>04/04/2020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DC98C8F-A13F-45CC-8D3B-863BA6252E34}" type="slidenum">
              <a:rPr lang="en-GB" smtClean="0"/>
              <a:t>‹#›</a:t>
            </a:fld>
            <a:endParaRPr lang="en-GB"/>
          </a:p>
        </p:txBody>
      </p:sp>
    </p:spTree>
    <p:extLst>
      <p:ext uri="{BB962C8B-B14F-4D97-AF65-F5344CB8AC3E}">
        <p14:creationId xmlns:p14="http://schemas.microsoft.com/office/powerpoint/2010/main" val="452204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F682A38-EA34-46F2-9A4C-B21B3FE334C9}" type="datetimeFigureOut">
              <a:rPr lang="en-GB" smtClean="0"/>
              <a:t>04/04/2020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DC98C8F-A13F-45CC-8D3B-863BA6252E34}" type="slidenum">
              <a:rPr lang="en-GB" smtClean="0"/>
              <a:t>‹#›</a:t>
            </a:fld>
            <a:endParaRPr lang="en-GB"/>
          </a:p>
        </p:txBody>
      </p:sp>
    </p:spTree>
    <p:extLst>
      <p:ext uri="{BB962C8B-B14F-4D97-AF65-F5344CB8AC3E}">
        <p14:creationId xmlns:p14="http://schemas.microsoft.com/office/powerpoint/2010/main" val="4151638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682A38-EA34-46F2-9A4C-B21B3FE334C9}" type="datetimeFigureOut">
              <a:rPr lang="en-GB" smtClean="0"/>
              <a:t>04/04/2020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DC98C8F-A13F-45CC-8D3B-863BA6252E34}" type="slidenum">
              <a:rPr lang="en-GB" smtClean="0"/>
              <a:t>‹#›</a:t>
            </a:fld>
            <a:endParaRPr lang="en-GB"/>
          </a:p>
        </p:txBody>
      </p:sp>
    </p:spTree>
    <p:extLst>
      <p:ext uri="{BB962C8B-B14F-4D97-AF65-F5344CB8AC3E}">
        <p14:creationId xmlns:p14="http://schemas.microsoft.com/office/powerpoint/2010/main" val="3757018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682A38-EA34-46F2-9A4C-B21B3FE334C9}" type="datetimeFigureOut">
              <a:rPr lang="en-GB" smtClean="0"/>
              <a:t>04/04/2020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C98C8F-A13F-45CC-8D3B-863BA6252E34}" type="slidenum">
              <a:rPr lang="en-GB" smtClean="0"/>
              <a:t>‹#›</a:t>
            </a:fld>
            <a:endParaRPr lang="en-GB"/>
          </a:p>
        </p:txBody>
      </p:sp>
    </p:spTree>
    <p:extLst>
      <p:ext uri="{BB962C8B-B14F-4D97-AF65-F5344CB8AC3E}">
        <p14:creationId xmlns:p14="http://schemas.microsoft.com/office/powerpoint/2010/main" val="3726246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682A38-EA34-46F2-9A4C-B21B3FE334C9}" type="datetimeFigureOut">
              <a:rPr lang="en-GB" smtClean="0"/>
              <a:t>04/04/2020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C98C8F-A13F-45CC-8D3B-863BA6252E34}" type="slidenum">
              <a:rPr lang="en-GB" smtClean="0"/>
              <a:t>‹#›</a:t>
            </a:fld>
            <a:endParaRPr lang="en-GB"/>
          </a:p>
        </p:txBody>
      </p:sp>
    </p:spTree>
    <p:extLst>
      <p:ext uri="{BB962C8B-B14F-4D97-AF65-F5344CB8AC3E}">
        <p14:creationId xmlns:p14="http://schemas.microsoft.com/office/powerpoint/2010/main" val="3267538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682A38-EA34-46F2-9A4C-B21B3FE334C9}" type="datetimeFigureOut">
              <a:rPr lang="en-GB" smtClean="0"/>
              <a:t>04/04/2020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C98C8F-A13F-45CC-8D3B-863BA6252E34}" type="slidenum">
              <a:rPr lang="en-GB" smtClean="0"/>
              <a:t>‹#›</a:t>
            </a:fld>
            <a:endParaRPr lang="en-GB"/>
          </a:p>
        </p:txBody>
      </p:sp>
    </p:spTree>
    <p:extLst>
      <p:ext uri="{BB962C8B-B14F-4D97-AF65-F5344CB8AC3E}">
        <p14:creationId xmlns:p14="http://schemas.microsoft.com/office/powerpoint/2010/main" val="6057277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8.xml"/><Relationship Id="rId4" Type="http://schemas.openxmlformats.org/officeDocument/2006/relationships/chart" Target="../charts/chart7.xml"/></Relationships>
</file>

<file path=ppt/slides/_rels/slide100.xml.rels><?xml version="1.0" encoding="UTF-8" standalone="yes"?>
<Relationships xmlns="http://schemas.openxmlformats.org/package/2006/relationships"><Relationship Id="rId3" Type="http://schemas.openxmlformats.org/officeDocument/2006/relationships/chart" Target="../charts/chart60.xml"/><Relationship Id="rId2" Type="http://schemas.openxmlformats.org/officeDocument/2006/relationships/chart" Target="../charts/chart59.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3" Type="http://schemas.openxmlformats.org/officeDocument/2006/relationships/chart" Target="../charts/chart62.xml"/><Relationship Id="rId2" Type="http://schemas.openxmlformats.org/officeDocument/2006/relationships/chart" Target="../charts/chart61.xml"/><Relationship Id="rId1" Type="http://schemas.openxmlformats.org/officeDocument/2006/relationships/slideLayout" Target="../slideLayouts/slideLayout8.xml"/></Relationships>
</file>

<file path=ppt/slides/_rels/slide102.xml.rels><?xml version="1.0" encoding="UTF-8" standalone="yes"?>
<Relationships xmlns="http://schemas.openxmlformats.org/package/2006/relationships"><Relationship Id="rId2" Type="http://schemas.openxmlformats.org/officeDocument/2006/relationships/chart" Target="../charts/chart63.xml"/><Relationship Id="rId1" Type="http://schemas.openxmlformats.org/officeDocument/2006/relationships/slideLayout" Target="../slideLayouts/slideLayout8.xml"/></Relationships>
</file>

<file path=ppt/slides/_rels/slide103.xml.rels><?xml version="1.0" encoding="UTF-8" standalone="yes"?>
<Relationships xmlns="http://schemas.openxmlformats.org/package/2006/relationships"><Relationship Id="rId2" Type="http://schemas.openxmlformats.org/officeDocument/2006/relationships/chart" Target="../charts/chart64.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3" Type="http://schemas.openxmlformats.org/officeDocument/2006/relationships/chart" Target="../charts/chart66.xml"/><Relationship Id="rId2" Type="http://schemas.openxmlformats.org/officeDocument/2006/relationships/chart" Target="../charts/chart65.xml"/><Relationship Id="rId1" Type="http://schemas.openxmlformats.org/officeDocument/2006/relationships/slideLayout" Target="../slideLayouts/slideLayout8.xml"/><Relationship Id="rId4" Type="http://schemas.openxmlformats.org/officeDocument/2006/relationships/chart" Target="../charts/chart67.xml"/></Relationships>
</file>

<file path=ppt/slides/_rels/slide116.xml.rels><?xml version="1.0" encoding="UTF-8" standalone="yes"?>
<Relationships xmlns="http://schemas.openxmlformats.org/package/2006/relationships"><Relationship Id="rId2" Type="http://schemas.openxmlformats.org/officeDocument/2006/relationships/chart" Target="../charts/chart68.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8.xml"/><Relationship Id="rId4" Type="http://schemas.openxmlformats.org/officeDocument/2006/relationships/chart" Target="../charts/chart11.xml"/></Relationships>
</file>

<file path=ppt/slides/_rels/slide19.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8.xml"/><Relationship Id="rId4" Type="http://schemas.openxmlformats.org/officeDocument/2006/relationships/chart" Target="../charts/chart15.xml"/></Relationships>
</file>

<file path=ppt/slides/_rels/slide29.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8.xml"/><Relationship Id="rId4" Type="http://schemas.openxmlformats.org/officeDocument/2006/relationships/chart" Target="../charts/chart19.xml"/></Relationships>
</file>

<file path=ppt/slides/_rels/slide37.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8.xml"/><Relationship Id="rId4" Type="http://schemas.openxmlformats.org/officeDocument/2006/relationships/chart" Target="../charts/char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chart" Target="../charts/chart21.xml"/><Relationship Id="rId1" Type="http://schemas.openxmlformats.org/officeDocument/2006/relationships/slideLayout" Target="../slideLayouts/slideLayout8.xml"/><Relationship Id="rId5" Type="http://schemas.openxmlformats.org/officeDocument/2006/relationships/chart" Target="../charts/chart24.xml"/><Relationship Id="rId4" Type="http://schemas.openxmlformats.org/officeDocument/2006/relationships/chart" Target="../charts/chart23.xml"/></Relationships>
</file>

<file path=ppt/slides/_rels/slide46.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chart" Target="../charts/chart2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chart" Target="../charts/chart28.xml"/><Relationship Id="rId1" Type="http://schemas.openxmlformats.org/officeDocument/2006/relationships/slideLayout" Target="../slideLayouts/slideLayout8.xml"/></Relationships>
</file>

<file path=ppt/slides/_rels/slide49.xml.rels><?xml version="1.0" encoding="UTF-8" standalone="yes"?>
<Relationships xmlns="http://schemas.openxmlformats.org/package/2006/relationships"><Relationship Id="rId2" Type="http://schemas.openxmlformats.org/officeDocument/2006/relationships/chart" Target="../charts/chart30.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chart" Target="../charts/chart3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3" Type="http://schemas.openxmlformats.org/officeDocument/2006/relationships/chart" Target="../charts/chart33.xml"/><Relationship Id="rId2" Type="http://schemas.openxmlformats.org/officeDocument/2006/relationships/chart" Target="../charts/chart32.xml"/><Relationship Id="rId1" Type="http://schemas.openxmlformats.org/officeDocument/2006/relationships/slideLayout" Target="../slideLayouts/slideLayout8.xml"/><Relationship Id="rId5" Type="http://schemas.openxmlformats.org/officeDocument/2006/relationships/chart" Target="../charts/chart35.xml"/><Relationship Id="rId4" Type="http://schemas.openxmlformats.org/officeDocument/2006/relationships/chart" Target="../charts/chart34.xml"/></Relationships>
</file>

<file path=ppt/slides/_rels/slide63.xml.rels><?xml version="1.0" encoding="UTF-8" standalone="yes"?>
<Relationships xmlns="http://schemas.openxmlformats.org/package/2006/relationships"><Relationship Id="rId2" Type="http://schemas.openxmlformats.org/officeDocument/2006/relationships/chart" Target="../charts/chart36.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chart" Target="../charts/chart38.xml"/><Relationship Id="rId2" Type="http://schemas.openxmlformats.org/officeDocument/2006/relationships/chart" Target="../charts/chart37.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chart" Target="../charts/chart40.xml"/><Relationship Id="rId2" Type="http://schemas.openxmlformats.org/officeDocument/2006/relationships/chart" Target="../charts/chart39.xml"/><Relationship Id="rId1" Type="http://schemas.openxmlformats.org/officeDocument/2006/relationships/slideLayout" Target="../slideLayouts/slideLayout8.xml"/></Relationships>
</file>

<file path=ppt/slides/_rels/slide66.xml.rels><?xml version="1.0" encoding="UTF-8" standalone="yes"?>
<Relationships xmlns="http://schemas.openxmlformats.org/package/2006/relationships"><Relationship Id="rId2" Type="http://schemas.openxmlformats.org/officeDocument/2006/relationships/chart" Target="../charts/chart41.xml"/><Relationship Id="rId1" Type="http://schemas.openxmlformats.org/officeDocument/2006/relationships/slideLayout" Target="../slideLayouts/slideLayout8.xml"/></Relationships>
</file>

<file path=ppt/slides/_rels/slide67.xml.rels><?xml version="1.0" encoding="UTF-8" standalone="yes"?>
<Relationships xmlns="http://schemas.openxmlformats.org/package/2006/relationships"><Relationship Id="rId2" Type="http://schemas.openxmlformats.org/officeDocument/2006/relationships/chart" Target="../charts/chart42.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3" Type="http://schemas.openxmlformats.org/officeDocument/2006/relationships/chart" Target="../charts/chart44.xml"/><Relationship Id="rId2" Type="http://schemas.openxmlformats.org/officeDocument/2006/relationships/chart" Target="../charts/chart43.xml"/><Relationship Id="rId1" Type="http://schemas.openxmlformats.org/officeDocument/2006/relationships/slideLayout" Target="../slideLayouts/slideLayout8.xml"/><Relationship Id="rId5" Type="http://schemas.openxmlformats.org/officeDocument/2006/relationships/chart" Target="../charts/chart46.xml"/><Relationship Id="rId4" Type="http://schemas.openxmlformats.org/officeDocument/2006/relationships/chart" Target="../charts/chart45.xml"/></Relationships>
</file>

<file path=ppt/slides/_rels/slide79.xml.rels><?xml version="1.0" encoding="UTF-8" standalone="yes"?>
<Relationships xmlns="http://schemas.openxmlformats.org/package/2006/relationships"><Relationship Id="rId2" Type="http://schemas.openxmlformats.org/officeDocument/2006/relationships/chart" Target="../charts/chart4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0.xml.rels><?xml version="1.0" encoding="UTF-8" standalone="yes"?>
<Relationships xmlns="http://schemas.openxmlformats.org/package/2006/relationships"><Relationship Id="rId3" Type="http://schemas.openxmlformats.org/officeDocument/2006/relationships/chart" Target="../charts/chart49.xml"/><Relationship Id="rId2" Type="http://schemas.openxmlformats.org/officeDocument/2006/relationships/chart" Target="../charts/chart48.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chart" Target="../charts/chart51.xml"/><Relationship Id="rId2" Type="http://schemas.openxmlformats.org/officeDocument/2006/relationships/chart" Target="../charts/chart50.xml"/><Relationship Id="rId1" Type="http://schemas.openxmlformats.org/officeDocument/2006/relationships/slideLayout" Target="../slideLayouts/slideLayout8.xml"/></Relationships>
</file>

<file path=ppt/slides/_rels/slide82.xml.rels><?xml version="1.0" encoding="UTF-8" standalone="yes"?>
<Relationships xmlns="http://schemas.openxmlformats.org/package/2006/relationships"><Relationship Id="rId2" Type="http://schemas.openxmlformats.org/officeDocument/2006/relationships/chart" Target="../charts/chart52.xml"/><Relationship Id="rId1" Type="http://schemas.openxmlformats.org/officeDocument/2006/relationships/slideLayout" Target="../slideLayouts/slideLayout8.xml"/></Relationships>
</file>

<file path=ppt/slides/_rels/slide83.xml.rels><?xml version="1.0" encoding="UTF-8" standalone="yes"?>
<Relationships xmlns="http://schemas.openxmlformats.org/package/2006/relationships"><Relationship Id="rId2" Type="http://schemas.openxmlformats.org/officeDocument/2006/relationships/chart" Target="../charts/chart5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3" Type="http://schemas.openxmlformats.org/officeDocument/2006/relationships/chart" Target="../charts/chart55.xml"/><Relationship Id="rId2" Type="http://schemas.openxmlformats.org/officeDocument/2006/relationships/chart" Target="../charts/chart54.xml"/><Relationship Id="rId1" Type="http://schemas.openxmlformats.org/officeDocument/2006/relationships/slideLayout" Target="../slideLayouts/slideLayout8.xml"/><Relationship Id="rId5" Type="http://schemas.openxmlformats.org/officeDocument/2006/relationships/chart" Target="../charts/chart57.xml"/><Relationship Id="rId4" Type="http://schemas.openxmlformats.org/officeDocument/2006/relationships/chart" Target="../charts/chart56.xml"/></Relationships>
</file>

<file path=ppt/slides/_rels/slide99.xml.rels><?xml version="1.0" encoding="UTF-8" standalone="yes"?>
<Relationships xmlns="http://schemas.openxmlformats.org/package/2006/relationships"><Relationship Id="rId2" Type="http://schemas.openxmlformats.org/officeDocument/2006/relationships/chart" Target="../charts/chart5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a:t>SPREMLJAVA POUKA NA DALJAVO</a:t>
            </a:r>
            <a:endParaRPr lang="en-GB" dirty="0"/>
          </a:p>
        </p:txBody>
      </p:sp>
      <p:sp>
        <p:nvSpPr>
          <p:cNvPr id="3" name="Subtitle 2"/>
          <p:cNvSpPr>
            <a:spLocks noGrp="1"/>
          </p:cNvSpPr>
          <p:nvPr>
            <p:ph type="subTitle" idx="1"/>
          </p:nvPr>
        </p:nvSpPr>
        <p:spPr/>
        <p:txBody>
          <a:bodyPr/>
          <a:lstStyle/>
          <a:p>
            <a:r>
              <a:rPr lang="hr-HR" dirty="0"/>
              <a:t>Analiza podatkov iz anket po dveh tednih pouka</a:t>
            </a:r>
            <a:endParaRPr lang="en-GB" dirty="0"/>
          </a:p>
        </p:txBody>
      </p:sp>
    </p:spTree>
    <p:extLst>
      <p:ext uri="{BB962C8B-B14F-4D97-AF65-F5344CB8AC3E}">
        <p14:creationId xmlns:p14="http://schemas.microsoft.com/office/powerpoint/2010/main" val="19091309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997602" y="188640"/>
            <a:ext cx="3008313" cy="742404"/>
          </a:xfrm>
        </p:spPr>
        <p:txBody>
          <a:bodyPr>
            <a:normAutofit/>
          </a:bodyPr>
          <a:lstStyle/>
          <a:p>
            <a:r>
              <a:rPr lang="pl-PL" dirty="0"/>
              <a:t>Moj otrok za šolsko delo od doma</a:t>
            </a:r>
            <a:endParaRPr lang="en-GB" dirty="0"/>
          </a:p>
        </p:txBody>
      </p:sp>
      <p:sp>
        <p:nvSpPr>
          <p:cNvPr id="8" name="Content Placeholder 7"/>
          <p:cNvSpPr>
            <a:spLocks noGrp="1"/>
          </p:cNvSpPr>
          <p:nvPr>
            <p:ph type="body" sz="half" idx="2"/>
          </p:nvPr>
        </p:nvSpPr>
        <p:spPr>
          <a:xfrm>
            <a:off x="457200" y="3068960"/>
            <a:ext cx="3008313" cy="3057203"/>
          </a:xfrm>
        </p:spPr>
        <p:txBody>
          <a:bodyPr/>
          <a:lstStyle/>
          <a:p>
            <a:endParaRPr lang="pl-PL" dirty="0"/>
          </a:p>
          <a:p>
            <a:pPr marL="0" indent="0">
              <a:buNone/>
            </a:pPr>
            <a:endParaRPr lang="pl-PL" dirty="0"/>
          </a:p>
          <a:p>
            <a:pPr marL="0" indent="0">
              <a:buNone/>
            </a:pPr>
            <a:endParaRPr lang="en-GB" dirty="0"/>
          </a:p>
        </p:txBody>
      </p:sp>
      <p:sp>
        <p:nvSpPr>
          <p:cNvPr id="10" name="TextBox 9"/>
          <p:cNvSpPr txBox="1"/>
          <p:nvPr/>
        </p:nvSpPr>
        <p:spPr>
          <a:xfrm>
            <a:off x="6079767" y="476672"/>
            <a:ext cx="3096344" cy="2585323"/>
          </a:xfrm>
          <a:prstGeom prst="rect">
            <a:avLst/>
          </a:prstGeom>
          <a:noFill/>
        </p:spPr>
        <p:txBody>
          <a:bodyPr wrap="square" rtlCol="0">
            <a:spAutoFit/>
          </a:bodyPr>
          <a:lstStyle/>
          <a:p>
            <a:pPr algn="ctr"/>
            <a:r>
              <a:rPr lang="hr-HR"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Po mnenju staršev</a:t>
            </a:r>
            <a:endParaRPr lang="en-GB"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2" name="Title 3"/>
          <p:cNvSpPr txBox="1">
            <a:spLocks/>
          </p:cNvSpPr>
          <p:nvPr/>
        </p:nvSpPr>
        <p:spPr>
          <a:xfrm>
            <a:off x="0" y="3789040"/>
            <a:ext cx="3008313" cy="742404"/>
          </a:xfrm>
          <a:prstGeom prst="rect">
            <a:avLst/>
          </a:prstGeom>
        </p:spPr>
        <p:txBody>
          <a:bodyPr vert="horz" lIns="91440" tIns="45720" rIns="91440" bIns="45720" rtlCol="0" anchor="b">
            <a:normAutofit/>
          </a:bodyPr>
          <a:lstStyle>
            <a:lvl1pPr algn="l" defTabSz="914400" rtl="0" eaLnBrk="1" latinLnBrk="0" hangingPunct="1">
              <a:spcBef>
                <a:spcPct val="0"/>
              </a:spcBef>
              <a:buNone/>
              <a:defRPr sz="2000" b="1" kern="1200">
                <a:solidFill>
                  <a:schemeClr val="tx1"/>
                </a:solidFill>
                <a:latin typeface="+mj-lt"/>
                <a:ea typeface="+mj-ea"/>
                <a:cs typeface="+mj-cs"/>
              </a:defRPr>
            </a:lvl1pPr>
          </a:lstStyle>
          <a:p>
            <a:r>
              <a:rPr lang="pl-PL" dirty="0"/>
              <a:t>Količina sporočil s strani šole:</a:t>
            </a:r>
            <a:endParaRPr lang="en-GB" dirty="0"/>
          </a:p>
        </p:txBody>
      </p:sp>
      <p:sp>
        <p:nvSpPr>
          <p:cNvPr id="2" name="Rectangle 1"/>
          <p:cNvSpPr/>
          <p:nvPr/>
        </p:nvSpPr>
        <p:spPr>
          <a:xfrm>
            <a:off x="5202362" y="3388503"/>
            <a:ext cx="3286797" cy="830997"/>
          </a:xfrm>
          <a:prstGeom prst="rect">
            <a:avLst/>
          </a:prstGeom>
        </p:spPr>
        <p:txBody>
          <a:bodyPr wrap="none">
            <a:spAutoFit/>
          </a:bodyPr>
          <a:lstStyle/>
          <a:p>
            <a:pPr algn="ctr">
              <a:defRPr sz="1800" b="1" i="0" u="none" strike="noStrike" kern="1200" baseline="0">
                <a:solidFill>
                  <a:prstClr val="black"/>
                </a:solidFill>
                <a:latin typeface="+mn-lt"/>
                <a:ea typeface="+mn-ea"/>
                <a:cs typeface="+mn-cs"/>
              </a:defRPr>
            </a:pPr>
            <a:r>
              <a:rPr lang="hr-HR" sz="2400" dirty="0"/>
              <a:t> Dela za šolo se mi v teh </a:t>
            </a:r>
          </a:p>
          <a:p>
            <a:pPr algn="ctr">
              <a:defRPr sz="1800" b="1" i="0" u="none" strike="noStrike" kern="1200" baseline="0">
                <a:solidFill>
                  <a:prstClr val="black"/>
                </a:solidFill>
                <a:latin typeface="+mn-lt"/>
                <a:ea typeface="+mn-ea"/>
                <a:cs typeface="+mn-cs"/>
              </a:defRPr>
            </a:pPr>
            <a:r>
              <a:rPr lang="hr-HR" sz="2400" dirty="0"/>
              <a:t>okoliščinah zdi:</a:t>
            </a:r>
            <a:endParaRPr lang="en-GB" sz="2400" dirty="0"/>
          </a:p>
        </p:txBody>
      </p:sp>
      <p:graphicFrame>
        <p:nvGraphicFramePr>
          <p:cNvPr id="14" name="Chart 13"/>
          <p:cNvGraphicFramePr>
            <a:graphicFrameLocks/>
          </p:cNvGraphicFramePr>
          <p:nvPr>
            <p:extLst>
              <p:ext uri="{D42A27DB-BD31-4B8C-83A1-F6EECF244321}">
                <p14:modId xmlns:p14="http://schemas.microsoft.com/office/powerpoint/2010/main" val="419533600"/>
              </p:ext>
            </p:extLst>
          </p:nvPr>
        </p:nvGraphicFramePr>
        <p:xfrm>
          <a:off x="35456" y="7640"/>
          <a:ext cx="6336744" cy="323669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5" name="Chart 14"/>
          <p:cNvGraphicFramePr>
            <a:graphicFrameLocks/>
          </p:cNvGraphicFramePr>
          <p:nvPr>
            <p:extLst>
              <p:ext uri="{D42A27DB-BD31-4B8C-83A1-F6EECF244321}">
                <p14:modId xmlns:p14="http://schemas.microsoft.com/office/powerpoint/2010/main" val="343181823"/>
              </p:ext>
            </p:extLst>
          </p:nvPr>
        </p:nvGraphicFramePr>
        <p:xfrm>
          <a:off x="4572000" y="4111352"/>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hart 15"/>
          <p:cNvGraphicFramePr>
            <a:graphicFrameLocks/>
          </p:cNvGraphicFramePr>
          <p:nvPr>
            <p:extLst>
              <p:ext uri="{D42A27DB-BD31-4B8C-83A1-F6EECF244321}">
                <p14:modId xmlns:p14="http://schemas.microsoft.com/office/powerpoint/2010/main" val="1753124560"/>
              </p:ext>
            </p:extLst>
          </p:nvPr>
        </p:nvGraphicFramePr>
        <p:xfrm>
          <a:off x="12224" y="4114800"/>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22763455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6475683" y="4189683"/>
            <a:ext cx="3212976" cy="2123658"/>
          </a:xfrm>
          <a:prstGeom prst="rect">
            <a:avLst/>
          </a:prstGeom>
          <a:noFill/>
        </p:spPr>
        <p:txBody>
          <a:bodyPr wrap="square" rtlCol="0">
            <a:spAutoFit/>
          </a:bodyPr>
          <a:lstStyle/>
          <a:p>
            <a:r>
              <a:rPr lang="hr-HR" sz="4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Po poročanju staršev</a:t>
            </a:r>
            <a:endParaRPr lang="en-GB" sz="4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5" name="TextBox 4"/>
          <p:cNvSpPr txBox="1"/>
          <p:nvPr/>
        </p:nvSpPr>
        <p:spPr>
          <a:xfrm rot="16200000">
            <a:off x="-971332" y="980750"/>
            <a:ext cx="3389214" cy="1446550"/>
          </a:xfrm>
          <a:prstGeom prst="rect">
            <a:avLst/>
          </a:prstGeom>
          <a:noFill/>
        </p:spPr>
        <p:txBody>
          <a:bodyPr wrap="square" rtlCol="0">
            <a:spAutoFit/>
          </a:bodyPr>
          <a:lstStyle/>
          <a:p>
            <a:r>
              <a:rPr lang="hr-HR"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Po poročanju</a:t>
            </a:r>
          </a:p>
          <a:p>
            <a:r>
              <a:rPr lang="hr-HR"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učencev</a:t>
            </a:r>
            <a:endParaRPr lang="en-GB"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aphicFrame>
        <p:nvGraphicFramePr>
          <p:cNvPr id="6" name="Chart 5"/>
          <p:cNvGraphicFramePr>
            <a:graphicFrameLocks/>
          </p:cNvGraphicFramePr>
          <p:nvPr>
            <p:extLst>
              <p:ext uri="{D42A27DB-BD31-4B8C-83A1-F6EECF244321}">
                <p14:modId xmlns:p14="http://schemas.microsoft.com/office/powerpoint/2010/main" val="808545146"/>
              </p:ext>
            </p:extLst>
          </p:nvPr>
        </p:nvGraphicFramePr>
        <p:xfrm>
          <a:off x="-35134" y="3088250"/>
          <a:ext cx="7775486" cy="3789040"/>
        </p:xfrm>
        <a:graphic>
          <a:graphicData uri="http://schemas.openxmlformats.org/drawingml/2006/chart">
            <c:chart xmlns:c="http://schemas.openxmlformats.org/drawingml/2006/chart" xmlns:r="http://schemas.openxmlformats.org/officeDocument/2006/relationships" r:id="rId2"/>
          </a:graphicData>
        </a:graphic>
      </p:graphicFrame>
      <p:sp>
        <p:nvSpPr>
          <p:cNvPr id="7" name="Title 3"/>
          <p:cNvSpPr>
            <a:spLocks noGrp="1"/>
          </p:cNvSpPr>
          <p:nvPr>
            <p:ph type="title"/>
          </p:nvPr>
        </p:nvSpPr>
        <p:spPr>
          <a:xfrm>
            <a:off x="4356046" y="4005064"/>
            <a:ext cx="2664296" cy="742404"/>
          </a:xfrm>
          <a:solidFill>
            <a:schemeClr val="bg1"/>
          </a:solidFill>
        </p:spPr>
        <p:txBody>
          <a:bodyPr>
            <a:noAutofit/>
          </a:bodyPr>
          <a:lstStyle/>
          <a:p>
            <a:r>
              <a:rPr lang="pl-PL" sz="2400" dirty="0"/>
              <a:t>Moj otrok za šolsko delo od doma:</a:t>
            </a:r>
            <a:endParaRPr lang="en-GB" sz="2400" dirty="0"/>
          </a:p>
        </p:txBody>
      </p:sp>
      <p:graphicFrame>
        <p:nvGraphicFramePr>
          <p:cNvPr id="8" name="Chart 7"/>
          <p:cNvGraphicFramePr>
            <a:graphicFrameLocks/>
          </p:cNvGraphicFramePr>
          <p:nvPr>
            <p:extLst>
              <p:ext uri="{D42A27DB-BD31-4B8C-83A1-F6EECF244321}">
                <p14:modId xmlns:p14="http://schemas.microsoft.com/office/powerpoint/2010/main" val="1863556078"/>
              </p:ext>
            </p:extLst>
          </p:nvPr>
        </p:nvGraphicFramePr>
        <p:xfrm>
          <a:off x="1453302" y="-96291"/>
          <a:ext cx="7690698" cy="360063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7517851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type="body" sz="half" idx="2"/>
          </p:nvPr>
        </p:nvSpPr>
        <p:spPr>
          <a:xfrm>
            <a:off x="323528" y="3061995"/>
            <a:ext cx="3008313" cy="3057203"/>
          </a:xfrm>
        </p:spPr>
        <p:txBody>
          <a:bodyPr/>
          <a:lstStyle/>
          <a:p>
            <a:endParaRPr lang="pl-PL" dirty="0"/>
          </a:p>
          <a:p>
            <a:pPr marL="0" indent="0">
              <a:buNone/>
            </a:pPr>
            <a:endParaRPr lang="pl-PL" dirty="0"/>
          </a:p>
          <a:p>
            <a:pPr marL="0" indent="0">
              <a:buNone/>
            </a:pPr>
            <a:endParaRPr lang="en-GB" dirty="0"/>
          </a:p>
        </p:txBody>
      </p:sp>
      <p:sp>
        <p:nvSpPr>
          <p:cNvPr id="10" name="TextBox 9"/>
          <p:cNvSpPr txBox="1"/>
          <p:nvPr/>
        </p:nvSpPr>
        <p:spPr>
          <a:xfrm>
            <a:off x="-21348" y="-1"/>
            <a:ext cx="3096344" cy="2585323"/>
          </a:xfrm>
          <a:prstGeom prst="rect">
            <a:avLst/>
          </a:prstGeom>
          <a:noFill/>
        </p:spPr>
        <p:txBody>
          <a:bodyPr wrap="square" rtlCol="0">
            <a:spAutoFit/>
          </a:bodyPr>
          <a:lstStyle/>
          <a:p>
            <a:pPr algn="ctr"/>
            <a:r>
              <a:rPr lang="hr-HR" sz="5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Po mnenju staršev</a:t>
            </a:r>
            <a:endParaRPr lang="en-GB" sz="5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12" name="Title 3"/>
          <p:cNvSpPr txBox="1">
            <a:spLocks/>
          </p:cNvSpPr>
          <p:nvPr/>
        </p:nvSpPr>
        <p:spPr>
          <a:xfrm>
            <a:off x="3995936" y="0"/>
            <a:ext cx="4536504" cy="620688"/>
          </a:xfrm>
          <a:prstGeom prst="rect">
            <a:avLst/>
          </a:prstGeom>
        </p:spPr>
        <p:txBody>
          <a:bodyPr vert="horz" lIns="91440" tIns="45720" rIns="91440" bIns="45720" rtlCol="0" anchor="b">
            <a:noAutofit/>
          </a:bodyPr>
          <a:lstStyle>
            <a:lvl1pPr algn="l" defTabSz="914400" rtl="0" eaLnBrk="1" latinLnBrk="0" hangingPunct="1">
              <a:spcBef>
                <a:spcPct val="0"/>
              </a:spcBef>
              <a:buNone/>
              <a:defRPr sz="2000" b="1" kern="1200">
                <a:solidFill>
                  <a:schemeClr val="tx1"/>
                </a:solidFill>
                <a:latin typeface="+mj-lt"/>
                <a:ea typeface="+mj-ea"/>
                <a:cs typeface="+mj-cs"/>
              </a:defRPr>
            </a:lvl1pPr>
          </a:lstStyle>
          <a:p>
            <a:r>
              <a:rPr lang="pl-PL" sz="2400" dirty="0"/>
              <a:t>Količina sporočil s strani šole:</a:t>
            </a:r>
            <a:endParaRPr lang="en-GB" sz="2400" dirty="0"/>
          </a:p>
        </p:txBody>
      </p:sp>
      <p:graphicFrame>
        <p:nvGraphicFramePr>
          <p:cNvPr id="11" name="Chart 10"/>
          <p:cNvGraphicFramePr>
            <a:graphicFrameLocks/>
          </p:cNvGraphicFramePr>
          <p:nvPr>
            <p:extLst>
              <p:ext uri="{D42A27DB-BD31-4B8C-83A1-F6EECF244321}">
                <p14:modId xmlns:p14="http://schemas.microsoft.com/office/powerpoint/2010/main" val="2631586253"/>
              </p:ext>
            </p:extLst>
          </p:nvPr>
        </p:nvGraphicFramePr>
        <p:xfrm>
          <a:off x="3052936" y="-45735"/>
          <a:ext cx="6079767" cy="35464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Chart 12"/>
          <p:cNvGraphicFramePr>
            <a:graphicFrameLocks/>
          </p:cNvGraphicFramePr>
          <p:nvPr>
            <p:extLst>
              <p:ext uri="{D42A27DB-BD31-4B8C-83A1-F6EECF244321}">
                <p14:modId xmlns:p14="http://schemas.microsoft.com/office/powerpoint/2010/main" val="2506387049"/>
              </p:ext>
            </p:extLst>
          </p:nvPr>
        </p:nvGraphicFramePr>
        <p:xfrm>
          <a:off x="3074996" y="4114800"/>
          <a:ext cx="6084168"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Box 13"/>
          <p:cNvSpPr txBox="1"/>
          <p:nvPr/>
        </p:nvSpPr>
        <p:spPr>
          <a:xfrm>
            <a:off x="5327576" y="3933056"/>
            <a:ext cx="3816424" cy="584775"/>
          </a:xfrm>
          <a:prstGeom prst="rect">
            <a:avLst/>
          </a:prstGeom>
          <a:noFill/>
        </p:spPr>
        <p:txBody>
          <a:bodyPr wrap="square" rtlCol="0">
            <a:spAutoFit/>
          </a:bodyPr>
          <a:lstStyle/>
          <a:p>
            <a:r>
              <a:rPr lang="hr-HR" sz="3200" dirty="0"/>
              <a:t>Delo na daljavo:</a:t>
            </a:r>
            <a:endParaRPr lang="en-GB" sz="3200" dirty="0"/>
          </a:p>
        </p:txBody>
      </p:sp>
      <p:sp>
        <p:nvSpPr>
          <p:cNvPr id="15" name="TextBox 14"/>
          <p:cNvSpPr txBox="1"/>
          <p:nvPr/>
        </p:nvSpPr>
        <p:spPr>
          <a:xfrm>
            <a:off x="107504" y="4653136"/>
            <a:ext cx="3389214" cy="1446550"/>
          </a:xfrm>
          <a:prstGeom prst="rect">
            <a:avLst/>
          </a:prstGeom>
          <a:noFill/>
        </p:spPr>
        <p:txBody>
          <a:bodyPr wrap="square" rtlCol="0">
            <a:spAutoFit/>
          </a:bodyPr>
          <a:lstStyle/>
          <a:p>
            <a:r>
              <a:rPr lang="hr-HR"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Po poročanju</a:t>
            </a:r>
          </a:p>
          <a:p>
            <a:r>
              <a:rPr lang="hr-HR"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učencev</a:t>
            </a:r>
            <a:endParaRPr lang="en-GB"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138037192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1348" y="-1"/>
            <a:ext cx="5457444" cy="769441"/>
          </a:xfrm>
          <a:prstGeom prst="rect">
            <a:avLst/>
          </a:prstGeom>
          <a:noFill/>
        </p:spPr>
        <p:txBody>
          <a:bodyPr wrap="square" rtlCol="0">
            <a:spAutoFit/>
          </a:bodyPr>
          <a:lstStyle/>
          <a:p>
            <a:pPr algn="ctr"/>
            <a:r>
              <a:rPr lang="hr-HR" sz="4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Po poročanju staršev</a:t>
            </a:r>
            <a:endParaRPr lang="en-GB" sz="4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graphicFrame>
        <p:nvGraphicFramePr>
          <p:cNvPr id="8" name="Chart 7"/>
          <p:cNvGraphicFramePr>
            <a:graphicFrameLocks/>
          </p:cNvGraphicFramePr>
          <p:nvPr>
            <p:extLst>
              <p:ext uri="{D42A27DB-BD31-4B8C-83A1-F6EECF244321}">
                <p14:modId xmlns:p14="http://schemas.microsoft.com/office/powerpoint/2010/main" val="3246718776"/>
              </p:ext>
            </p:extLst>
          </p:nvPr>
        </p:nvGraphicFramePr>
        <p:xfrm>
          <a:off x="-1" y="461664"/>
          <a:ext cx="9111417" cy="639633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2632758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61313" y="260648"/>
            <a:ext cx="7488832" cy="769441"/>
          </a:xfrm>
          <a:prstGeom prst="rect">
            <a:avLst/>
          </a:prstGeom>
          <a:noFill/>
        </p:spPr>
        <p:txBody>
          <a:bodyPr wrap="square" rtlCol="0">
            <a:spAutoFit/>
          </a:bodyPr>
          <a:lstStyle/>
          <a:p>
            <a:r>
              <a:rPr lang="hr-HR"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Po poročanju učencev</a:t>
            </a:r>
            <a:endParaRPr lang="en-GB"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aphicFrame>
        <p:nvGraphicFramePr>
          <p:cNvPr id="7" name="Chart 6"/>
          <p:cNvGraphicFramePr>
            <a:graphicFrameLocks/>
          </p:cNvGraphicFramePr>
          <p:nvPr>
            <p:extLst>
              <p:ext uri="{D42A27DB-BD31-4B8C-83A1-F6EECF244321}">
                <p14:modId xmlns:p14="http://schemas.microsoft.com/office/powerpoint/2010/main" val="1210843055"/>
              </p:ext>
            </p:extLst>
          </p:nvPr>
        </p:nvGraphicFramePr>
        <p:xfrm>
          <a:off x="381801" y="1512640"/>
          <a:ext cx="8604448" cy="5325825"/>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Box 7"/>
          <p:cNvSpPr txBox="1"/>
          <p:nvPr/>
        </p:nvSpPr>
        <p:spPr>
          <a:xfrm>
            <a:off x="3981427" y="6550223"/>
            <a:ext cx="936104" cy="307777"/>
          </a:xfrm>
          <a:prstGeom prst="rect">
            <a:avLst/>
          </a:prstGeom>
          <a:solidFill>
            <a:schemeClr val="bg1"/>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hr-HR" sz="1400" dirty="0"/>
              <a:t>NE</a:t>
            </a:r>
            <a:endParaRPr lang="en-GB" sz="1400" dirty="0"/>
          </a:p>
        </p:txBody>
      </p:sp>
      <p:sp>
        <p:nvSpPr>
          <p:cNvPr id="12" name="TextBox 8"/>
          <p:cNvSpPr txBox="1"/>
          <p:nvPr/>
        </p:nvSpPr>
        <p:spPr>
          <a:xfrm>
            <a:off x="5955197" y="6550222"/>
            <a:ext cx="936104" cy="307777"/>
          </a:xfrm>
          <a:prstGeom prst="rect">
            <a:avLst/>
          </a:prstGeom>
          <a:solidFill>
            <a:schemeClr val="bg1"/>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hr-HR" sz="1400" dirty="0"/>
              <a:t>DELNO</a:t>
            </a:r>
            <a:endParaRPr lang="en-GB" sz="1400" dirty="0"/>
          </a:p>
        </p:txBody>
      </p:sp>
      <p:sp>
        <p:nvSpPr>
          <p:cNvPr id="13" name="TextBox 9"/>
          <p:cNvSpPr txBox="1"/>
          <p:nvPr/>
        </p:nvSpPr>
        <p:spPr>
          <a:xfrm>
            <a:off x="8042714" y="6539312"/>
            <a:ext cx="936104" cy="307777"/>
          </a:xfrm>
          <a:prstGeom prst="rect">
            <a:avLst/>
          </a:prstGeom>
          <a:solidFill>
            <a:schemeClr val="bg1"/>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hr-HR" sz="1400" dirty="0"/>
              <a:t>DA</a:t>
            </a:r>
            <a:endParaRPr lang="en-GB" sz="1400" dirty="0"/>
          </a:p>
        </p:txBody>
      </p:sp>
    </p:spTree>
    <p:extLst>
      <p:ext uri="{BB962C8B-B14F-4D97-AF65-F5344CB8AC3E}">
        <p14:creationId xmlns:p14="http://schemas.microsoft.com/office/powerpoint/2010/main" val="274871899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6632"/>
            <a:ext cx="8229600" cy="634082"/>
          </a:xfrm>
        </p:spPr>
        <p:txBody>
          <a:bodyPr>
            <a:normAutofit fontScale="90000"/>
          </a:bodyPr>
          <a:lstStyle/>
          <a:p>
            <a:r>
              <a:rPr lang="hr-HR" dirty="0"/>
              <a:t>Glavne težave</a:t>
            </a:r>
            <a:endParaRPr lang="en-GB" dirty="0"/>
          </a:p>
        </p:txBody>
      </p:sp>
      <p:sp>
        <p:nvSpPr>
          <p:cNvPr id="4" name="Text Placeholder 3"/>
          <p:cNvSpPr>
            <a:spLocks noGrp="1"/>
          </p:cNvSpPr>
          <p:nvPr>
            <p:ph type="body" idx="1"/>
          </p:nvPr>
        </p:nvSpPr>
        <p:spPr>
          <a:xfrm>
            <a:off x="18655" y="692696"/>
            <a:ext cx="4040188" cy="639762"/>
          </a:xfrm>
        </p:spPr>
        <p:txBody>
          <a:bodyPr/>
          <a:lstStyle/>
          <a:p>
            <a:r>
              <a:rPr lang="hr-HR"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Po poročanju staršev</a:t>
            </a:r>
            <a:endParaRPr lang="en-GB"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3" name="Content Placeholder 2"/>
          <p:cNvSpPr>
            <a:spLocks noGrp="1"/>
          </p:cNvSpPr>
          <p:nvPr>
            <p:ph sz="half" idx="2"/>
          </p:nvPr>
        </p:nvSpPr>
        <p:spPr>
          <a:xfrm>
            <a:off x="31335" y="1484784"/>
            <a:ext cx="4389884" cy="5373216"/>
          </a:xfrm>
          <a:solidFill>
            <a:schemeClr val="accent6">
              <a:lumMod val="20000"/>
              <a:lumOff val="80000"/>
            </a:schemeClr>
          </a:solidFill>
        </p:spPr>
        <p:txBody>
          <a:bodyPr>
            <a:normAutofit/>
          </a:bodyPr>
          <a:lstStyle/>
          <a:p>
            <a:r>
              <a:rPr lang="hr-HR" dirty="0"/>
              <a:t>Večina nima težav (12)</a:t>
            </a:r>
          </a:p>
          <a:p>
            <a:r>
              <a:rPr lang="hr-HR" dirty="0"/>
              <a:t>Težave z usklajevanjem, saj jih več dela od doma (4)</a:t>
            </a:r>
          </a:p>
          <a:p>
            <a:r>
              <a:rPr lang="hr-HR" dirty="0"/>
              <a:t>Drug drugega motijo (1)</a:t>
            </a:r>
          </a:p>
          <a:p>
            <a:r>
              <a:rPr lang="hr-HR" dirty="0"/>
              <a:t>Ne vejo, kako si pripraviti časovne razporeditve (1)</a:t>
            </a:r>
          </a:p>
          <a:p>
            <a:r>
              <a:rPr lang="hr-HR" dirty="0"/>
              <a:t>Naloge so zahtevne in otroku ne znajo pomagati (1)</a:t>
            </a:r>
          </a:p>
          <a:p>
            <a:r>
              <a:rPr lang="hr-HR" dirty="0"/>
              <a:t>Drugo: Pomanjkanje učiteljeve razlage, v primeru, če otroku ne znamo sami pomagati.</a:t>
            </a:r>
            <a:endParaRPr lang="en-GB" dirty="0"/>
          </a:p>
        </p:txBody>
      </p:sp>
      <p:sp>
        <p:nvSpPr>
          <p:cNvPr id="5" name="Text Placeholder 4"/>
          <p:cNvSpPr>
            <a:spLocks noGrp="1"/>
          </p:cNvSpPr>
          <p:nvPr>
            <p:ph type="body" sz="quarter" idx="3"/>
          </p:nvPr>
        </p:nvSpPr>
        <p:spPr>
          <a:xfrm>
            <a:off x="6127939" y="620688"/>
            <a:ext cx="3016061" cy="639762"/>
          </a:xfrm>
        </p:spPr>
        <p:txBody>
          <a:bodyPr/>
          <a:lstStyle/>
          <a:p>
            <a:r>
              <a:rPr lang="hr-HR"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Po poročanju učencev</a:t>
            </a:r>
            <a:endParaRPr lang="en-GB"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Content Placeholder 5"/>
          <p:cNvSpPr>
            <a:spLocks noGrp="1"/>
          </p:cNvSpPr>
          <p:nvPr>
            <p:ph sz="quarter" idx="4"/>
          </p:nvPr>
        </p:nvSpPr>
        <p:spPr>
          <a:xfrm>
            <a:off x="4355976" y="1484784"/>
            <a:ext cx="4788023" cy="5373216"/>
          </a:xfrm>
          <a:solidFill>
            <a:schemeClr val="accent1">
              <a:lumMod val="20000"/>
              <a:lumOff val="80000"/>
            </a:schemeClr>
          </a:solidFill>
        </p:spPr>
        <p:txBody>
          <a:bodyPr>
            <a:normAutofit/>
          </a:bodyPr>
          <a:lstStyle/>
          <a:p>
            <a:r>
              <a:rPr lang="hr-HR" dirty="0"/>
              <a:t>Večina nima težav (12)</a:t>
            </a:r>
          </a:p>
          <a:p>
            <a:r>
              <a:rPr lang="hr-HR" dirty="0"/>
              <a:t>Težko se lotijo dela (12)</a:t>
            </a:r>
          </a:p>
          <a:p>
            <a:r>
              <a:rPr lang="hr-HR" dirty="0"/>
              <a:t>Doma se veliko stvari dogaja in jih to moti (7)</a:t>
            </a:r>
          </a:p>
          <a:p>
            <a:r>
              <a:rPr lang="pl-PL" dirty="0"/>
              <a:t>Snov je pretežka in je ne razumejo (5)</a:t>
            </a:r>
          </a:p>
          <a:p>
            <a:r>
              <a:rPr lang="hr-HR" dirty="0"/>
              <a:t>Nimajo vseh potrebnih pripomočkov (3)</a:t>
            </a:r>
          </a:p>
          <a:p>
            <a:r>
              <a:rPr lang="pl-PL" dirty="0"/>
              <a:t>Nimajo svojega prostora za delo (1)</a:t>
            </a:r>
          </a:p>
          <a:p>
            <a:r>
              <a:rPr lang="pl-PL" dirty="0"/>
              <a:t>Drugo: spletne učilnice včasih ne delajo; opravljati morajo hišna opravila</a:t>
            </a:r>
            <a:endParaRPr lang="hr-HR" dirty="0"/>
          </a:p>
          <a:p>
            <a:endParaRPr lang="en-GB" dirty="0"/>
          </a:p>
        </p:txBody>
      </p:sp>
    </p:spTree>
    <p:extLst>
      <p:ext uri="{BB962C8B-B14F-4D97-AF65-F5344CB8AC3E}">
        <p14:creationId xmlns:p14="http://schemas.microsoft.com/office/powerpoint/2010/main" val="22244631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611"/>
            <a:ext cx="4330824" cy="850106"/>
          </a:xfrm>
        </p:spPr>
        <p:txBody>
          <a:bodyPr>
            <a:normAutofit/>
          </a:bodyPr>
          <a:lstStyle/>
          <a:p>
            <a:r>
              <a:rPr lang="hr-H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Pohvale učencev</a:t>
            </a:r>
            <a:endParaRPr lang="en-GB"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Content Placeholder 2"/>
          <p:cNvSpPr>
            <a:spLocks noGrp="1"/>
          </p:cNvSpPr>
          <p:nvPr>
            <p:ph idx="1"/>
          </p:nvPr>
        </p:nvSpPr>
        <p:spPr>
          <a:xfrm>
            <a:off x="54433" y="1124744"/>
            <a:ext cx="8632367" cy="5001420"/>
          </a:xfrm>
        </p:spPr>
        <p:txBody>
          <a:bodyPr/>
          <a:lstStyle/>
          <a:p>
            <a:pPr marL="0" indent="0">
              <a:buNone/>
            </a:pPr>
            <a:r>
              <a:rPr lang="hr-HR" dirty="0"/>
              <a:t>Res veliko pohval učiteljicam, podrobneje npr.:</a:t>
            </a:r>
          </a:p>
          <a:p>
            <a:endParaRPr lang="en-GB" dirty="0"/>
          </a:p>
        </p:txBody>
      </p:sp>
      <p:sp>
        <p:nvSpPr>
          <p:cNvPr id="11" name="Rounded Rectangular Callout 10"/>
          <p:cNvSpPr/>
          <p:nvPr/>
        </p:nvSpPr>
        <p:spPr>
          <a:xfrm>
            <a:off x="3851920" y="5180109"/>
            <a:ext cx="3528392" cy="1489251"/>
          </a:xfrm>
          <a:prstGeom prst="wedgeRoundRectCallout">
            <a:avLst>
              <a:gd name="adj1" fmla="val -27990"/>
              <a:gd name="adj2" fmla="val -88750"/>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en-GB" sz="2800" dirty="0" err="1">
                <a:solidFill>
                  <a:srgbClr val="000000"/>
                </a:solidFill>
                <a:latin typeface="Arial"/>
              </a:rPr>
              <a:t>Prijaznost</a:t>
            </a:r>
            <a:r>
              <a:rPr lang="en-GB" sz="2800" dirty="0">
                <a:solidFill>
                  <a:srgbClr val="000000"/>
                </a:solidFill>
                <a:latin typeface="Arial"/>
              </a:rPr>
              <a:t> in </a:t>
            </a:r>
            <a:r>
              <a:rPr lang="en-GB" sz="2800" dirty="0" err="1">
                <a:solidFill>
                  <a:srgbClr val="000000"/>
                </a:solidFill>
                <a:latin typeface="Arial"/>
              </a:rPr>
              <a:t>razumljivost</a:t>
            </a:r>
            <a:r>
              <a:rPr lang="en-GB" sz="2800" dirty="0">
                <a:solidFill>
                  <a:srgbClr val="000000"/>
                </a:solidFill>
                <a:latin typeface="Arial"/>
              </a:rPr>
              <a:t> </a:t>
            </a:r>
            <a:r>
              <a:rPr lang="en-GB" sz="2800" dirty="0" err="1">
                <a:solidFill>
                  <a:srgbClr val="000000"/>
                </a:solidFill>
                <a:latin typeface="Arial"/>
              </a:rPr>
              <a:t>učiteljev</a:t>
            </a:r>
            <a:r>
              <a:rPr lang="en-GB" sz="2800" dirty="0">
                <a:solidFill>
                  <a:srgbClr val="000000"/>
                </a:solidFill>
                <a:latin typeface="Arial"/>
              </a:rPr>
              <a:t>.</a:t>
            </a:r>
            <a:endParaRPr lang="en-GB" sz="2800" b="0" i="0" u="none" strike="noStrike" dirty="0">
              <a:solidFill>
                <a:srgbClr val="000000"/>
              </a:solidFill>
              <a:effectLst/>
              <a:latin typeface="Arial"/>
            </a:endParaRPr>
          </a:p>
        </p:txBody>
      </p:sp>
      <p:sp>
        <p:nvSpPr>
          <p:cNvPr id="13" name="Rounded Rectangular Callout 12"/>
          <p:cNvSpPr/>
          <p:nvPr/>
        </p:nvSpPr>
        <p:spPr>
          <a:xfrm>
            <a:off x="3628410" y="1768432"/>
            <a:ext cx="2704043" cy="2452656"/>
          </a:xfrm>
          <a:prstGeom prst="wedgeRoundRectCallout">
            <a:avLst>
              <a:gd name="adj1" fmla="val -72140"/>
              <a:gd name="adj2" fmla="val -45542"/>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pl-PL" sz="2800" dirty="0">
                <a:solidFill>
                  <a:srgbClr val="000000"/>
                </a:solidFill>
                <a:latin typeface="Arial"/>
              </a:rPr>
              <a:t>Pohvalil bi pripravljenost učiteljev, da nam pomagajo. </a:t>
            </a:r>
            <a:endParaRPr lang="pt-BR" sz="2800" b="0" i="0" u="none" strike="noStrike" dirty="0">
              <a:solidFill>
                <a:srgbClr val="000000"/>
              </a:solidFill>
              <a:effectLst/>
              <a:latin typeface="Arial"/>
            </a:endParaRPr>
          </a:p>
        </p:txBody>
      </p:sp>
      <p:sp>
        <p:nvSpPr>
          <p:cNvPr id="16" name="Rounded Rectangular Callout 15"/>
          <p:cNvSpPr/>
          <p:nvPr/>
        </p:nvSpPr>
        <p:spPr>
          <a:xfrm>
            <a:off x="46947" y="2260483"/>
            <a:ext cx="3084893" cy="1528557"/>
          </a:xfrm>
          <a:prstGeom prst="wedgeRoundRectCallout">
            <a:avLst>
              <a:gd name="adj1" fmla="val 19206"/>
              <a:gd name="adj2" fmla="val -79006"/>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nn-NO" sz="2800" dirty="0">
                <a:solidFill>
                  <a:srgbClr val="000000"/>
                </a:solidFill>
                <a:latin typeface="Arial"/>
              </a:rPr>
              <a:t>trud učiteljev za vse gradivo</a:t>
            </a:r>
            <a:endParaRPr lang="en-GB" sz="2800" b="0" i="0" u="none" strike="noStrike" dirty="0">
              <a:solidFill>
                <a:srgbClr val="000000"/>
              </a:solidFill>
              <a:effectLst/>
              <a:latin typeface="Arial"/>
            </a:endParaRPr>
          </a:p>
        </p:txBody>
      </p:sp>
      <p:sp>
        <p:nvSpPr>
          <p:cNvPr id="17" name="Rounded Rectangular Callout 16"/>
          <p:cNvSpPr/>
          <p:nvPr/>
        </p:nvSpPr>
        <p:spPr>
          <a:xfrm>
            <a:off x="6718174" y="1799824"/>
            <a:ext cx="2280561" cy="962329"/>
          </a:xfrm>
          <a:prstGeom prst="wedgeRoundRectCallout">
            <a:avLst>
              <a:gd name="adj1" fmla="val 29543"/>
              <a:gd name="adj2" fmla="val -108048"/>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en-GB" sz="2400" dirty="0">
                <a:solidFill>
                  <a:srgbClr val="000000"/>
                </a:solidFill>
                <a:latin typeface="Arial"/>
              </a:rPr>
              <a:t>Da </a:t>
            </a:r>
            <a:r>
              <a:rPr lang="en-GB" sz="2400" dirty="0" err="1">
                <a:solidFill>
                  <a:srgbClr val="000000"/>
                </a:solidFill>
                <a:latin typeface="Arial"/>
              </a:rPr>
              <a:t>ni</a:t>
            </a:r>
            <a:r>
              <a:rPr lang="en-GB" sz="2400" dirty="0">
                <a:solidFill>
                  <a:srgbClr val="000000"/>
                </a:solidFill>
                <a:latin typeface="Arial"/>
              </a:rPr>
              <a:t> </a:t>
            </a:r>
            <a:r>
              <a:rPr lang="en-GB" sz="2400" dirty="0" err="1">
                <a:solidFill>
                  <a:srgbClr val="000000"/>
                </a:solidFill>
                <a:latin typeface="Arial"/>
              </a:rPr>
              <a:t>veliko</a:t>
            </a:r>
            <a:r>
              <a:rPr lang="en-GB" sz="2400" dirty="0">
                <a:solidFill>
                  <a:srgbClr val="000000"/>
                </a:solidFill>
                <a:latin typeface="Arial"/>
              </a:rPr>
              <a:t> </a:t>
            </a:r>
            <a:r>
              <a:rPr lang="en-GB" sz="2400" dirty="0" err="1">
                <a:solidFill>
                  <a:srgbClr val="000000"/>
                </a:solidFill>
                <a:latin typeface="Arial"/>
              </a:rPr>
              <a:t>za</a:t>
            </a:r>
            <a:r>
              <a:rPr lang="en-GB" sz="2400" dirty="0">
                <a:solidFill>
                  <a:srgbClr val="000000"/>
                </a:solidFill>
                <a:latin typeface="Arial"/>
              </a:rPr>
              <a:t> </a:t>
            </a:r>
            <a:r>
              <a:rPr lang="en-GB" sz="2400" dirty="0" err="1">
                <a:solidFill>
                  <a:srgbClr val="000000"/>
                </a:solidFill>
                <a:latin typeface="Arial"/>
              </a:rPr>
              <a:t>narediti</a:t>
            </a:r>
            <a:r>
              <a:rPr lang="hr-HR" sz="2400" dirty="0">
                <a:solidFill>
                  <a:srgbClr val="000000"/>
                </a:solidFill>
                <a:latin typeface="Arial"/>
              </a:rPr>
              <a:t>.</a:t>
            </a:r>
            <a:endParaRPr lang="en-GB" sz="2400" b="0" i="0" u="none" strike="noStrike" dirty="0">
              <a:solidFill>
                <a:srgbClr val="000000"/>
              </a:solidFill>
              <a:effectLst/>
              <a:latin typeface="Arial"/>
            </a:endParaRPr>
          </a:p>
        </p:txBody>
      </p:sp>
      <p:sp>
        <p:nvSpPr>
          <p:cNvPr id="18" name="Rounded Rectangular Callout 17"/>
          <p:cNvSpPr/>
          <p:nvPr/>
        </p:nvSpPr>
        <p:spPr>
          <a:xfrm>
            <a:off x="318519" y="4899962"/>
            <a:ext cx="3309891" cy="1735865"/>
          </a:xfrm>
          <a:prstGeom prst="wedgeRoundRectCallout">
            <a:avLst>
              <a:gd name="adj1" fmla="val 21758"/>
              <a:gd name="adj2" fmla="val -68079"/>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en-GB" sz="2800" dirty="0" err="1">
                <a:solidFill>
                  <a:srgbClr val="000000"/>
                </a:solidFill>
                <a:latin typeface="Arial"/>
              </a:rPr>
              <a:t>Učitelje</a:t>
            </a:r>
            <a:r>
              <a:rPr lang="hr-HR" sz="2800" dirty="0">
                <a:solidFill>
                  <a:srgbClr val="000000"/>
                </a:solidFill>
                <a:latin typeface="Arial"/>
              </a:rPr>
              <a:t>,</a:t>
            </a:r>
            <a:r>
              <a:rPr lang="en-GB" sz="2800" dirty="0">
                <a:solidFill>
                  <a:srgbClr val="000000"/>
                </a:solidFill>
                <a:latin typeface="Arial"/>
              </a:rPr>
              <a:t> </a:t>
            </a:r>
            <a:r>
              <a:rPr lang="en-GB" sz="2800" dirty="0" err="1">
                <a:solidFill>
                  <a:srgbClr val="000000"/>
                </a:solidFill>
                <a:latin typeface="Arial"/>
              </a:rPr>
              <a:t>ki</a:t>
            </a:r>
            <a:r>
              <a:rPr lang="en-GB" sz="2800" dirty="0">
                <a:solidFill>
                  <a:srgbClr val="000000"/>
                </a:solidFill>
                <a:latin typeface="Arial"/>
              </a:rPr>
              <a:t> se </a:t>
            </a:r>
            <a:r>
              <a:rPr lang="en-GB" sz="2800" dirty="0" err="1">
                <a:solidFill>
                  <a:srgbClr val="000000"/>
                </a:solidFill>
                <a:latin typeface="Arial"/>
              </a:rPr>
              <a:t>zelo</a:t>
            </a:r>
            <a:r>
              <a:rPr lang="en-GB" sz="2800" dirty="0">
                <a:solidFill>
                  <a:srgbClr val="000000"/>
                </a:solidFill>
                <a:latin typeface="Arial"/>
              </a:rPr>
              <a:t> </a:t>
            </a:r>
            <a:r>
              <a:rPr lang="en-GB" sz="2800" dirty="0" err="1">
                <a:solidFill>
                  <a:srgbClr val="000000"/>
                </a:solidFill>
                <a:latin typeface="Arial"/>
              </a:rPr>
              <a:t>trudijo</a:t>
            </a:r>
            <a:r>
              <a:rPr lang="en-GB" sz="2800" dirty="0">
                <a:solidFill>
                  <a:srgbClr val="000000"/>
                </a:solidFill>
                <a:latin typeface="Arial"/>
              </a:rPr>
              <a:t> da </a:t>
            </a:r>
            <a:r>
              <a:rPr lang="en-GB" sz="2800" dirty="0" err="1">
                <a:solidFill>
                  <a:srgbClr val="000000"/>
                </a:solidFill>
                <a:latin typeface="Arial"/>
              </a:rPr>
              <a:t>delo</a:t>
            </a:r>
            <a:r>
              <a:rPr lang="en-GB" sz="2800" dirty="0">
                <a:solidFill>
                  <a:srgbClr val="000000"/>
                </a:solidFill>
                <a:latin typeface="Arial"/>
              </a:rPr>
              <a:t> </a:t>
            </a:r>
            <a:r>
              <a:rPr lang="en-GB" sz="2800" dirty="0" err="1">
                <a:solidFill>
                  <a:srgbClr val="000000"/>
                </a:solidFill>
                <a:latin typeface="Arial"/>
              </a:rPr>
              <a:t>poteka</a:t>
            </a:r>
            <a:r>
              <a:rPr lang="hr-HR" sz="2800" dirty="0">
                <a:solidFill>
                  <a:srgbClr val="000000"/>
                </a:solidFill>
                <a:latin typeface="Arial"/>
              </a:rPr>
              <a:t>.</a:t>
            </a:r>
            <a:endParaRPr lang="en-GB" sz="2800" b="0" i="0" u="none" strike="noStrike" dirty="0">
              <a:solidFill>
                <a:srgbClr val="000000"/>
              </a:solidFill>
              <a:effectLst/>
              <a:latin typeface="Arial"/>
            </a:endParaRPr>
          </a:p>
        </p:txBody>
      </p:sp>
      <p:sp>
        <p:nvSpPr>
          <p:cNvPr id="19" name="Rounded Rectangular Callout 18"/>
          <p:cNvSpPr/>
          <p:nvPr/>
        </p:nvSpPr>
        <p:spPr>
          <a:xfrm>
            <a:off x="6588225" y="3765801"/>
            <a:ext cx="2540460" cy="1196327"/>
          </a:xfrm>
          <a:prstGeom prst="wedgeRoundRectCallout">
            <a:avLst>
              <a:gd name="adj1" fmla="val -27990"/>
              <a:gd name="adj2" fmla="val -88750"/>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en-GB" sz="2800" dirty="0" err="1">
                <a:solidFill>
                  <a:srgbClr val="000000"/>
                </a:solidFill>
                <a:latin typeface="Arial"/>
              </a:rPr>
              <a:t>Vztrajnost</a:t>
            </a:r>
            <a:endParaRPr lang="en-GB" sz="2800" b="0" i="0" u="none" strike="noStrike" dirty="0">
              <a:solidFill>
                <a:srgbClr val="000000"/>
              </a:solidFill>
              <a:effectLst/>
              <a:latin typeface="Arial"/>
            </a:endParaRPr>
          </a:p>
        </p:txBody>
      </p:sp>
    </p:spTree>
    <p:extLst>
      <p:ext uri="{BB962C8B-B14F-4D97-AF65-F5344CB8AC3E}">
        <p14:creationId xmlns:p14="http://schemas.microsoft.com/office/powerpoint/2010/main" val="402746191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ular Callout 3"/>
          <p:cNvSpPr/>
          <p:nvPr/>
        </p:nvSpPr>
        <p:spPr>
          <a:xfrm>
            <a:off x="3923928" y="3284985"/>
            <a:ext cx="4957101" cy="3361446"/>
          </a:xfrm>
          <a:prstGeom prst="wedgeRoundRectCallout">
            <a:avLst>
              <a:gd name="adj1" fmla="val -56471"/>
              <a:gd name="adj2" fmla="val -58778"/>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en-GB" sz="2800" dirty="0" err="1">
                <a:solidFill>
                  <a:srgbClr val="000000"/>
                </a:solidFill>
                <a:latin typeface="Arial"/>
              </a:rPr>
              <a:t>Pravočasno</a:t>
            </a:r>
            <a:r>
              <a:rPr lang="en-GB" sz="2800" dirty="0">
                <a:solidFill>
                  <a:srgbClr val="000000"/>
                </a:solidFill>
                <a:latin typeface="Arial"/>
              </a:rPr>
              <a:t> </a:t>
            </a:r>
            <a:r>
              <a:rPr lang="en-GB" sz="2800" dirty="0" err="1">
                <a:solidFill>
                  <a:srgbClr val="000000"/>
                </a:solidFill>
                <a:latin typeface="Arial"/>
              </a:rPr>
              <a:t>obveščanje</a:t>
            </a:r>
            <a:r>
              <a:rPr lang="en-GB" sz="2800" dirty="0">
                <a:solidFill>
                  <a:srgbClr val="000000"/>
                </a:solidFill>
                <a:latin typeface="Arial"/>
              </a:rPr>
              <a:t> o </a:t>
            </a:r>
            <a:r>
              <a:rPr lang="en-GB" sz="2800" dirty="0" err="1">
                <a:solidFill>
                  <a:srgbClr val="000000"/>
                </a:solidFill>
                <a:latin typeface="Arial"/>
              </a:rPr>
              <a:t>spremembah</a:t>
            </a:r>
            <a:r>
              <a:rPr lang="en-GB" sz="2800" dirty="0">
                <a:solidFill>
                  <a:srgbClr val="000000"/>
                </a:solidFill>
                <a:latin typeface="Arial"/>
              </a:rPr>
              <a:t> in </a:t>
            </a:r>
            <a:r>
              <a:rPr lang="en-GB" sz="2800" dirty="0" err="1">
                <a:solidFill>
                  <a:srgbClr val="000000"/>
                </a:solidFill>
                <a:latin typeface="Arial"/>
              </a:rPr>
              <a:t>posredovanje</a:t>
            </a:r>
            <a:r>
              <a:rPr lang="en-GB" sz="2800" dirty="0">
                <a:solidFill>
                  <a:srgbClr val="000000"/>
                </a:solidFill>
                <a:latin typeface="Arial"/>
              </a:rPr>
              <a:t> </a:t>
            </a:r>
            <a:r>
              <a:rPr lang="en-GB" sz="2800" dirty="0" err="1">
                <a:solidFill>
                  <a:srgbClr val="000000"/>
                </a:solidFill>
                <a:latin typeface="Arial"/>
              </a:rPr>
              <a:t>dela</a:t>
            </a:r>
            <a:r>
              <a:rPr lang="en-GB" sz="2800" dirty="0">
                <a:solidFill>
                  <a:srgbClr val="000000"/>
                </a:solidFill>
                <a:latin typeface="Arial"/>
              </a:rPr>
              <a:t> </a:t>
            </a:r>
            <a:r>
              <a:rPr lang="en-GB" sz="2800" dirty="0" err="1">
                <a:solidFill>
                  <a:srgbClr val="000000"/>
                </a:solidFill>
                <a:latin typeface="Arial"/>
              </a:rPr>
              <a:t>za</a:t>
            </a:r>
            <a:r>
              <a:rPr lang="en-GB" sz="2800" dirty="0">
                <a:solidFill>
                  <a:srgbClr val="000000"/>
                </a:solidFill>
                <a:latin typeface="Arial"/>
              </a:rPr>
              <a:t> </a:t>
            </a:r>
            <a:r>
              <a:rPr lang="en-GB" sz="2800" dirty="0" err="1">
                <a:solidFill>
                  <a:srgbClr val="000000"/>
                </a:solidFill>
                <a:latin typeface="Arial"/>
              </a:rPr>
              <a:t>šolo</a:t>
            </a:r>
            <a:r>
              <a:rPr lang="en-GB" sz="2800" dirty="0">
                <a:solidFill>
                  <a:srgbClr val="000000"/>
                </a:solidFill>
                <a:latin typeface="Arial"/>
              </a:rPr>
              <a:t> </a:t>
            </a:r>
            <a:r>
              <a:rPr lang="en-GB" sz="2800" dirty="0" err="1">
                <a:solidFill>
                  <a:srgbClr val="000000"/>
                </a:solidFill>
                <a:latin typeface="Arial"/>
              </a:rPr>
              <a:t>ter</a:t>
            </a:r>
            <a:r>
              <a:rPr lang="en-GB" sz="2800" dirty="0">
                <a:solidFill>
                  <a:srgbClr val="000000"/>
                </a:solidFill>
                <a:latin typeface="Arial"/>
              </a:rPr>
              <a:t> </a:t>
            </a:r>
            <a:r>
              <a:rPr lang="en-GB" sz="2800" dirty="0" err="1">
                <a:solidFill>
                  <a:srgbClr val="000000"/>
                </a:solidFill>
                <a:latin typeface="Arial"/>
              </a:rPr>
              <a:t>hiter</a:t>
            </a:r>
            <a:r>
              <a:rPr lang="en-GB" sz="2800" dirty="0">
                <a:solidFill>
                  <a:srgbClr val="000000"/>
                </a:solidFill>
                <a:latin typeface="Arial"/>
              </a:rPr>
              <a:t> </a:t>
            </a:r>
            <a:r>
              <a:rPr lang="en-GB" sz="2800" dirty="0" err="1">
                <a:solidFill>
                  <a:srgbClr val="000000"/>
                </a:solidFill>
                <a:latin typeface="Arial"/>
              </a:rPr>
              <a:t>odziv</a:t>
            </a:r>
            <a:r>
              <a:rPr lang="en-GB" sz="2800" dirty="0">
                <a:solidFill>
                  <a:srgbClr val="000000"/>
                </a:solidFill>
                <a:latin typeface="Arial"/>
              </a:rPr>
              <a:t> </a:t>
            </a:r>
            <a:r>
              <a:rPr lang="en-GB" sz="2800" dirty="0" err="1">
                <a:solidFill>
                  <a:srgbClr val="000000"/>
                </a:solidFill>
                <a:latin typeface="Arial"/>
              </a:rPr>
              <a:t>učiteljev</a:t>
            </a:r>
            <a:r>
              <a:rPr lang="en-GB" sz="2800" dirty="0">
                <a:solidFill>
                  <a:srgbClr val="000000"/>
                </a:solidFill>
                <a:latin typeface="Arial"/>
              </a:rPr>
              <a:t> </a:t>
            </a:r>
            <a:r>
              <a:rPr lang="en-GB" sz="2800" dirty="0" err="1">
                <a:solidFill>
                  <a:srgbClr val="000000"/>
                </a:solidFill>
                <a:latin typeface="Arial"/>
              </a:rPr>
              <a:t>na</a:t>
            </a:r>
            <a:r>
              <a:rPr lang="en-GB" sz="2800" dirty="0">
                <a:solidFill>
                  <a:srgbClr val="000000"/>
                </a:solidFill>
                <a:latin typeface="Arial"/>
              </a:rPr>
              <a:t> </a:t>
            </a:r>
            <a:r>
              <a:rPr lang="en-GB" sz="2800" dirty="0" err="1">
                <a:solidFill>
                  <a:srgbClr val="000000"/>
                </a:solidFill>
                <a:latin typeface="Arial"/>
              </a:rPr>
              <a:t>posla</a:t>
            </a:r>
            <a:r>
              <a:rPr lang="hr-HR" sz="2800" dirty="0">
                <a:solidFill>
                  <a:srgbClr val="000000"/>
                </a:solidFill>
                <a:latin typeface="Arial"/>
              </a:rPr>
              <a:t>ne</a:t>
            </a:r>
            <a:r>
              <a:rPr lang="en-GB" sz="2800" dirty="0">
                <a:solidFill>
                  <a:srgbClr val="000000"/>
                </a:solidFill>
                <a:latin typeface="Arial"/>
              </a:rPr>
              <a:t> </a:t>
            </a:r>
            <a:r>
              <a:rPr lang="en-GB" sz="2800" dirty="0" err="1">
                <a:solidFill>
                  <a:srgbClr val="000000"/>
                </a:solidFill>
                <a:latin typeface="Arial"/>
              </a:rPr>
              <a:t>naloge</a:t>
            </a:r>
            <a:r>
              <a:rPr lang="en-GB" sz="2800" dirty="0">
                <a:solidFill>
                  <a:srgbClr val="000000"/>
                </a:solidFill>
                <a:latin typeface="Arial"/>
              </a:rPr>
              <a:t> </a:t>
            </a:r>
            <a:r>
              <a:rPr lang="en-GB" sz="2800" dirty="0" err="1">
                <a:solidFill>
                  <a:srgbClr val="000000"/>
                </a:solidFill>
                <a:latin typeface="Arial"/>
              </a:rPr>
              <a:t>ali</a:t>
            </a:r>
            <a:r>
              <a:rPr lang="en-GB" sz="2800" dirty="0">
                <a:solidFill>
                  <a:srgbClr val="000000"/>
                </a:solidFill>
                <a:latin typeface="Arial"/>
              </a:rPr>
              <a:t> </a:t>
            </a:r>
            <a:r>
              <a:rPr lang="en-GB" sz="2800" dirty="0" err="1">
                <a:solidFill>
                  <a:srgbClr val="000000"/>
                </a:solidFill>
                <a:latin typeface="Arial"/>
              </a:rPr>
              <a:t>vprašanja</a:t>
            </a:r>
            <a:r>
              <a:rPr lang="en-GB" sz="2800" dirty="0">
                <a:solidFill>
                  <a:srgbClr val="000000"/>
                </a:solidFill>
                <a:latin typeface="Arial"/>
              </a:rPr>
              <a:t> </a:t>
            </a:r>
            <a:r>
              <a:rPr lang="en-GB" sz="2800" dirty="0" err="1">
                <a:solidFill>
                  <a:srgbClr val="000000"/>
                </a:solidFill>
                <a:latin typeface="Arial"/>
              </a:rPr>
              <a:t>iz</a:t>
            </a:r>
            <a:r>
              <a:rPr lang="en-GB" sz="2800" dirty="0">
                <a:solidFill>
                  <a:srgbClr val="000000"/>
                </a:solidFill>
                <a:latin typeface="Arial"/>
              </a:rPr>
              <a:t> </a:t>
            </a:r>
            <a:r>
              <a:rPr lang="en-GB" sz="2800" dirty="0" err="1">
                <a:solidFill>
                  <a:srgbClr val="000000"/>
                </a:solidFill>
                <a:latin typeface="Arial"/>
              </a:rPr>
              <a:t>strani</a:t>
            </a:r>
            <a:r>
              <a:rPr lang="en-GB" sz="2800" dirty="0">
                <a:solidFill>
                  <a:srgbClr val="000000"/>
                </a:solidFill>
                <a:latin typeface="Arial"/>
              </a:rPr>
              <a:t> </a:t>
            </a:r>
            <a:r>
              <a:rPr lang="en-GB" sz="2800" dirty="0" err="1">
                <a:solidFill>
                  <a:srgbClr val="000000"/>
                </a:solidFill>
                <a:latin typeface="Arial"/>
              </a:rPr>
              <a:t>učencev</a:t>
            </a:r>
            <a:r>
              <a:rPr lang="en-GB" sz="2800" dirty="0">
                <a:solidFill>
                  <a:srgbClr val="000000"/>
                </a:solidFill>
                <a:latin typeface="Arial"/>
              </a:rPr>
              <a:t>.</a:t>
            </a:r>
            <a:endParaRPr lang="en-GB" sz="2800" b="0" i="0" u="none" strike="noStrike" dirty="0">
              <a:solidFill>
                <a:srgbClr val="000000"/>
              </a:solidFill>
              <a:effectLst/>
              <a:latin typeface="Arial"/>
            </a:endParaRPr>
          </a:p>
        </p:txBody>
      </p:sp>
      <p:sp>
        <p:nvSpPr>
          <p:cNvPr id="5" name="Rounded Rectangular Callout 4"/>
          <p:cNvSpPr/>
          <p:nvPr/>
        </p:nvSpPr>
        <p:spPr>
          <a:xfrm>
            <a:off x="46947" y="380817"/>
            <a:ext cx="3520343" cy="2008218"/>
          </a:xfrm>
          <a:prstGeom prst="wedgeRoundRectCallout">
            <a:avLst>
              <a:gd name="adj1" fmla="val 54505"/>
              <a:gd name="adj2" fmla="val -46446"/>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it-IT" sz="2800" dirty="0">
                <a:solidFill>
                  <a:srgbClr val="000000"/>
                </a:solidFill>
                <a:latin typeface="Arial"/>
              </a:rPr>
              <a:t>Učitelje, ki so izvirn</a:t>
            </a:r>
            <a:r>
              <a:rPr lang="hr-HR" sz="2800" dirty="0">
                <a:solidFill>
                  <a:srgbClr val="000000"/>
                </a:solidFill>
                <a:latin typeface="Arial"/>
              </a:rPr>
              <a:t>i</a:t>
            </a:r>
            <a:r>
              <a:rPr lang="it-IT" sz="2800" dirty="0">
                <a:solidFill>
                  <a:srgbClr val="000000"/>
                </a:solidFill>
                <a:latin typeface="Arial"/>
              </a:rPr>
              <a:t>, vedno na voljo in pripravljeni pomagat.</a:t>
            </a:r>
            <a:endParaRPr lang="en-GB" sz="2800" b="0" i="0" u="none" strike="noStrike" dirty="0">
              <a:solidFill>
                <a:srgbClr val="000000"/>
              </a:solidFill>
              <a:effectLst/>
              <a:latin typeface="Arial"/>
            </a:endParaRPr>
          </a:p>
        </p:txBody>
      </p:sp>
      <p:sp>
        <p:nvSpPr>
          <p:cNvPr id="6" name="Rounded Rectangular Callout 5"/>
          <p:cNvSpPr/>
          <p:nvPr/>
        </p:nvSpPr>
        <p:spPr>
          <a:xfrm>
            <a:off x="-4891" y="2996953"/>
            <a:ext cx="3572181" cy="3776916"/>
          </a:xfrm>
          <a:prstGeom prst="wedgeRoundRectCallout">
            <a:avLst>
              <a:gd name="adj1" fmla="val -28707"/>
              <a:gd name="adj2" fmla="val -59773"/>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nn-NO" sz="2800" dirty="0">
                <a:solidFill>
                  <a:srgbClr val="000000"/>
                </a:solidFill>
                <a:latin typeface="Arial"/>
              </a:rPr>
              <a:t>Pomoč</a:t>
            </a:r>
            <a:r>
              <a:rPr lang="hr-HR" sz="2800" dirty="0">
                <a:solidFill>
                  <a:srgbClr val="000000"/>
                </a:solidFill>
                <a:latin typeface="Arial"/>
              </a:rPr>
              <a:t>,</a:t>
            </a:r>
            <a:r>
              <a:rPr lang="nn-NO" sz="2800" dirty="0">
                <a:solidFill>
                  <a:srgbClr val="000000"/>
                </a:solidFill>
                <a:latin typeface="Arial"/>
              </a:rPr>
              <a:t> ki nam jo </a:t>
            </a:r>
            <a:r>
              <a:rPr lang="hr-HR" sz="2800" dirty="0">
                <a:solidFill>
                  <a:srgbClr val="000000"/>
                </a:solidFill>
                <a:latin typeface="Arial"/>
              </a:rPr>
              <a:t>da</a:t>
            </a:r>
            <a:r>
              <a:rPr lang="nn-NO" sz="2800" dirty="0">
                <a:solidFill>
                  <a:srgbClr val="000000"/>
                </a:solidFill>
                <a:latin typeface="Arial"/>
              </a:rPr>
              <a:t>jejo učitelji</a:t>
            </a:r>
            <a:r>
              <a:rPr lang="hr-HR" sz="2800" dirty="0">
                <a:solidFill>
                  <a:srgbClr val="000000"/>
                </a:solidFill>
                <a:latin typeface="Arial"/>
              </a:rPr>
              <a:t>,</a:t>
            </a:r>
            <a:r>
              <a:rPr lang="nn-NO" sz="2800" dirty="0">
                <a:solidFill>
                  <a:srgbClr val="000000"/>
                </a:solidFill>
                <a:latin typeface="Arial"/>
              </a:rPr>
              <a:t> </a:t>
            </a:r>
            <a:r>
              <a:rPr lang="hr-HR" sz="2800" dirty="0">
                <a:solidFill>
                  <a:srgbClr val="000000"/>
                </a:solidFill>
                <a:latin typeface="Arial"/>
              </a:rPr>
              <a:t>da</a:t>
            </a:r>
            <a:r>
              <a:rPr lang="nn-NO" sz="2800" dirty="0">
                <a:solidFill>
                  <a:srgbClr val="000000"/>
                </a:solidFill>
                <a:latin typeface="Arial"/>
              </a:rPr>
              <a:t> učitelji vse naloge naredijo še bolj zanimive</a:t>
            </a:r>
            <a:r>
              <a:rPr lang="hr-HR" sz="2800" dirty="0">
                <a:solidFill>
                  <a:srgbClr val="000000"/>
                </a:solidFill>
                <a:latin typeface="Arial"/>
              </a:rPr>
              <a:t> in se trudijo narediti čim boljše predstavitve.</a:t>
            </a:r>
            <a:endParaRPr lang="en-GB" sz="2800" b="0" i="0" u="none" strike="noStrike" dirty="0">
              <a:solidFill>
                <a:srgbClr val="000000"/>
              </a:solidFill>
              <a:effectLst/>
              <a:latin typeface="Arial"/>
            </a:endParaRPr>
          </a:p>
        </p:txBody>
      </p:sp>
      <p:sp>
        <p:nvSpPr>
          <p:cNvPr id="7" name="Rounded Rectangular Callout 6"/>
          <p:cNvSpPr/>
          <p:nvPr/>
        </p:nvSpPr>
        <p:spPr>
          <a:xfrm>
            <a:off x="4307188" y="380817"/>
            <a:ext cx="4576962" cy="2808313"/>
          </a:xfrm>
          <a:prstGeom prst="wedgeRoundRectCallout">
            <a:avLst>
              <a:gd name="adj1" fmla="val -61201"/>
              <a:gd name="adj2" fmla="val -61888"/>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en-GB" sz="2800" dirty="0" err="1">
                <a:solidFill>
                  <a:srgbClr val="000000"/>
                </a:solidFill>
                <a:latin typeface="Arial"/>
              </a:rPr>
              <a:t>všeč</a:t>
            </a:r>
            <a:r>
              <a:rPr lang="en-GB" sz="2800" dirty="0">
                <a:solidFill>
                  <a:srgbClr val="000000"/>
                </a:solidFill>
                <a:latin typeface="Arial"/>
              </a:rPr>
              <a:t> mi je </a:t>
            </a:r>
            <a:r>
              <a:rPr lang="en-GB" sz="2800" dirty="0" err="1">
                <a:solidFill>
                  <a:srgbClr val="000000"/>
                </a:solidFill>
                <a:latin typeface="Arial"/>
              </a:rPr>
              <a:t>bil</a:t>
            </a:r>
            <a:r>
              <a:rPr lang="en-GB" sz="2800" dirty="0">
                <a:solidFill>
                  <a:srgbClr val="000000"/>
                </a:solidFill>
                <a:latin typeface="Arial"/>
              </a:rPr>
              <a:t> </a:t>
            </a:r>
            <a:r>
              <a:rPr lang="en-GB" sz="2800" dirty="0" err="1">
                <a:solidFill>
                  <a:srgbClr val="000000"/>
                </a:solidFill>
                <a:latin typeface="Arial"/>
              </a:rPr>
              <a:t>način</a:t>
            </a:r>
            <a:r>
              <a:rPr lang="en-GB" sz="2800" dirty="0">
                <a:solidFill>
                  <a:srgbClr val="000000"/>
                </a:solidFill>
                <a:latin typeface="Arial"/>
              </a:rPr>
              <a:t> </a:t>
            </a:r>
            <a:r>
              <a:rPr lang="en-GB" sz="2800" dirty="0" err="1">
                <a:solidFill>
                  <a:srgbClr val="000000"/>
                </a:solidFill>
                <a:latin typeface="Arial"/>
              </a:rPr>
              <a:t>učenja</a:t>
            </a:r>
            <a:r>
              <a:rPr lang="en-GB" sz="2800" dirty="0">
                <a:solidFill>
                  <a:srgbClr val="000000"/>
                </a:solidFill>
                <a:latin typeface="Arial"/>
              </a:rPr>
              <a:t>, </a:t>
            </a:r>
            <a:r>
              <a:rPr lang="en-GB" sz="2800" dirty="0" err="1">
                <a:solidFill>
                  <a:srgbClr val="000000"/>
                </a:solidFill>
                <a:latin typeface="Arial"/>
              </a:rPr>
              <a:t>predvsem</a:t>
            </a:r>
            <a:r>
              <a:rPr lang="en-GB" sz="2800" dirty="0">
                <a:solidFill>
                  <a:srgbClr val="000000"/>
                </a:solidFill>
                <a:latin typeface="Arial"/>
              </a:rPr>
              <a:t> </a:t>
            </a:r>
            <a:r>
              <a:rPr lang="en-GB" sz="2800" dirty="0" err="1">
                <a:solidFill>
                  <a:srgbClr val="000000"/>
                </a:solidFill>
                <a:latin typeface="Arial"/>
              </a:rPr>
              <a:t>matematike</a:t>
            </a:r>
            <a:r>
              <a:rPr lang="hr-HR" sz="2800" dirty="0">
                <a:solidFill>
                  <a:srgbClr val="000000"/>
                </a:solidFill>
                <a:latin typeface="Arial"/>
              </a:rPr>
              <a:t>,</a:t>
            </a:r>
            <a:r>
              <a:rPr lang="en-GB" sz="2800" dirty="0">
                <a:solidFill>
                  <a:srgbClr val="000000"/>
                </a:solidFill>
                <a:latin typeface="Arial"/>
              </a:rPr>
              <a:t> </a:t>
            </a:r>
            <a:r>
              <a:rPr lang="en-GB" sz="2800" dirty="0" err="1">
                <a:solidFill>
                  <a:srgbClr val="000000"/>
                </a:solidFill>
                <a:latin typeface="Arial"/>
              </a:rPr>
              <a:t>saj</a:t>
            </a:r>
            <a:r>
              <a:rPr lang="en-GB" sz="2800" dirty="0">
                <a:solidFill>
                  <a:srgbClr val="000000"/>
                </a:solidFill>
                <a:latin typeface="Arial"/>
              </a:rPr>
              <a:t> so </a:t>
            </a:r>
            <a:r>
              <a:rPr lang="en-GB" sz="2800" dirty="0" err="1">
                <a:solidFill>
                  <a:srgbClr val="000000"/>
                </a:solidFill>
                <a:latin typeface="Arial"/>
              </a:rPr>
              <a:t>naloge</a:t>
            </a:r>
            <a:r>
              <a:rPr lang="en-GB" sz="2800" dirty="0">
                <a:solidFill>
                  <a:srgbClr val="000000"/>
                </a:solidFill>
                <a:latin typeface="Arial"/>
              </a:rPr>
              <a:t> in </a:t>
            </a:r>
            <a:r>
              <a:rPr lang="en-GB" sz="2800" dirty="0" err="1">
                <a:solidFill>
                  <a:srgbClr val="000000"/>
                </a:solidFill>
                <a:latin typeface="Arial"/>
              </a:rPr>
              <a:t>snov</a:t>
            </a:r>
            <a:r>
              <a:rPr lang="en-GB" sz="2800" dirty="0">
                <a:solidFill>
                  <a:srgbClr val="000000"/>
                </a:solidFill>
                <a:latin typeface="Arial"/>
              </a:rPr>
              <a:t> </a:t>
            </a:r>
            <a:r>
              <a:rPr lang="en-GB" sz="2800" dirty="0" err="1">
                <a:solidFill>
                  <a:srgbClr val="000000"/>
                </a:solidFill>
                <a:latin typeface="Arial"/>
              </a:rPr>
              <a:t>pregledno</a:t>
            </a:r>
            <a:r>
              <a:rPr lang="en-GB" sz="2800" dirty="0">
                <a:solidFill>
                  <a:srgbClr val="000000"/>
                </a:solidFill>
                <a:latin typeface="Arial"/>
              </a:rPr>
              <a:t> </a:t>
            </a:r>
            <a:r>
              <a:rPr lang="en-GB" sz="2800" dirty="0" err="1">
                <a:solidFill>
                  <a:srgbClr val="000000"/>
                </a:solidFill>
                <a:latin typeface="Arial"/>
              </a:rPr>
              <a:t>napisa</a:t>
            </a:r>
            <a:r>
              <a:rPr lang="hr-HR" sz="2800" dirty="0">
                <a:solidFill>
                  <a:srgbClr val="000000"/>
                </a:solidFill>
                <a:latin typeface="Arial"/>
              </a:rPr>
              <a:t>ne</a:t>
            </a:r>
            <a:r>
              <a:rPr lang="en-GB" sz="2800" dirty="0">
                <a:solidFill>
                  <a:srgbClr val="000000"/>
                </a:solidFill>
                <a:latin typeface="Arial"/>
              </a:rPr>
              <a:t> </a:t>
            </a:r>
            <a:r>
              <a:rPr lang="en-GB" sz="2800" dirty="0" err="1">
                <a:solidFill>
                  <a:srgbClr val="000000"/>
                </a:solidFill>
                <a:latin typeface="Arial"/>
              </a:rPr>
              <a:t>na</a:t>
            </a:r>
            <a:r>
              <a:rPr lang="en-GB" sz="2800" dirty="0">
                <a:solidFill>
                  <a:srgbClr val="000000"/>
                </a:solidFill>
                <a:latin typeface="Arial"/>
              </a:rPr>
              <a:t> </a:t>
            </a:r>
            <a:r>
              <a:rPr lang="en-GB" sz="2800" dirty="0" err="1">
                <a:solidFill>
                  <a:srgbClr val="000000"/>
                </a:solidFill>
                <a:latin typeface="Arial"/>
              </a:rPr>
              <a:t>drsnica</a:t>
            </a:r>
            <a:r>
              <a:rPr lang="hr-HR" sz="2800" dirty="0">
                <a:solidFill>
                  <a:srgbClr val="000000"/>
                </a:solidFill>
                <a:latin typeface="Arial"/>
              </a:rPr>
              <a:t>h</a:t>
            </a:r>
            <a:r>
              <a:rPr lang="en-GB" sz="3200" dirty="0">
                <a:solidFill>
                  <a:srgbClr val="000000"/>
                </a:solidFill>
                <a:latin typeface="Arial"/>
              </a:rPr>
              <a:t>.</a:t>
            </a:r>
            <a:endParaRPr lang="en-GB" sz="3200" b="0" i="0" u="none" strike="noStrike" dirty="0">
              <a:solidFill>
                <a:srgbClr val="000000"/>
              </a:solidFill>
              <a:effectLst/>
              <a:latin typeface="Arial"/>
            </a:endParaRPr>
          </a:p>
        </p:txBody>
      </p:sp>
    </p:spTree>
    <p:extLst>
      <p:ext uri="{BB962C8B-B14F-4D97-AF65-F5344CB8AC3E}">
        <p14:creationId xmlns:p14="http://schemas.microsoft.com/office/powerpoint/2010/main" val="363210952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611"/>
            <a:ext cx="4330824" cy="850106"/>
          </a:xfrm>
        </p:spPr>
        <p:txBody>
          <a:bodyPr>
            <a:normAutofit/>
          </a:bodyPr>
          <a:lstStyle/>
          <a:p>
            <a:r>
              <a:rPr lang="hr-HR"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Pohvale staršev</a:t>
            </a:r>
            <a:endParaRPr lang="en-GB" dirty="0"/>
          </a:p>
        </p:txBody>
      </p:sp>
      <p:sp>
        <p:nvSpPr>
          <p:cNvPr id="3" name="Content Placeholder 2"/>
          <p:cNvSpPr>
            <a:spLocks noGrp="1"/>
          </p:cNvSpPr>
          <p:nvPr>
            <p:ph idx="1"/>
          </p:nvPr>
        </p:nvSpPr>
        <p:spPr>
          <a:xfrm>
            <a:off x="54433" y="1124744"/>
            <a:ext cx="8632367" cy="5001420"/>
          </a:xfrm>
        </p:spPr>
        <p:txBody>
          <a:bodyPr/>
          <a:lstStyle/>
          <a:p>
            <a:pPr marL="0" indent="0">
              <a:buNone/>
            </a:pPr>
            <a:r>
              <a:rPr lang="hr-HR" dirty="0"/>
              <a:t>Res veliko pohval učiteljicam, podrobneje npr.:</a:t>
            </a:r>
          </a:p>
          <a:p>
            <a:endParaRPr lang="en-GB" dirty="0"/>
          </a:p>
        </p:txBody>
      </p:sp>
      <p:sp>
        <p:nvSpPr>
          <p:cNvPr id="9" name="Rounded Rectangular Callout 8"/>
          <p:cNvSpPr/>
          <p:nvPr/>
        </p:nvSpPr>
        <p:spPr>
          <a:xfrm>
            <a:off x="3347864" y="5187783"/>
            <a:ext cx="4549642" cy="1648405"/>
          </a:xfrm>
          <a:prstGeom prst="wedgeRoundRectCallout">
            <a:avLst>
              <a:gd name="adj1" fmla="val -27990"/>
              <a:gd name="adj2" fmla="val -88750"/>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400" b="0" i="0" u="none" strike="noStrike" dirty="0" err="1">
                <a:solidFill>
                  <a:srgbClr val="000000"/>
                </a:solidFill>
                <a:effectLst/>
                <a:latin typeface="Arial"/>
              </a:rPr>
              <a:t>Vse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učitelje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ki</a:t>
            </a:r>
            <a:r>
              <a:rPr lang="en-GB" sz="2400" b="0" i="0" u="none" strike="noStrike" dirty="0">
                <a:solidFill>
                  <a:srgbClr val="000000"/>
                </a:solidFill>
                <a:effectLst/>
                <a:latin typeface="Arial"/>
              </a:rPr>
              <a:t> se </a:t>
            </a:r>
            <a:r>
              <a:rPr lang="en-GB" sz="2400" b="0" i="0" u="none" strike="noStrike" dirty="0" err="1">
                <a:solidFill>
                  <a:srgbClr val="000000"/>
                </a:solidFill>
                <a:effectLst/>
                <a:latin typeface="Arial"/>
              </a:rPr>
              <a:t>trudijo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prenašat</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znanje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na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daljavo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še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posebej</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učiteljico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Hozn</a:t>
            </a:r>
            <a:r>
              <a:rPr lang="hr-HR" sz="2400" b="0" i="0" u="none" strike="noStrike" dirty="0">
                <a:solidFill>
                  <a:srgbClr val="000000"/>
                </a:solidFill>
                <a:effectLst/>
                <a:latin typeface="Arial"/>
              </a:rPr>
              <a:t>e</a:t>
            </a:r>
            <a:r>
              <a:rPr lang="en-GB" sz="2400" b="0" i="0" u="none" strike="noStrike" dirty="0">
                <a:solidFill>
                  <a:srgbClr val="000000"/>
                </a:solidFill>
                <a:effectLst/>
                <a:latin typeface="Arial"/>
              </a:rPr>
              <a:t>r.</a:t>
            </a:r>
          </a:p>
        </p:txBody>
      </p:sp>
      <p:sp>
        <p:nvSpPr>
          <p:cNvPr id="10" name="Rounded Rectangular Callout 9"/>
          <p:cNvSpPr/>
          <p:nvPr/>
        </p:nvSpPr>
        <p:spPr>
          <a:xfrm>
            <a:off x="4031940" y="1776105"/>
            <a:ext cx="2160240" cy="1957245"/>
          </a:xfrm>
          <a:prstGeom prst="wedgeRoundRectCallout">
            <a:avLst>
              <a:gd name="adj1" fmla="val -72140"/>
              <a:gd name="adj2" fmla="val -45542"/>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pl-PL" sz="2400" b="0" i="0" u="none" strike="noStrike" dirty="0">
                <a:solidFill>
                  <a:srgbClr val="000000"/>
                </a:solidFill>
                <a:effectLst/>
                <a:latin typeface="Arial"/>
              </a:rPr>
              <a:t>Mislim, da komunikacija poteka kar v redu.</a:t>
            </a:r>
            <a:endParaRPr lang="pt-BR" sz="2400" b="0" i="0" u="none" strike="noStrike" dirty="0">
              <a:solidFill>
                <a:srgbClr val="000000"/>
              </a:solidFill>
              <a:effectLst/>
              <a:latin typeface="Arial"/>
            </a:endParaRPr>
          </a:p>
        </p:txBody>
      </p:sp>
      <p:sp>
        <p:nvSpPr>
          <p:cNvPr id="12" name="Rounded Rectangular Callout 11"/>
          <p:cNvSpPr/>
          <p:nvPr/>
        </p:nvSpPr>
        <p:spPr>
          <a:xfrm>
            <a:off x="-93326" y="2268156"/>
            <a:ext cx="3581463" cy="3486975"/>
          </a:xfrm>
          <a:prstGeom prst="wedgeRoundRectCallout">
            <a:avLst>
              <a:gd name="adj1" fmla="val 56448"/>
              <a:gd name="adj2" fmla="val 16094"/>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800" b="0" i="0" u="none" strike="noStrike" dirty="0" err="1">
                <a:solidFill>
                  <a:srgbClr val="000000"/>
                </a:solidFill>
                <a:effectLst/>
                <a:latin typeface="Arial"/>
              </a:rPr>
              <a:t>vse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učitelje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ki</a:t>
            </a:r>
            <a:r>
              <a:rPr lang="en-GB" sz="2800" b="0" i="0" u="none" strike="noStrike" dirty="0">
                <a:solidFill>
                  <a:srgbClr val="000000"/>
                </a:solidFill>
                <a:effectLst/>
                <a:latin typeface="Arial"/>
              </a:rPr>
              <a:t> se v tem </a:t>
            </a:r>
            <a:r>
              <a:rPr lang="en-GB" sz="2800" b="0" i="0" u="none" strike="noStrike" dirty="0" err="1">
                <a:solidFill>
                  <a:srgbClr val="000000"/>
                </a:solidFill>
                <a:effectLst/>
                <a:latin typeface="Arial"/>
              </a:rPr>
              <a:t>času</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naizmerno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tudite</a:t>
            </a:r>
            <a:r>
              <a:rPr lang="en-GB" sz="2800" b="0" i="0" u="none" strike="noStrike" dirty="0">
                <a:solidFill>
                  <a:srgbClr val="000000"/>
                </a:solidFill>
                <a:effectLst/>
                <a:latin typeface="Arial"/>
              </a:rPr>
              <a:t>, da pouk </a:t>
            </a:r>
            <a:r>
              <a:rPr lang="en-GB" sz="2800" b="0" i="0" u="none" strike="noStrike" dirty="0" err="1">
                <a:solidFill>
                  <a:srgbClr val="000000"/>
                </a:solidFill>
                <a:effectLst/>
                <a:latin typeface="Arial"/>
              </a:rPr>
              <a:t>poteka</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najboljše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kar</a:t>
            </a:r>
            <a:r>
              <a:rPr lang="en-GB" sz="2800" b="0" i="0" u="none" strike="noStrike" dirty="0">
                <a:solidFill>
                  <a:srgbClr val="000000"/>
                </a:solidFill>
                <a:effectLst/>
                <a:latin typeface="Arial"/>
              </a:rPr>
              <a:t> se v </a:t>
            </a:r>
            <a:r>
              <a:rPr lang="en-GB" sz="2800" b="0" i="0" u="none" strike="noStrike" dirty="0" err="1">
                <a:solidFill>
                  <a:srgbClr val="000000"/>
                </a:solidFill>
                <a:effectLst/>
                <a:latin typeface="Arial"/>
              </a:rPr>
              <a:t>teh</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razmerah</a:t>
            </a:r>
            <a:r>
              <a:rPr lang="en-GB" sz="2800" b="0" i="0" u="none" strike="noStrike" dirty="0">
                <a:solidFill>
                  <a:srgbClr val="000000"/>
                </a:solidFill>
                <a:effectLst/>
                <a:latin typeface="Arial"/>
              </a:rPr>
              <a:t> da. </a:t>
            </a:r>
          </a:p>
        </p:txBody>
      </p:sp>
      <p:sp>
        <p:nvSpPr>
          <p:cNvPr id="14" name="Rounded Rectangular Callout 13"/>
          <p:cNvSpPr/>
          <p:nvPr/>
        </p:nvSpPr>
        <p:spPr>
          <a:xfrm>
            <a:off x="6601362" y="-7827"/>
            <a:ext cx="2592288" cy="962329"/>
          </a:xfrm>
          <a:prstGeom prst="wedgeRoundRectCallout">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400" b="0" i="0" u="none" strike="noStrike" dirty="0" err="1">
                <a:solidFill>
                  <a:srgbClr val="000000"/>
                </a:solidFill>
                <a:effectLst/>
                <a:latin typeface="Arial"/>
              </a:rPr>
              <a:t>Sodelovanje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razredničarke</a:t>
            </a:r>
            <a:endParaRPr lang="en-GB" sz="2400" b="0" i="0" u="none" strike="noStrike" dirty="0">
              <a:solidFill>
                <a:srgbClr val="000000"/>
              </a:solidFill>
              <a:effectLst/>
              <a:latin typeface="Arial"/>
            </a:endParaRPr>
          </a:p>
        </p:txBody>
      </p:sp>
      <p:sp>
        <p:nvSpPr>
          <p:cNvPr id="15" name="Rounded Rectangular Callout 14"/>
          <p:cNvSpPr/>
          <p:nvPr/>
        </p:nvSpPr>
        <p:spPr>
          <a:xfrm>
            <a:off x="6380329" y="2278917"/>
            <a:ext cx="2813321" cy="2908867"/>
          </a:xfrm>
          <a:prstGeom prst="wedgeRoundRectCallout">
            <a:avLst>
              <a:gd name="adj1" fmla="val 21758"/>
              <a:gd name="adj2" fmla="val -68079"/>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400" b="0" i="0" u="none" strike="noStrike" dirty="0" err="1">
                <a:solidFill>
                  <a:srgbClr val="000000"/>
                </a:solidFill>
                <a:effectLst/>
                <a:latin typeface="Arial"/>
              </a:rPr>
              <a:t>Pohvala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vsem</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učiteljem</a:t>
            </a:r>
            <a:r>
              <a:rPr lang="en-GB" sz="2400" b="0" i="0" u="none" strike="noStrike" dirty="0">
                <a:solidFill>
                  <a:srgbClr val="000000"/>
                </a:solidFill>
                <a:effectLst/>
                <a:latin typeface="Arial"/>
              </a:rPr>
              <a:t>, da </a:t>
            </a:r>
            <a:r>
              <a:rPr lang="en-GB" sz="2400" b="0" i="0" u="none" strike="noStrike" dirty="0" err="1">
                <a:solidFill>
                  <a:srgbClr val="000000"/>
                </a:solidFill>
                <a:effectLst/>
                <a:latin typeface="Arial"/>
              </a:rPr>
              <a:t>lahko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šolske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obveznosti</a:t>
            </a:r>
            <a:r>
              <a:rPr lang="en-GB" sz="2400" b="0" i="0" u="none" strike="noStrike" dirty="0">
                <a:solidFill>
                  <a:srgbClr val="000000"/>
                </a:solidFill>
                <a:effectLst/>
                <a:latin typeface="Arial"/>
              </a:rPr>
              <a:t> in </a:t>
            </a:r>
            <a:r>
              <a:rPr lang="en-GB" sz="2400" b="0" i="0" u="none" strike="noStrike" dirty="0" err="1">
                <a:solidFill>
                  <a:srgbClr val="000000"/>
                </a:solidFill>
                <a:effectLst/>
                <a:latin typeface="Arial"/>
              </a:rPr>
              <a:t>delo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poteka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nemoteno</a:t>
            </a:r>
            <a:r>
              <a:rPr lang="en-GB" sz="2400" b="0" i="0" u="none" strike="noStrike" dirty="0">
                <a:solidFill>
                  <a:srgbClr val="000000"/>
                </a:solidFill>
                <a:effectLst/>
                <a:latin typeface="Arial"/>
              </a:rPr>
              <a:t>. </a:t>
            </a:r>
          </a:p>
        </p:txBody>
      </p:sp>
    </p:spTree>
    <p:extLst>
      <p:ext uri="{BB962C8B-B14F-4D97-AF65-F5344CB8AC3E}">
        <p14:creationId xmlns:p14="http://schemas.microsoft.com/office/powerpoint/2010/main" val="46633016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ular Callout 3"/>
          <p:cNvSpPr/>
          <p:nvPr/>
        </p:nvSpPr>
        <p:spPr>
          <a:xfrm>
            <a:off x="-72516" y="4098089"/>
            <a:ext cx="4284476" cy="2759911"/>
          </a:xfrm>
          <a:prstGeom prst="wedgeRoundRectCallout">
            <a:avLst>
              <a:gd name="adj1" fmla="val 58925"/>
              <a:gd name="adj2" fmla="val -54552"/>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400" b="0" i="0" u="none" strike="noStrike" dirty="0" err="1">
                <a:solidFill>
                  <a:srgbClr val="000000"/>
                </a:solidFill>
                <a:effectLst/>
                <a:latin typeface="Arial"/>
              </a:rPr>
              <a:t>Hitro</a:t>
            </a:r>
            <a:r>
              <a:rPr lang="en-GB" sz="2400" b="0" i="0" u="none" strike="noStrike" dirty="0">
                <a:solidFill>
                  <a:srgbClr val="000000"/>
                </a:solidFill>
                <a:effectLst/>
                <a:latin typeface="Arial"/>
              </a:rPr>
              <a:t> in </a:t>
            </a:r>
            <a:r>
              <a:rPr lang="en-GB" sz="2400" b="0" i="0" u="none" strike="noStrike" dirty="0" err="1">
                <a:solidFill>
                  <a:srgbClr val="000000"/>
                </a:solidFill>
                <a:effectLst/>
                <a:latin typeface="Arial"/>
              </a:rPr>
              <a:t>učinkovito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ukrepanje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oziroma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dobro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organizacijo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pouka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na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daljavo</a:t>
            </a:r>
            <a:r>
              <a:rPr lang="en-GB" sz="2400" b="0" i="0" u="none" strike="noStrike" dirty="0">
                <a:solidFill>
                  <a:srgbClr val="000000"/>
                </a:solidFill>
                <a:effectLst/>
                <a:latin typeface="Arial"/>
              </a:rPr>
              <a:t> s </a:t>
            </a:r>
            <a:r>
              <a:rPr lang="en-GB" sz="2400" b="0" i="0" u="none" strike="noStrike" dirty="0" err="1">
                <a:solidFill>
                  <a:srgbClr val="000000"/>
                </a:solidFill>
                <a:effectLst/>
                <a:latin typeface="Arial"/>
              </a:rPr>
              <a:t>strani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Osnovne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šole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Antona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Žnideršiča</a:t>
            </a:r>
            <a:r>
              <a:rPr lang="en-GB" sz="2400" b="0" i="0" u="none" strike="noStrike" dirty="0">
                <a:solidFill>
                  <a:srgbClr val="000000"/>
                </a:solidFill>
                <a:effectLst/>
                <a:latin typeface="Arial"/>
              </a:rPr>
              <a:t>.</a:t>
            </a:r>
          </a:p>
        </p:txBody>
      </p:sp>
      <p:sp>
        <p:nvSpPr>
          <p:cNvPr id="7" name="Rounded Rectangular Callout 6"/>
          <p:cNvSpPr/>
          <p:nvPr/>
        </p:nvSpPr>
        <p:spPr>
          <a:xfrm>
            <a:off x="2267744" y="181875"/>
            <a:ext cx="6192688" cy="3607165"/>
          </a:xfrm>
          <a:prstGeom prst="wedgeRoundRectCallout">
            <a:avLst>
              <a:gd name="adj1" fmla="val -77797"/>
              <a:gd name="adj2" fmla="val 17381"/>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800" b="0" i="0" u="none" strike="noStrike" dirty="0" err="1">
                <a:solidFill>
                  <a:srgbClr val="000000"/>
                </a:solidFill>
                <a:effectLst/>
                <a:latin typeface="Arial"/>
              </a:rPr>
              <a:t>Vse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učitelje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ki</a:t>
            </a:r>
            <a:r>
              <a:rPr lang="en-GB" sz="2800" b="0" i="0" u="none" strike="noStrike" dirty="0">
                <a:solidFill>
                  <a:srgbClr val="000000"/>
                </a:solidFill>
                <a:effectLst/>
                <a:latin typeface="Arial"/>
              </a:rPr>
              <a:t> se </a:t>
            </a:r>
            <a:r>
              <a:rPr lang="en-GB" sz="2800" b="0" i="0" u="none" strike="noStrike" dirty="0" err="1">
                <a:solidFill>
                  <a:srgbClr val="000000"/>
                </a:solidFill>
                <a:effectLst/>
                <a:latin typeface="Arial"/>
              </a:rPr>
              <a:t>resnično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trudijo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pri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pripravi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učnega</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gradiva</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Uporabljajo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sodobne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učne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tehnike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gradivo</a:t>
            </a:r>
            <a:r>
              <a:rPr lang="en-GB" sz="2800" b="0" i="0" u="none" strike="noStrike" dirty="0">
                <a:solidFill>
                  <a:srgbClr val="000000"/>
                </a:solidFill>
                <a:effectLst/>
                <a:latin typeface="Arial"/>
              </a:rPr>
              <a:t> je </a:t>
            </a:r>
            <a:r>
              <a:rPr lang="en-GB" sz="2800" b="0" i="0" u="none" strike="noStrike" dirty="0" err="1">
                <a:solidFill>
                  <a:srgbClr val="000000"/>
                </a:solidFill>
                <a:effectLst/>
                <a:latin typeface="Arial"/>
              </a:rPr>
              <a:t>zanimivo</a:t>
            </a:r>
            <a:r>
              <a:rPr lang="en-GB" sz="2800" b="0" i="0" u="none" strike="noStrike" dirty="0">
                <a:solidFill>
                  <a:srgbClr val="000000"/>
                </a:solidFill>
                <a:effectLst/>
                <a:latin typeface="Arial"/>
              </a:rPr>
              <a:t> in </a:t>
            </a:r>
            <a:r>
              <a:rPr lang="en-GB" sz="2800" b="0" i="0" u="none" strike="noStrike" dirty="0" err="1">
                <a:solidFill>
                  <a:srgbClr val="000000"/>
                </a:solidFill>
                <a:effectLst/>
                <a:latin typeface="Arial"/>
              </a:rPr>
              <a:t>razumljivo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zato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otroci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učne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naloge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radi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opravljajo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Ažurno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obveščajo</a:t>
            </a:r>
            <a:r>
              <a:rPr lang="en-GB" sz="2800" b="0" i="0" u="none" strike="noStrike" dirty="0">
                <a:solidFill>
                  <a:srgbClr val="000000"/>
                </a:solidFill>
                <a:effectLst/>
                <a:latin typeface="Arial"/>
              </a:rPr>
              <a:t> in so </a:t>
            </a:r>
            <a:r>
              <a:rPr lang="en-GB" sz="2800" b="0" i="0" u="none" strike="noStrike" dirty="0" err="1">
                <a:solidFill>
                  <a:srgbClr val="000000"/>
                </a:solidFill>
                <a:effectLst/>
                <a:latin typeface="Arial"/>
              </a:rPr>
              <a:t>na</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voljo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za</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pomoč</a:t>
            </a:r>
            <a:r>
              <a:rPr lang="en-GB" sz="2800" b="0" i="0" u="none" strike="noStrike" dirty="0">
                <a:solidFill>
                  <a:srgbClr val="000000"/>
                </a:solidFill>
                <a:effectLst/>
                <a:latin typeface="Arial"/>
              </a:rPr>
              <a:t> in </a:t>
            </a:r>
            <a:r>
              <a:rPr lang="en-GB" sz="2800" b="0" i="0" u="none" strike="noStrike" dirty="0" err="1">
                <a:solidFill>
                  <a:srgbClr val="000000"/>
                </a:solidFill>
                <a:effectLst/>
                <a:latin typeface="Arial"/>
              </a:rPr>
              <a:t>nasvete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Vse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pohvale</a:t>
            </a:r>
            <a:r>
              <a:rPr lang="en-GB" sz="2800" b="0" i="0" u="none" strike="noStrike" dirty="0">
                <a:solidFill>
                  <a:srgbClr val="000000"/>
                </a:solidFill>
                <a:effectLst/>
                <a:latin typeface="Arial"/>
              </a:rPr>
              <a:t>!</a:t>
            </a:r>
          </a:p>
        </p:txBody>
      </p:sp>
      <p:sp>
        <p:nvSpPr>
          <p:cNvPr id="8" name="Rounded Rectangular Callout 7"/>
          <p:cNvSpPr/>
          <p:nvPr/>
        </p:nvSpPr>
        <p:spPr>
          <a:xfrm>
            <a:off x="4761166" y="4102208"/>
            <a:ext cx="4197107" cy="2567152"/>
          </a:xfrm>
          <a:prstGeom prst="wedgeRoundRectCallout">
            <a:avLst>
              <a:gd name="adj1" fmla="val 49153"/>
              <a:gd name="adj2" fmla="val -73040"/>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400" b="0" i="0" u="none" strike="noStrike" dirty="0" err="1">
                <a:solidFill>
                  <a:srgbClr val="000000"/>
                </a:solidFill>
                <a:effectLst/>
                <a:latin typeface="Arial"/>
              </a:rPr>
              <a:t>Učitelje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ki</a:t>
            </a:r>
            <a:r>
              <a:rPr lang="en-GB" sz="2400" b="0" i="0" u="none" strike="noStrike" dirty="0">
                <a:solidFill>
                  <a:srgbClr val="000000"/>
                </a:solidFill>
                <a:effectLst/>
                <a:latin typeface="Arial"/>
              </a:rPr>
              <a:t> se </a:t>
            </a:r>
            <a:r>
              <a:rPr lang="en-GB" sz="2400" b="0" i="0" u="none" strike="noStrike" dirty="0" err="1">
                <a:solidFill>
                  <a:srgbClr val="000000"/>
                </a:solidFill>
                <a:effectLst/>
                <a:latin typeface="Arial"/>
              </a:rPr>
              <a:t>trudijo</a:t>
            </a:r>
            <a:r>
              <a:rPr lang="en-GB" sz="2400" b="0" i="0" u="none" strike="noStrike" dirty="0">
                <a:solidFill>
                  <a:srgbClr val="000000"/>
                </a:solidFill>
                <a:effectLst/>
                <a:latin typeface="Arial"/>
              </a:rPr>
              <a:t>, da </a:t>
            </a:r>
            <a:r>
              <a:rPr lang="en-GB" sz="2400" b="0" i="0" u="none" strike="noStrike" dirty="0" err="1">
                <a:solidFill>
                  <a:srgbClr val="000000"/>
                </a:solidFill>
                <a:effectLst/>
                <a:latin typeface="Arial"/>
              </a:rPr>
              <a:t>našim</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otrokom</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preko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spleta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pravočasno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podajo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snov</a:t>
            </a:r>
            <a:r>
              <a:rPr lang="en-GB" sz="2400" b="0" i="0" u="none" strike="noStrike" dirty="0">
                <a:solidFill>
                  <a:srgbClr val="000000"/>
                </a:solidFill>
                <a:effectLst/>
                <a:latin typeface="Arial"/>
              </a:rPr>
              <a:t> in </a:t>
            </a:r>
            <a:r>
              <a:rPr lang="en-GB" sz="2400" b="0" i="0" u="none" strike="noStrike" dirty="0" err="1">
                <a:solidFill>
                  <a:srgbClr val="000000"/>
                </a:solidFill>
                <a:effectLst/>
                <a:latin typeface="Arial"/>
              </a:rPr>
              <a:t>jim</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jo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na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razumljiv</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način</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razložijo</a:t>
            </a:r>
            <a:r>
              <a:rPr lang="en-GB" sz="2400" b="0" i="0" u="none" strike="noStrike" dirty="0">
                <a:solidFill>
                  <a:srgbClr val="000000"/>
                </a:solidFill>
                <a:effectLst/>
                <a:latin typeface="Arial"/>
              </a:rPr>
              <a:t>.</a:t>
            </a:r>
          </a:p>
        </p:txBody>
      </p:sp>
    </p:spTree>
    <p:extLst>
      <p:ext uri="{BB962C8B-B14F-4D97-AF65-F5344CB8AC3E}">
        <p14:creationId xmlns:p14="http://schemas.microsoft.com/office/powerpoint/2010/main" val="369900598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Vertical Scroll 8"/>
          <p:cNvSpPr/>
          <p:nvPr/>
        </p:nvSpPr>
        <p:spPr>
          <a:xfrm>
            <a:off x="-468560" y="51730"/>
            <a:ext cx="9612560" cy="6806270"/>
          </a:xfrm>
          <a:prstGeom prst="verticalScroll">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a:buFont typeface="Arial" pitchFamily="34" charset="0"/>
              <a:buChar char="•"/>
            </a:pPr>
            <a:r>
              <a:rPr lang="pl-PL" sz="3200" dirty="0">
                <a:solidFill>
                  <a:schemeClr val="tx1"/>
                </a:solidFill>
              </a:rPr>
              <a:t>Večine ne moti nič. (20)</a:t>
            </a:r>
          </a:p>
          <a:p>
            <a:pPr marL="342900" indent="-342900" algn="ctr">
              <a:buFont typeface="Arial" pitchFamily="34" charset="0"/>
              <a:buChar char="•"/>
            </a:pPr>
            <a:endParaRPr lang="pl-PL" sz="3200" dirty="0">
              <a:solidFill>
                <a:schemeClr val="tx1"/>
              </a:solidFill>
            </a:endParaRPr>
          </a:p>
          <a:p>
            <a:pPr marL="342900" indent="-342900" algn="ctr">
              <a:buFont typeface="Arial" pitchFamily="34" charset="0"/>
              <a:buChar char="•"/>
            </a:pPr>
            <a:r>
              <a:rPr lang="pl-PL" sz="3200" dirty="0">
                <a:solidFill>
                  <a:schemeClr val="tx1"/>
                </a:solidFill>
              </a:rPr>
              <a:t>Pogrešam čisto kratko tedensko oceno dela mojega otroka, v smislu: je opravila vse potrebne aktivnosti, ne opravi obveznosti v predvidenem roku. Glede na to, da težko spremljam delo obeh otrok poleg svojega rednega dela, bi mi bilo to v veliko pomoč.</a:t>
            </a:r>
          </a:p>
          <a:p>
            <a:pPr marL="285750" indent="-285750" algn="ctr">
              <a:buFont typeface="Arial" pitchFamily="34" charset="0"/>
              <a:buChar char="•"/>
            </a:pPr>
            <a:endParaRPr lang="pl-PL" sz="2400" dirty="0">
              <a:solidFill>
                <a:schemeClr val="tx1"/>
              </a:solidFill>
            </a:endParaRPr>
          </a:p>
          <a:p>
            <a:pPr marL="285750" indent="-285750" algn="ctr">
              <a:buFont typeface="Arial" pitchFamily="34" charset="0"/>
              <a:buChar char="•"/>
            </a:pPr>
            <a:endParaRPr lang="hr-HR" dirty="0">
              <a:solidFill>
                <a:schemeClr val="tx1"/>
              </a:solidFill>
            </a:endParaRPr>
          </a:p>
        </p:txBody>
      </p:sp>
      <p:sp>
        <p:nvSpPr>
          <p:cNvPr id="2" name="Title 1"/>
          <p:cNvSpPr>
            <a:spLocks noGrp="1"/>
          </p:cNvSpPr>
          <p:nvPr>
            <p:ph type="title"/>
          </p:nvPr>
        </p:nvSpPr>
        <p:spPr>
          <a:xfrm>
            <a:off x="1835696" y="404664"/>
            <a:ext cx="6923112" cy="811390"/>
          </a:xfrm>
        </p:spPr>
        <p:txBody>
          <a:bodyPr>
            <a:normAutofit fontScale="90000"/>
          </a:bodyPr>
          <a:lstStyle/>
          <a:p>
            <a:pPr algn="l"/>
            <a:r>
              <a:rPr lang="hr-HR" dirty="0"/>
              <a:t>Kaj moti starše?</a:t>
            </a:r>
            <a:br>
              <a:rPr lang="hr-HR" dirty="0"/>
            </a:br>
            <a:r>
              <a:rPr lang="hr-HR" dirty="0"/>
              <a:t>			</a:t>
            </a:r>
            <a:endParaRPr lang="en-GB" dirty="0"/>
          </a:p>
        </p:txBody>
      </p:sp>
    </p:spTree>
    <p:extLst>
      <p:ext uri="{BB962C8B-B14F-4D97-AF65-F5344CB8AC3E}">
        <p14:creationId xmlns:p14="http://schemas.microsoft.com/office/powerpoint/2010/main" val="670811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10"/>
          <p:cNvGraphicFramePr>
            <a:graphicFrameLocks/>
          </p:cNvGraphicFramePr>
          <p:nvPr>
            <p:extLst>
              <p:ext uri="{D42A27DB-BD31-4B8C-83A1-F6EECF244321}">
                <p14:modId xmlns:p14="http://schemas.microsoft.com/office/powerpoint/2010/main" val="519281300"/>
              </p:ext>
            </p:extLst>
          </p:nvPr>
        </p:nvGraphicFramePr>
        <p:xfrm>
          <a:off x="173011" y="-33558"/>
          <a:ext cx="8970989" cy="695454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7745471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6221"/>
            <a:ext cx="6084168" cy="850106"/>
          </a:xfrm>
        </p:spPr>
        <p:txBody>
          <a:bodyPr>
            <a:normAutofit/>
          </a:bodyPr>
          <a:lstStyle/>
          <a:p>
            <a:r>
              <a:rPr lang="hr-H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Učenci bi sporočili še ...</a:t>
            </a:r>
            <a:endParaRPr lang="en-GB"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Oval Callout 4"/>
          <p:cNvSpPr/>
          <p:nvPr/>
        </p:nvSpPr>
        <p:spPr>
          <a:xfrm>
            <a:off x="124598" y="852809"/>
            <a:ext cx="6967682" cy="1899773"/>
          </a:xfrm>
          <a:prstGeom prst="wedgeEllipseCallout">
            <a:avLst>
              <a:gd name="adj1" fmla="val -48253"/>
              <a:gd name="adj2" fmla="val -50055"/>
            </a:avLst>
          </a:prstGeom>
        </p:spPr>
        <p:style>
          <a:lnRef idx="1">
            <a:schemeClr val="accent1"/>
          </a:lnRef>
          <a:fillRef idx="2">
            <a:schemeClr val="accent1"/>
          </a:fillRef>
          <a:effectRef idx="1">
            <a:schemeClr val="accent1"/>
          </a:effectRef>
          <a:fontRef idx="minor">
            <a:schemeClr val="dk1"/>
          </a:fontRef>
        </p:style>
        <p:txBody>
          <a:bodyPr rtlCol="0" anchor="ctr"/>
          <a:lstStyle/>
          <a:p>
            <a:r>
              <a:rPr lang="en-GB" sz="3200" dirty="0"/>
              <a:t>Imam </a:t>
            </a:r>
            <a:r>
              <a:rPr lang="en-GB" sz="3200" dirty="0" err="1"/>
              <a:t>te</a:t>
            </a:r>
            <a:r>
              <a:rPr lang="hr-HR" sz="3200" dirty="0"/>
              <a:t>ž</a:t>
            </a:r>
            <a:r>
              <a:rPr lang="en-GB" sz="3200" dirty="0" err="1"/>
              <a:t>ave</a:t>
            </a:r>
            <a:r>
              <a:rPr lang="en-GB" sz="3200" dirty="0"/>
              <a:t> </a:t>
            </a:r>
            <a:r>
              <a:rPr lang="en-GB" sz="3200" dirty="0" err="1"/>
              <a:t>pri</a:t>
            </a:r>
            <a:r>
              <a:rPr lang="en-GB" sz="3200" dirty="0"/>
              <a:t> </a:t>
            </a:r>
            <a:r>
              <a:rPr lang="en-GB" sz="3200" dirty="0" err="1"/>
              <a:t>odpiranju</a:t>
            </a:r>
            <a:r>
              <a:rPr lang="en-GB" sz="3200" dirty="0"/>
              <a:t> </a:t>
            </a:r>
            <a:r>
              <a:rPr lang="en-GB" sz="3200" dirty="0" err="1"/>
              <a:t>dolo</a:t>
            </a:r>
            <a:r>
              <a:rPr lang="hr-HR" sz="3200" dirty="0"/>
              <a:t>č</a:t>
            </a:r>
            <a:r>
              <a:rPr lang="en-GB" sz="3200" dirty="0" err="1"/>
              <a:t>enih</a:t>
            </a:r>
            <a:r>
              <a:rPr lang="en-GB" sz="3200" dirty="0"/>
              <a:t> </a:t>
            </a:r>
            <a:r>
              <a:rPr lang="en-GB" sz="3200" dirty="0" err="1"/>
              <a:t>linkov</a:t>
            </a:r>
            <a:r>
              <a:rPr lang="en-GB" sz="3200" dirty="0"/>
              <a:t> </a:t>
            </a:r>
          </a:p>
        </p:txBody>
      </p:sp>
      <p:sp>
        <p:nvSpPr>
          <p:cNvPr id="6" name="Rounded Rectangular Callout 5"/>
          <p:cNvSpPr/>
          <p:nvPr/>
        </p:nvSpPr>
        <p:spPr>
          <a:xfrm>
            <a:off x="5000745" y="2752582"/>
            <a:ext cx="3672408" cy="1651030"/>
          </a:xfrm>
          <a:prstGeom prst="wedgeRoundRectCallout">
            <a:avLst>
              <a:gd name="adj1" fmla="val 58084"/>
              <a:gd name="adj2" fmla="val -122841"/>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pt-BR" sz="3200" dirty="0">
                <a:solidFill>
                  <a:srgbClr val="000000"/>
                </a:solidFill>
                <a:latin typeface="Arial"/>
              </a:rPr>
              <a:t>Upam, </a:t>
            </a:r>
            <a:r>
              <a:rPr lang="hr-HR" sz="3200" dirty="0">
                <a:solidFill>
                  <a:srgbClr val="000000"/>
                </a:solidFill>
                <a:latin typeface="Arial"/>
              </a:rPr>
              <a:t>da</a:t>
            </a:r>
            <a:r>
              <a:rPr lang="pt-BR" sz="3200" dirty="0">
                <a:solidFill>
                  <a:srgbClr val="000000"/>
                </a:solidFill>
                <a:latin typeface="Arial"/>
              </a:rPr>
              <a:t> se čim prej vidimo v šoli!</a:t>
            </a:r>
            <a:endParaRPr lang="en-GB" sz="3200" b="0" i="0" u="none" strike="noStrike" dirty="0">
              <a:solidFill>
                <a:srgbClr val="000000"/>
              </a:solidFill>
              <a:effectLst/>
              <a:latin typeface="Arial"/>
            </a:endParaRPr>
          </a:p>
        </p:txBody>
      </p:sp>
      <p:sp>
        <p:nvSpPr>
          <p:cNvPr id="10" name="Oval Callout 9"/>
          <p:cNvSpPr/>
          <p:nvPr/>
        </p:nvSpPr>
        <p:spPr>
          <a:xfrm>
            <a:off x="124598" y="4797152"/>
            <a:ext cx="4015354" cy="2060848"/>
          </a:xfrm>
          <a:prstGeom prst="wedgeEllipseCallout">
            <a:avLst>
              <a:gd name="adj1" fmla="val -48253"/>
              <a:gd name="adj2" fmla="val -50055"/>
            </a:avLst>
          </a:prstGeom>
        </p:spPr>
        <p:style>
          <a:lnRef idx="1">
            <a:schemeClr val="accent1"/>
          </a:lnRef>
          <a:fillRef idx="2">
            <a:schemeClr val="accent1"/>
          </a:fillRef>
          <a:effectRef idx="1">
            <a:schemeClr val="accent1"/>
          </a:effectRef>
          <a:fontRef idx="minor">
            <a:schemeClr val="dk1"/>
          </a:fontRef>
        </p:style>
        <p:txBody>
          <a:bodyPr rtlCol="0" anchor="ctr"/>
          <a:lstStyle/>
          <a:p>
            <a:r>
              <a:rPr lang="en-GB" sz="3200" dirty="0" err="1"/>
              <a:t>Vidimo</a:t>
            </a:r>
            <a:r>
              <a:rPr lang="en-GB" sz="3200" dirty="0"/>
              <a:t> se</a:t>
            </a:r>
            <a:r>
              <a:rPr lang="hr-HR" sz="3200" dirty="0"/>
              <a:t>,</a:t>
            </a:r>
            <a:r>
              <a:rPr lang="en-GB" sz="3200" dirty="0"/>
              <a:t> </a:t>
            </a:r>
            <a:r>
              <a:rPr lang="en-GB" sz="3200" dirty="0" err="1"/>
              <a:t>ko</a:t>
            </a:r>
            <a:r>
              <a:rPr lang="en-GB" sz="3200" dirty="0"/>
              <a:t> se </a:t>
            </a:r>
            <a:r>
              <a:rPr lang="en-GB" sz="3200" dirty="0" err="1"/>
              <a:t>zagle</a:t>
            </a:r>
            <a:r>
              <a:rPr lang="hr-HR" sz="3200" dirty="0"/>
              <a:t>da</a:t>
            </a:r>
            <a:r>
              <a:rPr lang="en-GB" sz="3200" dirty="0"/>
              <a:t>mo.</a:t>
            </a:r>
          </a:p>
        </p:txBody>
      </p:sp>
      <p:sp>
        <p:nvSpPr>
          <p:cNvPr id="11" name="Rounded Rectangular Callout 10"/>
          <p:cNvSpPr/>
          <p:nvPr/>
        </p:nvSpPr>
        <p:spPr>
          <a:xfrm>
            <a:off x="498776" y="3330896"/>
            <a:ext cx="3641176" cy="1031304"/>
          </a:xfrm>
          <a:prstGeom prst="wedgeRoundRectCallout">
            <a:avLst>
              <a:gd name="adj1" fmla="val -19040"/>
              <a:gd name="adj2" fmla="val -76861"/>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hr-HR" sz="3200" dirty="0"/>
              <a:t>Ž</a:t>
            </a:r>
            <a:r>
              <a:rPr lang="da-DK" sz="3200" dirty="0"/>
              <a:t>elim se čimprej vrniti v šolske klopi</a:t>
            </a:r>
            <a:r>
              <a:rPr lang="hr-HR" sz="3200" dirty="0"/>
              <a:t>.</a:t>
            </a:r>
            <a:endParaRPr lang="en-GB" sz="3200" dirty="0"/>
          </a:p>
        </p:txBody>
      </p:sp>
      <p:sp>
        <p:nvSpPr>
          <p:cNvPr id="12" name="Oval Callout 11"/>
          <p:cNvSpPr/>
          <p:nvPr/>
        </p:nvSpPr>
        <p:spPr>
          <a:xfrm>
            <a:off x="4499992" y="4740950"/>
            <a:ext cx="4673914" cy="2060848"/>
          </a:xfrm>
          <a:prstGeom prst="wedgeEllipseCallout">
            <a:avLst>
              <a:gd name="adj1" fmla="val 43050"/>
              <a:gd name="adj2" fmla="val -65983"/>
            </a:avLst>
          </a:prstGeom>
        </p:spPr>
        <p:style>
          <a:lnRef idx="1">
            <a:schemeClr val="accent1"/>
          </a:lnRef>
          <a:fillRef idx="2">
            <a:schemeClr val="accent1"/>
          </a:fillRef>
          <a:effectRef idx="1">
            <a:schemeClr val="accent1"/>
          </a:effectRef>
          <a:fontRef idx="minor">
            <a:schemeClr val="dk1"/>
          </a:fontRef>
        </p:style>
        <p:txBody>
          <a:bodyPr rtlCol="0" anchor="ctr"/>
          <a:lstStyle/>
          <a:p>
            <a:r>
              <a:rPr lang="hr-HR" sz="3200" dirty="0"/>
              <a:t>Ostanite zdravi ;-)</a:t>
            </a:r>
            <a:endParaRPr lang="en-GB" sz="3200" dirty="0"/>
          </a:p>
        </p:txBody>
      </p:sp>
    </p:spTree>
    <p:extLst>
      <p:ext uri="{BB962C8B-B14F-4D97-AF65-F5344CB8AC3E}">
        <p14:creationId xmlns:p14="http://schemas.microsoft.com/office/powerpoint/2010/main" val="247410296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Callout 4"/>
          <p:cNvSpPr/>
          <p:nvPr/>
        </p:nvSpPr>
        <p:spPr>
          <a:xfrm>
            <a:off x="124598" y="188641"/>
            <a:ext cx="7975794" cy="1944216"/>
          </a:xfrm>
          <a:prstGeom prst="wedgeEllipseCallout">
            <a:avLst>
              <a:gd name="adj1" fmla="val -48253"/>
              <a:gd name="adj2" fmla="val -50055"/>
            </a:avLst>
          </a:prstGeom>
        </p:spPr>
        <p:style>
          <a:lnRef idx="1">
            <a:schemeClr val="accent1"/>
          </a:lnRef>
          <a:fillRef idx="2">
            <a:schemeClr val="accent1"/>
          </a:fillRef>
          <a:effectRef idx="1">
            <a:schemeClr val="accent1"/>
          </a:effectRef>
          <a:fontRef idx="minor">
            <a:schemeClr val="dk1"/>
          </a:fontRef>
        </p:style>
        <p:txBody>
          <a:bodyPr rtlCol="0" anchor="ctr"/>
          <a:lstStyle/>
          <a:p>
            <a:r>
              <a:rPr lang="hr-HR" sz="2800" dirty="0"/>
              <a:t>Da</a:t>
            </a:r>
            <a:r>
              <a:rPr lang="en-GB" sz="2800" dirty="0"/>
              <a:t> mi je </a:t>
            </a:r>
            <a:r>
              <a:rPr lang="en-GB" sz="2800" dirty="0" err="1"/>
              <a:t>všeč</a:t>
            </a:r>
            <a:r>
              <a:rPr lang="en-GB" sz="2800" dirty="0"/>
              <a:t> </a:t>
            </a:r>
            <a:r>
              <a:rPr lang="en-GB" sz="2800" dirty="0" err="1"/>
              <a:t>hiter</a:t>
            </a:r>
            <a:r>
              <a:rPr lang="en-GB" sz="2800" dirty="0"/>
              <a:t> </a:t>
            </a:r>
            <a:r>
              <a:rPr lang="en-GB" sz="2800" dirty="0" err="1"/>
              <a:t>odziv</a:t>
            </a:r>
            <a:r>
              <a:rPr lang="en-GB" sz="2800" dirty="0"/>
              <a:t> </a:t>
            </a:r>
            <a:r>
              <a:rPr lang="en-GB" sz="2800" dirty="0" err="1"/>
              <a:t>učiteljev</a:t>
            </a:r>
            <a:r>
              <a:rPr lang="en-GB" sz="2800" dirty="0"/>
              <a:t> </a:t>
            </a:r>
            <a:r>
              <a:rPr lang="en-GB" sz="2800" dirty="0" err="1"/>
              <a:t>na</a:t>
            </a:r>
            <a:r>
              <a:rPr lang="en-GB" sz="2800" dirty="0"/>
              <a:t> </a:t>
            </a:r>
            <a:r>
              <a:rPr lang="en-GB" sz="2800" dirty="0" err="1"/>
              <a:t>posla</a:t>
            </a:r>
            <a:r>
              <a:rPr lang="hr-HR" sz="2800" dirty="0"/>
              <a:t>ne</a:t>
            </a:r>
            <a:r>
              <a:rPr lang="en-GB" sz="2800" dirty="0"/>
              <a:t> </a:t>
            </a:r>
            <a:r>
              <a:rPr lang="en-GB" sz="2800" dirty="0" err="1"/>
              <a:t>opravlje</a:t>
            </a:r>
            <a:r>
              <a:rPr lang="hr-HR" sz="2800" dirty="0"/>
              <a:t>ne</a:t>
            </a:r>
            <a:r>
              <a:rPr lang="en-GB" sz="2800" dirty="0"/>
              <a:t> </a:t>
            </a:r>
            <a:r>
              <a:rPr lang="en-GB" sz="2800" dirty="0" err="1"/>
              <a:t>naloge</a:t>
            </a:r>
            <a:r>
              <a:rPr lang="en-GB" sz="2800" dirty="0"/>
              <a:t> in </a:t>
            </a:r>
            <a:r>
              <a:rPr lang="en-GB" sz="2800" dirty="0" err="1"/>
              <a:t>vprašanja</a:t>
            </a:r>
            <a:r>
              <a:rPr lang="en-GB" sz="2800" dirty="0"/>
              <a:t>, </a:t>
            </a:r>
            <a:r>
              <a:rPr lang="hr-HR" sz="2800" dirty="0"/>
              <a:t>s</a:t>
            </a:r>
            <a:r>
              <a:rPr lang="en-GB" sz="2800" dirty="0"/>
              <a:t> </a:t>
            </a:r>
            <a:r>
              <a:rPr lang="en-GB" sz="2800" dirty="0" err="1"/>
              <a:t>strani</a:t>
            </a:r>
            <a:r>
              <a:rPr lang="en-GB" sz="2800" dirty="0"/>
              <a:t> </a:t>
            </a:r>
            <a:r>
              <a:rPr lang="en-GB" sz="2800" dirty="0" err="1"/>
              <a:t>učencev</a:t>
            </a:r>
            <a:r>
              <a:rPr lang="en-GB" sz="2800" dirty="0"/>
              <a:t>.</a:t>
            </a:r>
          </a:p>
        </p:txBody>
      </p:sp>
      <p:sp>
        <p:nvSpPr>
          <p:cNvPr id="6" name="Rounded Rectangular Callout 5"/>
          <p:cNvSpPr/>
          <p:nvPr/>
        </p:nvSpPr>
        <p:spPr>
          <a:xfrm>
            <a:off x="4112495" y="2668178"/>
            <a:ext cx="4563961" cy="1984957"/>
          </a:xfrm>
          <a:prstGeom prst="wedgeRoundRectCallout">
            <a:avLst>
              <a:gd name="adj1" fmla="val 43862"/>
              <a:gd name="adj2" fmla="val -94466"/>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it-IT" sz="3200" dirty="0">
                <a:solidFill>
                  <a:srgbClr val="000000"/>
                </a:solidFill>
                <a:latin typeface="Arial"/>
              </a:rPr>
              <a:t>Za delo porabim 1-2 uri. V anketi te možnosti ni!</a:t>
            </a:r>
            <a:endParaRPr lang="en-GB" sz="3200" b="0" i="0" u="none" strike="noStrike" dirty="0">
              <a:solidFill>
                <a:srgbClr val="000000"/>
              </a:solidFill>
              <a:effectLst/>
              <a:latin typeface="Arial"/>
            </a:endParaRPr>
          </a:p>
        </p:txBody>
      </p:sp>
      <p:sp>
        <p:nvSpPr>
          <p:cNvPr id="13" name="Rounded Rectangular Callout 12"/>
          <p:cNvSpPr/>
          <p:nvPr/>
        </p:nvSpPr>
        <p:spPr>
          <a:xfrm>
            <a:off x="539552" y="4244026"/>
            <a:ext cx="2817857" cy="1806642"/>
          </a:xfrm>
          <a:prstGeom prst="wedgeRoundRectCallout">
            <a:avLst>
              <a:gd name="adj1" fmla="val -19040"/>
              <a:gd name="adj2" fmla="val -76861"/>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3200" dirty="0" err="1"/>
              <a:t>Hvala</a:t>
            </a:r>
            <a:r>
              <a:rPr lang="en-GB" sz="3200" dirty="0"/>
              <a:t> </a:t>
            </a:r>
            <a:r>
              <a:rPr lang="en-GB" sz="3200" dirty="0" err="1"/>
              <a:t>za</a:t>
            </a:r>
            <a:r>
              <a:rPr lang="en-GB" sz="3200" dirty="0"/>
              <a:t> </a:t>
            </a:r>
            <a:r>
              <a:rPr lang="en-GB" sz="3200" dirty="0" err="1"/>
              <a:t>vaš</a:t>
            </a:r>
            <a:r>
              <a:rPr lang="en-GB" sz="3200" dirty="0"/>
              <a:t> </a:t>
            </a:r>
            <a:r>
              <a:rPr lang="en-GB" sz="3200" dirty="0" err="1"/>
              <a:t>trud</a:t>
            </a:r>
            <a:r>
              <a:rPr lang="en-GB" sz="3200" dirty="0"/>
              <a:t>.</a:t>
            </a:r>
          </a:p>
        </p:txBody>
      </p:sp>
    </p:spTree>
    <p:extLst>
      <p:ext uri="{BB962C8B-B14F-4D97-AF65-F5344CB8AC3E}">
        <p14:creationId xmlns:p14="http://schemas.microsoft.com/office/powerpoint/2010/main" val="1901567744"/>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6221"/>
            <a:ext cx="6084168" cy="850106"/>
          </a:xfrm>
        </p:spPr>
        <p:txBody>
          <a:bodyPr>
            <a:normAutofit/>
          </a:bodyPr>
          <a:lstStyle/>
          <a:p>
            <a:r>
              <a:rPr lang="hr-HR"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Starši bi sporočili še ...</a:t>
            </a:r>
            <a:endParaRPr lang="en-GB" dirty="0"/>
          </a:p>
        </p:txBody>
      </p:sp>
      <p:sp>
        <p:nvSpPr>
          <p:cNvPr id="5" name="Oval Callout 4"/>
          <p:cNvSpPr/>
          <p:nvPr/>
        </p:nvSpPr>
        <p:spPr>
          <a:xfrm>
            <a:off x="124598" y="852809"/>
            <a:ext cx="8244408" cy="1856111"/>
          </a:xfrm>
          <a:prstGeom prst="wedgeEllipseCallout">
            <a:avLst>
              <a:gd name="adj1" fmla="val -48253"/>
              <a:gd name="adj2" fmla="val -50055"/>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GB" sz="2800" dirty="0" err="1"/>
              <a:t>Hvala</a:t>
            </a:r>
            <a:r>
              <a:rPr lang="en-GB" sz="2800" dirty="0"/>
              <a:t> </a:t>
            </a:r>
            <a:r>
              <a:rPr lang="en-GB" sz="2800" dirty="0" err="1"/>
              <a:t>za</a:t>
            </a:r>
            <a:r>
              <a:rPr lang="en-GB" sz="2800" dirty="0"/>
              <a:t> </a:t>
            </a:r>
            <a:r>
              <a:rPr lang="en-GB" sz="2800" dirty="0" err="1"/>
              <a:t>izjemno</a:t>
            </a:r>
            <a:r>
              <a:rPr lang="en-GB" sz="2800" dirty="0"/>
              <a:t> </a:t>
            </a:r>
            <a:r>
              <a:rPr lang="en-GB" sz="2800" dirty="0" err="1"/>
              <a:t>pripravljena</a:t>
            </a:r>
            <a:r>
              <a:rPr lang="en-GB" sz="2800" dirty="0"/>
              <a:t> </a:t>
            </a:r>
            <a:r>
              <a:rPr lang="en-GB" sz="2800" dirty="0" err="1"/>
              <a:t>gradiva</a:t>
            </a:r>
            <a:r>
              <a:rPr lang="en-GB" sz="2800" dirty="0"/>
              <a:t>, </a:t>
            </a:r>
            <a:r>
              <a:rPr lang="en-GB" sz="2800" dirty="0" err="1"/>
              <a:t>sprotno</a:t>
            </a:r>
            <a:r>
              <a:rPr lang="en-GB" sz="2800" dirty="0"/>
              <a:t> </a:t>
            </a:r>
            <a:r>
              <a:rPr lang="en-GB" sz="2800" dirty="0" err="1"/>
              <a:t>povratno</a:t>
            </a:r>
            <a:r>
              <a:rPr lang="en-GB" sz="2800" dirty="0"/>
              <a:t> inf. o </a:t>
            </a:r>
            <a:r>
              <a:rPr lang="en-GB" sz="2800" dirty="0" err="1"/>
              <a:t>odanih</a:t>
            </a:r>
            <a:r>
              <a:rPr lang="en-GB" sz="2800" dirty="0"/>
              <a:t> </a:t>
            </a:r>
            <a:r>
              <a:rPr lang="en-GB" sz="2800" dirty="0" err="1"/>
              <a:t>nalogah</a:t>
            </a:r>
            <a:r>
              <a:rPr lang="en-GB" sz="2800" dirty="0"/>
              <a:t>, </a:t>
            </a:r>
            <a:r>
              <a:rPr lang="en-GB" sz="2800" dirty="0" err="1"/>
              <a:t>spodbudo</a:t>
            </a:r>
            <a:r>
              <a:rPr lang="en-GB" sz="2800" dirty="0"/>
              <a:t> </a:t>
            </a:r>
            <a:r>
              <a:rPr lang="en-GB" sz="2800" dirty="0" err="1"/>
              <a:t>učencev</a:t>
            </a:r>
            <a:r>
              <a:rPr lang="en-GB" sz="2800" dirty="0"/>
              <a:t>.</a:t>
            </a:r>
          </a:p>
        </p:txBody>
      </p:sp>
      <p:sp>
        <p:nvSpPr>
          <p:cNvPr id="9" name="Rounded Rectangular Callout 8"/>
          <p:cNvSpPr/>
          <p:nvPr/>
        </p:nvSpPr>
        <p:spPr>
          <a:xfrm>
            <a:off x="97959" y="3909864"/>
            <a:ext cx="4618058" cy="2880320"/>
          </a:xfrm>
          <a:prstGeom prst="wedgeRoundRectCallout">
            <a:avLst>
              <a:gd name="adj1" fmla="val -19040"/>
              <a:gd name="adj2" fmla="val -76861"/>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GB" sz="2800" dirty="0" err="1"/>
              <a:t>Nekateri</a:t>
            </a:r>
            <a:r>
              <a:rPr lang="en-GB" sz="2800" dirty="0"/>
              <a:t> </a:t>
            </a:r>
            <a:r>
              <a:rPr lang="en-GB" sz="2800" dirty="0" err="1"/>
              <a:t>učitelji</a:t>
            </a:r>
            <a:r>
              <a:rPr lang="en-GB" sz="2800" dirty="0"/>
              <a:t> </a:t>
            </a:r>
            <a:r>
              <a:rPr lang="en-GB" sz="2800" dirty="0" err="1"/>
              <a:t>napišejo</a:t>
            </a:r>
            <a:r>
              <a:rPr lang="en-GB" sz="2800" dirty="0"/>
              <a:t>, da </a:t>
            </a:r>
            <a:r>
              <a:rPr lang="en-GB" sz="2800" dirty="0" err="1"/>
              <a:t>želijo</a:t>
            </a:r>
            <a:r>
              <a:rPr lang="en-GB" sz="2800" dirty="0"/>
              <a:t> </a:t>
            </a:r>
            <a:r>
              <a:rPr lang="en-GB" sz="2800" dirty="0" err="1"/>
              <a:t>gradivo</a:t>
            </a:r>
            <a:r>
              <a:rPr lang="en-GB" sz="2800" dirty="0"/>
              <a:t> </a:t>
            </a:r>
            <a:r>
              <a:rPr lang="en-GB" sz="2800" dirty="0" err="1"/>
              <a:t>na</a:t>
            </a:r>
            <a:r>
              <a:rPr lang="en-GB" sz="2800" dirty="0"/>
              <a:t> </a:t>
            </a:r>
            <a:r>
              <a:rPr lang="en-GB" sz="2800" dirty="0" err="1"/>
              <a:t>vpogled</a:t>
            </a:r>
            <a:r>
              <a:rPr lang="en-GB" sz="2800" dirty="0"/>
              <a:t>. Tem </a:t>
            </a:r>
            <a:r>
              <a:rPr lang="en-GB" sz="2800" dirty="0" err="1"/>
              <a:t>učiteljem</a:t>
            </a:r>
            <a:r>
              <a:rPr lang="en-GB" sz="2800" dirty="0"/>
              <a:t> </a:t>
            </a:r>
            <a:r>
              <a:rPr lang="en-GB" sz="2800" dirty="0" err="1"/>
              <a:t>pošljemo</a:t>
            </a:r>
            <a:r>
              <a:rPr lang="en-GB" sz="2800" dirty="0"/>
              <a:t>, </a:t>
            </a:r>
            <a:r>
              <a:rPr lang="en-GB" sz="2800" dirty="0" err="1"/>
              <a:t>kdor</a:t>
            </a:r>
            <a:r>
              <a:rPr lang="en-GB" sz="2800" dirty="0"/>
              <a:t> ne </a:t>
            </a:r>
            <a:r>
              <a:rPr lang="en-GB" sz="2800" dirty="0" err="1"/>
              <a:t>napiše</a:t>
            </a:r>
            <a:r>
              <a:rPr lang="en-GB" sz="2800" dirty="0"/>
              <a:t> pa ne. Ali je </a:t>
            </a:r>
            <a:r>
              <a:rPr lang="en-GB" sz="2800" dirty="0" err="1"/>
              <a:t>potrebno</a:t>
            </a:r>
            <a:r>
              <a:rPr lang="en-GB" sz="2800" dirty="0"/>
              <a:t> </a:t>
            </a:r>
            <a:r>
              <a:rPr lang="en-GB" sz="2800" dirty="0" err="1"/>
              <a:t>vsa</a:t>
            </a:r>
            <a:r>
              <a:rPr lang="en-GB" sz="2800" dirty="0"/>
              <a:t> </a:t>
            </a:r>
            <a:r>
              <a:rPr lang="en-GB" sz="2800" dirty="0" err="1"/>
              <a:t>gradiva</a:t>
            </a:r>
            <a:r>
              <a:rPr lang="en-GB" sz="2800" dirty="0"/>
              <a:t> </a:t>
            </a:r>
            <a:r>
              <a:rPr lang="en-GB" sz="2800" dirty="0" err="1"/>
              <a:t>pošiljat</a:t>
            </a:r>
            <a:r>
              <a:rPr lang="en-GB" sz="2800" dirty="0"/>
              <a:t>?</a:t>
            </a:r>
          </a:p>
        </p:txBody>
      </p:sp>
      <p:sp>
        <p:nvSpPr>
          <p:cNvPr id="6" name="Rounded Rectangular Callout 5"/>
          <p:cNvSpPr/>
          <p:nvPr/>
        </p:nvSpPr>
        <p:spPr>
          <a:xfrm>
            <a:off x="4932041" y="2708921"/>
            <a:ext cx="3995528" cy="4149080"/>
          </a:xfrm>
          <a:prstGeom prst="wedgeRoundRectCallout">
            <a:avLst>
              <a:gd name="adj1" fmla="val 45359"/>
              <a:gd name="adj2" fmla="val -71766"/>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800" b="0" i="0" u="none" strike="noStrike" dirty="0" err="1">
                <a:solidFill>
                  <a:srgbClr val="000000"/>
                </a:solidFill>
                <a:effectLst/>
                <a:latin typeface="Arial"/>
              </a:rPr>
              <a:t>Sem</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zadovoljna</a:t>
            </a:r>
            <a:r>
              <a:rPr lang="en-GB" sz="2800" b="0" i="0" u="none" strike="noStrike" dirty="0">
                <a:solidFill>
                  <a:srgbClr val="000000"/>
                </a:solidFill>
                <a:effectLst/>
                <a:latin typeface="Arial"/>
              </a:rPr>
              <a:t> z </a:t>
            </a:r>
            <a:r>
              <a:rPr lang="en-GB" sz="2800" b="0" i="0" u="none" strike="noStrike" dirty="0" err="1">
                <a:solidFill>
                  <a:srgbClr val="000000"/>
                </a:solidFill>
                <a:effectLst/>
                <a:latin typeface="Arial"/>
              </a:rPr>
              <a:t>načinom</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kako</a:t>
            </a:r>
            <a:r>
              <a:rPr lang="en-GB" sz="2800" b="0" i="0" u="none" strike="noStrike" dirty="0">
                <a:solidFill>
                  <a:srgbClr val="000000"/>
                </a:solidFill>
                <a:effectLst/>
                <a:latin typeface="Arial"/>
              </a:rPr>
              <a:t> se je </a:t>
            </a:r>
            <a:r>
              <a:rPr lang="en-GB" sz="2800" b="0" i="0" u="none" strike="noStrike" dirty="0" err="1">
                <a:solidFill>
                  <a:srgbClr val="000000"/>
                </a:solidFill>
                <a:effectLst/>
                <a:latin typeface="Arial"/>
              </a:rPr>
              <a:t>šola</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organizirala</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Vse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pohvale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tudi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za</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spodbudne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besede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ki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jih</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otroci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dobijo</a:t>
            </a:r>
            <a:r>
              <a:rPr lang="en-GB" sz="2800" b="0" i="0" u="none" strike="noStrike" dirty="0">
                <a:solidFill>
                  <a:srgbClr val="000000"/>
                </a:solidFill>
                <a:effectLst/>
                <a:latin typeface="Arial"/>
              </a:rPr>
              <a:t> od </a:t>
            </a:r>
            <a:r>
              <a:rPr lang="en-GB" sz="2800" b="0" i="0" u="none" strike="noStrike" dirty="0" err="1">
                <a:solidFill>
                  <a:srgbClr val="000000"/>
                </a:solidFill>
                <a:effectLst/>
                <a:latin typeface="Arial"/>
              </a:rPr>
              <a:t>učiteljic</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preko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spletne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učilnice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Hvala</a:t>
            </a:r>
            <a:endParaRPr lang="en-GB" sz="2800" b="0" i="0" u="none" strike="noStrike" dirty="0">
              <a:solidFill>
                <a:srgbClr val="000000"/>
              </a:solidFill>
              <a:effectLst/>
              <a:latin typeface="Arial"/>
            </a:endParaRPr>
          </a:p>
        </p:txBody>
      </p:sp>
    </p:spTree>
    <p:extLst>
      <p:ext uri="{BB962C8B-B14F-4D97-AF65-F5344CB8AC3E}">
        <p14:creationId xmlns:p14="http://schemas.microsoft.com/office/powerpoint/2010/main" val="350906397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ular Callout 6"/>
          <p:cNvSpPr/>
          <p:nvPr/>
        </p:nvSpPr>
        <p:spPr>
          <a:xfrm>
            <a:off x="141017" y="3284984"/>
            <a:ext cx="4314773" cy="2509009"/>
          </a:xfrm>
          <a:prstGeom prst="wedgeRoundRectCallout">
            <a:avLst>
              <a:gd name="adj1" fmla="val 99318"/>
              <a:gd name="adj2" fmla="val -46163"/>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800" b="0" i="0" u="none" strike="noStrike" dirty="0" err="1">
                <a:solidFill>
                  <a:srgbClr val="000000"/>
                </a:solidFill>
                <a:effectLst/>
                <a:latin typeface="Arial"/>
              </a:rPr>
              <a:t>Srečno</a:t>
            </a:r>
            <a:r>
              <a:rPr lang="en-GB" sz="2800" b="0" i="0" u="none" strike="noStrike" dirty="0">
                <a:solidFill>
                  <a:srgbClr val="000000"/>
                </a:solidFill>
                <a:effectLst/>
                <a:latin typeface="Arial"/>
              </a:rPr>
              <a:t> in </a:t>
            </a:r>
            <a:r>
              <a:rPr lang="en-GB" sz="2800" b="0" i="0" u="none" strike="noStrike" dirty="0" err="1">
                <a:solidFill>
                  <a:srgbClr val="000000"/>
                </a:solidFill>
                <a:effectLst/>
                <a:latin typeface="Arial"/>
              </a:rPr>
              <a:t>čimprej</a:t>
            </a:r>
            <a:r>
              <a:rPr lang="en-GB" sz="2800" b="0" i="0" u="none" strike="noStrike" dirty="0">
                <a:solidFill>
                  <a:srgbClr val="000000"/>
                </a:solidFill>
                <a:effectLst/>
                <a:latin typeface="Arial"/>
              </a:rPr>
              <a:t> v </a:t>
            </a:r>
            <a:r>
              <a:rPr lang="en-GB" sz="2800" b="0" i="0" u="none" strike="noStrike" dirty="0" err="1">
                <a:solidFill>
                  <a:srgbClr val="000000"/>
                </a:solidFill>
                <a:effectLst/>
                <a:latin typeface="Arial"/>
              </a:rPr>
              <a:t>šolske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klopi</a:t>
            </a:r>
            <a:r>
              <a:rPr lang="en-GB" sz="2800" b="0" i="0" u="none" strike="noStrike" dirty="0">
                <a:solidFill>
                  <a:srgbClr val="000000"/>
                </a:solidFill>
                <a:effectLst/>
                <a:latin typeface="Arial"/>
              </a:rPr>
              <a:t>, mi pa v </a:t>
            </a:r>
            <a:r>
              <a:rPr lang="en-GB" sz="2800" b="0" i="0" u="none" strike="noStrike" dirty="0" err="1">
                <a:solidFill>
                  <a:srgbClr val="000000"/>
                </a:solidFill>
                <a:effectLst/>
                <a:latin typeface="Arial"/>
              </a:rPr>
              <a:t>službene</a:t>
            </a:r>
            <a:r>
              <a:rPr lang="en-GB" sz="2800" b="0" i="0" u="none" strike="noStrike" dirty="0">
                <a:solidFill>
                  <a:srgbClr val="000000"/>
                </a:solidFill>
                <a:effectLst/>
                <a:latin typeface="Arial"/>
              </a:rPr>
              <a:t> :)</a:t>
            </a:r>
          </a:p>
        </p:txBody>
      </p:sp>
      <p:sp>
        <p:nvSpPr>
          <p:cNvPr id="8" name="Rounded Rectangular Callout 7"/>
          <p:cNvSpPr/>
          <p:nvPr/>
        </p:nvSpPr>
        <p:spPr>
          <a:xfrm>
            <a:off x="5292080" y="195500"/>
            <a:ext cx="3594185" cy="2198712"/>
          </a:xfrm>
          <a:prstGeom prst="wedgeRoundRectCallout">
            <a:avLst>
              <a:gd name="adj1" fmla="val 21222"/>
              <a:gd name="adj2" fmla="val 101403"/>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400" b="0" i="0" u="none" strike="noStrike" dirty="0" err="1">
                <a:solidFill>
                  <a:srgbClr val="000000"/>
                </a:solidFill>
                <a:effectLst/>
                <a:latin typeface="Arial"/>
              </a:rPr>
              <a:t>Podpirava</a:t>
            </a:r>
            <a:r>
              <a:rPr lang="en-GB" sz="2400" b="0" i="0" u="none" strike="noStrike" dirty="0">
                <a:solidFill>
                  <a:srgbClr val="000000"/>
                </a:solidFill>
                <a:effectLst/>
                <a:latin typeface="Arial"/>
              </a:rPr>
              <a:t> in </a:t>
            </a:r>
            <a:r>
              <a:rPr lang="en-GB" sz="2400" b="0" i="0" u="none" strike="noStrike" dirty="0" err="1">
                <a:solidFill>
                  <a:srgbClr val="000000"/>
                </a:solidFill>
                <a:effectLst/>
                <a:latin typeface="Arial"/>
              </a:rPr>
              <a:t>ceniva</a:t>
            </a:r>
            <a:r>
              <a:rPr lang="en-GB" sz="2400" b="0" i="0" u="none" strike="noStrike" dirty="0">
                <a:solidFill>
                  <a:srgbClr val="000000"/>
                </a:solidFill>
                <a:effectLst/>
                <a:latin typeface="Arial"/>
              </a:rPr>
              <a:t> vas in </a:t>
            </a:r>
            <a:r>
              <a:rPr lang="en-GB" sz="2400" b="0" i="0" u="none" strike="noStrike" dirty="0" err="1">
                <a:solidFill>
                  <a:srgbClr val="000000"/>
                </a:solidFill>
                <a:effectLst/>
                <a:latin typeface="Arial"/>
              </a:rPr>
              <a:t>vaše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delo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želiva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vam</a:t>
            </a:r>
            <a:r>
              <a:rPr lang="en-GB" sz="2400" b="0" i="0" u="none" strike="noStrike" dirty="0">
                <a:solidFill>
                  <a:srgbClr val="000000"/>
                </a:solidFill>
                <a:effectLst/>
                <a:latin typeface="Arial"/>
              </a:rPr>
              <a:t> da </a:t>
            </a:r>
            <a:r>
              <a:rPr lang="en-GB" sz="2400" b="0" i="0" u="none" strike="noStrike" dirty="0" err="1">
                <a:solidFill>
                  <a:srgbClr val="000000"/>
                </a:solidFill>
                <a:effectLst/>
                <a:latin typeface="Arial"/>
              </a:rPr>
              <a:t>čim</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lažje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premagate</a:t>
            </a:r>
            <a:r>
              <a:rPr lang="en-GB" sz="2400" b="0" i="0" u="none" strike="noStrike" dirty="0">
                <a:solidFill>
                  <a:srgbClr val="000000"/>
                </a:solidFill>
                <a:effectLst/>
                <a:latin typeface="Arial"/>
              </a:rPr>
              <a:t> to </a:t>
            </a:r>
            <a:r>
              <a:rPr lang="en-GB" sz="2400" b="0" i="0" u="none" strike="noStrike" dirty="0" err="1">
                <a:solidFill>
                  <a:srgbClr val="000000"/>
                </a:solidFill>
                <a:effectLst/>
                <a:latin typeface="Arial"/>
              </a:rPr>
              <a:t>situacijo</a:t>
            </a:r>
            <a:r>
              <a:rPr lang="en-GB" sz="2400" b="0" i="0" u="none" strike="noStrike" dirty="0">
                <a:solidFill>
                  <a:srgbClr val="000000"/>
                </a:solidFill>
                <a:effectLst/>
                <a:latin typeface="Arial"/>
              </a:rPr>
              <a:t> in </a:t>
            </a:r>
            <a:r>
              <a:rPr lang="en-GB" sz="2400" b="0" i="0" u="none" strike="noStrike" dirty="0" err="1">
                <a:solidFill>
                  <a:srgbClr val="000000"/>
                </a:solidFill>
                <a:effectLst/>
                <a:latin typeface="Arial"/>
              </a:rPr>
              <a:t>ostanete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zdravi</a:t>
            </a:r>
            <a:r>
              <a:rPr lang="en-GB" sz="2400" b="0" i="0" u="none" strike="noStrike" dirty="0">
                <a:solidFill>
                  <a:srgbClr val="000000"/>
                </a:solidFill>
                <a:effectLst/>
                <a:latin typeface="Arial"/>
              </a:rPr>
              <a:t>.</a:t>
            </a:r>
          </a:p>
        </p:txBody>
      </p:sp>
    </p:spTree>
    <p:extLst>
      <p:ext uri="{BB962C8B-B14F-4D97-AF65-F5344CB8AC3E}">
        <p14:creationId xmlns:p14="http://schemas.microsoft.com/office/powerpoint/2010/main" val="79527407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hr-HR" dirty="0"/>
              <a:t>OPP</a:t>
            </a:r>
            <a:endParaRPr lang="en-GB" dirty="0"/>
          </a:p>
        </p:txBody>
      </p:sp>
      <p:sp>
        <p:nvSpPr>
          <p:cNvPr id="5" name="Text Placeholder 4"/>
          <p:cNvSpPr>
            <a:spLocks noGrp="1"/>
          </p:cNvSpPr>
          <p:nvPr>
            <p:ph type="body" idx="1"/>
          </p:nvPr>
        </p:nvSpPr>
        <p:spPr/>
        <p:txBody>
          <a:bodyPr/>
          <a:lstStyle/>
          <a:p>
            <a:endParaRPr lang="en-GB"/>
          </a:p>
        </p:txBody>
      </p:sp>
    </p:spTree>
    <p:extLst>
      <p:ext uri="{BB962C8B-B14F-4D97-AF65-F5344CB8AC3E}">
        <p14:creationId xmlns:p14="http://schemas.microsoft.com/office/powerpoint/2010/main" val="3537063599"/>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997602" y="188640"/>
            <a:ext cx="3008313" cy="742404"/>
          </a:xfrm>
        </p:spPr>
        <p:txBody>
          <a:bodyPr>
            <a:normAutofit/>
          </a:bodyPr>
          <a:lstStyle/>
          <a:p>
            <a:r>
              <a:rPr lang="pl-PL" dirty="0"/>
              <a:t>Moj otrok za šolsko delo od doma</a:t>
            </a:r>
            <a:endParaRPr lang="en-GB" dirty="0"/>
          </a:p>
        </p:txBody>
      </p:sp>
      <p:sp>
        <p:nvSpPr>
          <p:cNvPr id="8" name="Content Placeholder 7"/>
          <p:cNvSpPr>
            <a:spLocks noGrp="1"/>
          </p:cNvSpPr>
          <p:nvPr>
            <p:ph type="body" sz="half" idx="2"/>
          </p:nvPr>
        </p:nvSpPr>
        <p:spPr>
          <a:xfrm>
            <a:off x="457200" y="3068960"/>
            <a:ext cx="3008313" cy="3057203"/>
          </a:xfrm>
        </p:spPr>
        <p:txBody>
          <a:bodyPr/>
          <a:lstStyle/>
          <a:p>
            <a:endParaRPr lang="pl-PL" dirty="0"/>
          </a:p>
          <a:p>
            <a:pPr marL="0" indent="0">
              <a:buNone/>
            </a:pPr>
            <a:endParaRPr lang="pl-PL" dirty="0"/>
          </a:p>
          <a:p>
            <a:pPr marL="0" indent="0">
              <a:buNone/>
            </a:pPr>
            <a:endParaRPr lang="en-GB" dirty="0"/>
          </a:p>
        </p:txBody>
      </p:sp>
      <p:sp>
        <p:nvSpPr>
          <p:cNvPr id="10" name="TextBox 9"/>
          <p:cNvSpPr txBox="1"/>
          <p:nvPr/>
        </p:nvSpPr>
        <p:spPr>
          <a:xfrm>
            <a:off x="6079767" y="476672"/>
            <a:ext cx="3096344" cy="2585323"/>
          </a:xfrm>
          <a:prstGeom prst="rect">
            <a:avLst/>
          </a:prstGeom>
          <a:noFill/>
        </p:spPr>
        <p:txBody>
          <a:bodyPr wrap="square" rtlCol="0">
            <a:spAutoFit/>
          </a:bodyPr>
          <a:lstStyle/>
          <a:p>
            <a:pPr algn="ctr"/>
            <a:r>
              <a:rPr lang="hr-HR"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Po mnenju staršev</a:t>
            </a:r>
            <a:endParaRPr lang="en-GB"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2" name="Title 3"/>
          <p:cNvSpPr txBox="1">
            <a:spLocks/>
          </p:cNvSpPr>
          <p:nvPr/>
        </p:nvSpPr>
        <p:spPr>
          <a:xfrm>
            <a:off x="0" y="3666895"/>
            <a:ext cx="3008313" cy="742404"/>
          </a:xfrm>
          <a:prstGeom prst="rect">
            <a:avLst/>
          </a:prstGeom>
        </p:spPr>
        <p:txBody>
          <a:bodyPr vert="horz" lIns="91440" tIns="45720" rIns="91440" bIns="45720" rtlCol="0" anchor="b">
            <a:normAutofit/>
          </a:bodyPr>
          <a:lstStyle>
            <a:lvl1pPr algn="l" defTabSz="914400" rtl="0" eaLnBrk="1" latinLnBrk="0" hangingPunct="1">
              <a:spcBef>
                <a:spcPct val="0"/>
              </a:spcBef>
              <a:buNone/>
              <a:defRPr sz="2000" b="1" kern="1200">
                <a:solidFill>
                  <a:schemeClr val="tx1"/>
                </a:solidFill>
                <a:latin typeface="+mj-lt"/>
                <a:ea typeface="+mj-ea"/>
                <a:cs typeface="+mj-cs"/>
              </a:defRPr>
            </a:lvl1pPr>
          </a:lstStyle>
          <a:p>
            <a:r>
              <a:rPr lang="pl-PL" dirty="0"/>
              <a:t>Količina sporočil s strani šole:</a:t>
            </a:r>
            <a:endParaRPr lang="en-GB" dirty="0"/>
          </a:p>
        </p:txBody>
      </p:sp>
      <p:sp>
        <p:nvSpPr>
          <p:cNvPr id="2" name="Rectangle 1"/>
          <p:cNvSpPr/>
          <p:nvPr/>
        </p:nvSpPr>
        <p:spPr>
          <a:xfrm>
            <a:off x="4571999" y="3747868"/>
            <a:ext cx="3962367" cy="369332"/>
          </a:xfrm>
          <a:prstGeom prst="rect">
            <a:avLst/>
          </a:prstGeom>
        </p:spPr>
        <p:txBody>
          <a:bodyPr wrap="none">
            <a:spAutoFit/>
          </a:bodyPr>
          <a:lstStyle/>
          <a:p>
            <a:pPr algn="ctr">
              <a:defRPr sz="1800" b="1" i="0" u="none" strike="noStrike" kern="1200" baseline="0">
                <a:solidFill>
                  <a:prstClr val="black"/>
                </a:solidFill>
                <a:latin typeface="+mn-lt"/>
                <a:ea typeface="+mn-ea"/>
                <a:cs typeface="+mn-cs"/>
              </a:defRPr>
            </a:pPr>
            <a:r>
              <a:rPr lang="hr-HR" dirty="0"/>
              <a:t> Dela za šolo se mi v teh okoliščinah zdi:</a:t>
            </a:r>
            <a:endParaRPr lang="en-GB" dirty="0"/>
          </a:p>
        </p:txBody>
      </p:sp>
      <p:graphicFrame>
        <p:nvGraphicFramePr>
          <p:cNvPr id="7" name="Chart 6"/>
          <p:cNvGraphicFramePr>
            <a:graphicFrameLocks/>
          </p:cNvGraphicFramePr>
          <p:nvPr>
            <p:extLst>
              <p:ext uri="{D42A27DB-BD31-4B8C-83A1-F6EECF244321}">
                <p14:modId xmlns:p14="http://schemas.microsoft.com/office/powerpoint/2010/main" val="1086328089"/>
              </p:ext>
            </p:extLst>
          </p:nvPr>
        </p:nvGraphicFramePr>
        <p:xfrm>
          <a:off x="387118" y="81210"/>
          <a:ext cx="6633154" cy="3142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p:cNvGraphicFramePr>
            <a:graphicFrameLocks/>
          </p:cNvGraphicFramePr>
          <p:nvPr>
            <p:extLst>
              <p:ext uri="{D42A27DB-BD31-4B8C-83A1-F6EECF244321}">
                <p14:modId xmlns:p14="http://schemas.microsoft.com/office/powerpoint/2010/main" val="1517340427"/>
              </p:ext>
            </p:extLst>
          </p:nvPr>
        </p:nvGraphicFramePr>
        <p:xfrm>
          <a:off x="-2" y="4032127"/>
          <a:ext cx="5364089"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a:graphicFrameLocks/>
          </p:cNvGraphicFramePr>
          <p:nvPr>
            <p:extLst>
              <p:ext uri="{D42A27DB-BD31-4B8C-83A1-F6EECF244321}">
                <p14:modId xmlns:p14="http://schemas.microsoft.com/office/powerpoint/2010/main" val="3119197798"/>
              </p:ext>
            </p:extLst>
          </p:nvPr>
        </p:nvGraphicFramePr>
        <p:xfrm>
          <a:off x="5148064" y="4038097"/>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38037192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a:graphicFrameLocks/>
          </p:cNvGraphicFramePr>
          <p:nvPr>
            <p:extLst>
              <p:ext uri="{D42A27DB-BD31-4B8C-83A1-F6EECF244321}">
                <p14:modId xmlns:p14="http://schemas.microsoft.com/office/powerpoint/2010/main" val="368803417"/>
              </p:ext>
            </p:extLst>
          </p:nvPr>
        </p:nvGraphicFramePr>
        <p:xfrm>
          <a:off x="-1" y="0"/>
          <a:ext cx="9111417" cy="6858000"/>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4054000" y="6391211"/>
            <a:ext cx="936104" cy="369332"/>
          </a:xfrm>
          <a:prstGeom prst="rect">
            <a:avLst/>
          </a:prstGeom>
          <a:solidFill>
            <a:schemeClr val="bg1"/>
          </a:solidFill>
        </p:spPr>
        <p:txBody>
          <a:bodyPr wrap="square" rtlCol="0">
            <a:spAutoFit/>
          </a:bodyPr>
          <a:lstStyle/>
          <a:p>
            <a:pPr algn="ctr"/>
            <a:r>
              <a:rPr lang="hr-HR" dirty="0"/>
              <a:t>NE</a:t>
            </a:r>
            <a:endParaRPr lang="en-GB" dirty="0"/>
          </a:p>
        </p:txBody>
      </p:sp>
      <p:sp>
        <p:nvSpPr>
          <p:cNvPr id="9" name="TextBox 8"/>
          <p:cNvSpPr txBox="1"/>
          <p:nvPr/>
        </p:nvSpPr>
        <p:spPr>
          <a:xfrm>
            <a:off x="6038800" y="6398796"/>
            <a:ext cx="936104" cy="369332"/>
          </a:xfrm>
          <a:prstGeom prst="rect">
            <a:avLst/>
          </a:prstGeom>
          <a:solidFill>
            <a:schemeClr val="bg1"/>
          </a:solidFill>
        </p:spPr>
        <p:txBody>
          <a:bodyPr wrap="square" rtlCol="0">
            <a:spAutoFit/>
          </a:bodyPr>
          <a:lstStyle/>
          <a:p>
            <a:pPr algn="ctr"/>
            <a:r>
              <a:rPr lang="hr-HR" dirty="0"/>
              <a:t>DELNO</a:t>
            </a:r>
            <a:endParaRPr lang="en-GB" dirty="0"/>
          </a:p>
        </p:txBody>
      </p:sp>
      <p:sp>
        <p:nvSpPr>
          <p:cNvPr id="10" name="TextBox 9"/>
          <p:cNvSpPr txBox="1"/>
          <p:nvPr/>
        </p:nvSpPr>
        <p:spPr>
          <a:xfrm>
            <a:off x="8175313" y="6398796"/>
            <a:ext cx="936104" cy="369332"/>
          </a:xfrm>
          <a:prstGeom prst="rect">
            <a:avLst/>
          </a:prstGeom>
          <a:solidFill>
            <a:schemeClr val="bg1"/>
          </a:solidFill>
        </p:spPr>
        <p:txBody>
          <a:bodyPr wrap="square" rtlCol="0">
            <a:spAutoFit/>
          </a:bodyPr>
          <a:lstStyle/>
          <a:p>
            <a:pPr algn="ctr"/>
            <a:r>
              <a:rPr lang="hr-HR" dirty="0"/>
              <a:t>DA</a:t>
            </a:r>
            <a:endParaRPr lang="en-GB" dirty="0"/>
          </a:p>
        </p:txBody>
      </p:sp>
    </p:spTree>
    <p:extLst>
      <p:ext uri="{BB962C8B-B14F-4D97-AF65-F5344CB8AC3E}">
        <p14:creationId xmlns:p14="http://schemas.microsoft.com/office/powerpoint/2010/main" val="2748718995"/>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4704"/>
          </a:xfrm>
        </p:spPr>
        <p:txBody>
          <a:bodyPr>
            <a:normAutofit/>
          </a:bodyPr>
          <a:lstStyle/>
          <a:p>
            <a:r>
              <a:rPr lang="hr-HR" dirty="0"/>
              <a:t>Glavne težave</a:t>
            </a:r>
            <a:endParaRPr lang="en-GB" dirty="0"/>
          </a:p>
        </p:txBody>
      </p:sp>
      <p:sp>
        <p:nvSpPr>
          <p:cNvPr id="3" name="Content Placeholder 2"/>
          <p:cNvSpPr>
            <a:spLocks noGrp="1"/>
          </p:cNvSpPr>
          <p:nvPr>
            <p:ph idx="1"/>
          </p:nvPr>
        </p:nvSpPr>
        <p:spPr>
          <a:xfrm>
            <a:off x="179512" y="764704"/>
            <a:ext cx="8640960" cy="6093296"/>
          </a:xfrm>
        </p:spPr>
        <p:txBody>
          <a:bodyPr>
            <a:normAutofit/>
          </a:bodyPr>
          <a:lstStyle/>
          <a:p>
            <a:r>
              <a:rPr lang="hr-HR" dirty="0"/>
              <a:t>Del jih nima težav (3)</a:t>
            </a:r>
          </a:p>
          <a:p>
            <a:r>
              <a:rPr lang="hr-HR" dirty="0"/>
              <a:t>Drug drugega motijo (3)</a:t>
            </a:r>
          </a:p>
          <a:p>
            <a:r>
              <a:rPr lang="hr-HR" dirty="0"/>
              <a:t>Nimajo ustrezne računalniške opreme (2)</a:t>
            </a:r>
          </a:p>
          <a:p>
            <a:r>
              <a:rPr lang="hr-HR" dirty="0"/>
              <a:t>Ne vejo, kako si pripraviti časovne razporede (2)</a:t>
            </a:r>
          </a:p>
          <a:p>
            <a:r>
              <a:rPr lang="hr-HR" dirty="0"/>
              <a:t>Težave z usklajevanjem, saj jih več dela od doma (1)</a:t>
            </a:r>
          </a:p>
          <a:p>
            <a:r>
              <a:rPr lang="hr-HR" dirty="0"/>
              <a:t>Drugo: Težko si je uskladiti urnike dela, ker tudi starši delamo od doma in imamo tudi sami veliko dela, otrok pa potrebuje vodenje in pomoč, vmes pa so tudi druga opravila</a:t>
            </a:r>
            <a:endParaRPr lang="en-GB" dirty="0"/>
          </a:p>
        </p:txBody>
      </p:sp>
    </p:spTree>
    <p:extLst>
      <p:ext uri="{BB962C8B-B14F-4D97-AF65-F5344CB8AC3E}">
        <p14:creationId xmlns:p14="http://schemas.microsoft.com/office/powerpoint/2010/main" val="222446316"/>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611"/>
            <a:ext cx="4330824" cy="850106"/>
          </a:xfrm>
        </p:spPr>
        <p:txBody>
          <a:bodyPr/>
          <a:lstStyle/>
          <a:p>
            <a:r>
              <a:rPr lang="hr-HR" dirty="0"/>
              <a:t>POHVALE</a:t>
            </a:r>
            <a:endParaRPr lang="en-GB" dirty="0"/>
          </a:p>
        </p:txBody>
      </p:sp>
      <p:sp>
        <p:nvSpPr>
          <p:cNvPr id="3" name="Content Placeholder 2"/>
          <p:cNvSpPr>
            <a:spLocks noGrp="1"/>
          </p:cNvSpPr>
          <p:nvPr>
            <p:ph idx="1"/>
          </p:nvPr>
        </p:nvSpPr>
        <p:spPr>
          <a:xfrm>
            <a:off x="54433" y="1124744"/>
            <a:ext cx="8632367" cy="5001420"/>
          </a:xfrm>
        </p:spPr>
        <p:txBody>
          <a:bodyPr/>
          <a:lstStyle/>
          <a:p>
            <a:pPr marL="0" indent="0">
              <a:buNone/>
            </a:pPr>
            <a:r>
              <a:rPr lang="hr-HR" dirty="0"/>
              <a:t>Res veliko pohval učiteljicam, podrobneje npr.:</a:t>
            </a:r>
          </a:p>
          <a:p>
            <a:endParaRPr lang="en-GB" dirty="0"/>
          </a:p>
        </p:txBody>
      </p:sp>
      <p:sp>
        <p:nvSpPr>
          <p:cNvPr id="9" name="Rounded Rectangular Callout 8"/>
          <p:cNvSpPr/>
          <p:nvPr/>
        </p:nvSpPr>
        <p:spPr>
          <a:xfrm>
            <a:off x="2843808" y="1700809"/>
            <a:ext cx="6048672" cy="5135380"/>
          </a:xfrm>
          <a:prstGeom prst="wedgeRoundRectCallout">
            <a:avLst>
              <a:gd name="adj1" fmla="val 40699"/>
              <a:gd name="adj2" fmla="val -49486"/>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400" b="0" i="0" u="none" strike="noStrike" dirty="0" err="1">
                <a:solidFill>
                  <a:srgbClr val="000000"/>
                </a:solidFill>
                <a:effectLst/>
                <a:latin typeface="Arial"/>
              </a:rPr>
              <a:t>Učiteljice</a:t>
            </a:r>
            <a:r>
              <a:rPr lang="en-GB" sz="2400" b="0" i="0" u="none" strike="noStrike" dirty="0">
                <a:solidFill>
                  <a:srgbClr val="000000"/>
                </a:solidFill>
                <a:effectLst/>
                <a:latin typeface="Arial"/>
              </a:rPr>
              <a:t>, s </a:t>
            </a:r>
            <a:r>
              <a:rPr lang="en-GB" sz="2400" b="0" i="0" u="none" strike="noStrike" dirty="0" err="1">
                <a:solidFill>
                  <a:srgbClr val="000000"/>
                </a:solidFill>
                <a:effectLst/>
                <a:latin typeface="Arial"/>
              </a:rPr>
              <a:t>katerimi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največ</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sodelujemo</a:t>
            </a:r>
            <a:r>
              <a:rPr lang="en-GB" sz="2400" b="0" i="0" u="none" strike="noStrike" dirty="0">
                <a:solidFill>
                  <a:srgbClr val="000000"/>
                </a:solidFill>
                <a:effectLst/>
                <a:latin typeface="Arial"/>
              </a:rPr>
              <a:t>, in </a:t>
            </a:r>
            <a:r>
              <a:rPr lang="en-GB" sz="2400" b="0" i="0" u="none" strike="noStrike" dirty="0" err="1">
                <a:solidFill>
                  <a:srgbClr val="000000"/>
                </a:solidFill>
                <a:effectLst/>
                <a:latin typeface="Arial"/>
              </a:rPr>
              <a:t>sicer</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razredničarko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Ireno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Muha</a:t>
            </a:r>
            <a:r>
              <a:rPr lang="en-GB" sz="2400" b="0" i="0" u="none" strike="noStrike" dirty="0">
                <a:solidFill>
                  <a:srgbClr val="000000"/>
                </a:solidFill>
                <a:effectLst/>
                <a:latin typeface="Arial"/>
              </a:rPr>
              <a:t>, s </a:t>
            </a:r>
            <a:r>
              <a:rPr lang="en-GB" sz="2400" b="0" i="0" u="none" strike="noStrike" dirty="0" err="1">
                <a:solidFill>
                  <a:srgbClr val="000000"/>
                </a:solidFill>
                <a:effectLst/>
                <a:latin typeface="Arial"/>
              </a:rPr>
              <a:t>katero</a:t>
            </a:r>
            <a:r>
              <a:rPr lang="en-GB" sz="2400" b="0" i="0" u="none" strike="noStrike" dirty="0">
                <a:solidFill>
                  <a:srgbClr val="000000"/>
                </a:solidFill>
                <a:effectLst/>
                <a:latin typeface="Arial"/>
              </a:rPr>
              <a:t> d</a:t>
            </a:r>
            <a:r>
              <a:rPr lang="hr-HR" sz="2400" b="0" i="0" u="none" strike="noStrike" dirty="0">
                <a:solidFill>
                  <a:srgbClr val="000000"/>
                </a:solidFill>
                <a:effectLst/>
                <a:latin typeface="Arial"/>
              </a:rPr>
              <a:t>ne</a:t>
            </a:r>
            <a:r>
              <a:rPr lang="en-GB" sz="2400" b="0" i="0" u="none" strike="noStrike" dirty="0" err="1">
                <a:solidFill>
                  <a:srgbClr val="000000"/>
                </a:solidFill>
                <a:effectLst/>
                <a:latin typeface="Arial"/>
              </a:rPr>
              <a:t>vno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sodelujemo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preko</a:t>
            </a:r>
            <a:r>
              <a:rPr lang="en-GB" sz="2400" b="0" i="0" u="none" strike="noStrike" dirty="0">
                <a:solidFill>
                  <a:srgbClr val="000000"/>
                </a:solidFill>
                <a:effectLst/>
                <a:latin typeface="Arial"/>
              </a:rPr>
              <a:t> e-</a:t>
            </a:r>
            <a:r>
              <a:rPr lang="en-GB" sz="2400" b="0" i="0" u="none" strike="noStrike" dirty="0" err="1">
                <a:solidFill>
                  <a:srgbClr val="000000"/>
                </a:solidFill>
                <a:effectLst/>
                <a:latin typeface="Arial"/>
              </a:rPr>
              <a:t>pošte</a:t>
            </a:r>
            <a:r>
              <a:rPr lang="en-GB" sz="2400" b="0" i="0" u="none" strike="noStrike" dirty="0">
                <a:solidFill>
                  <a:srgbClr val="000000"/>
                </a:solidFill>
                <a:effectLst/>
                <a:latin typeface="Arial"/>
              </a:rPr>
              <a:t> in </a:t>
            </a:r>
            <a:r>
              <a:rPr lang="en-GB" sz="2400" b="0" i="0" u="none" strike="noStrike" dirty="0" err="1">
                <a:solidFill>
                  <a:srgbClr val="000000"/>
                </a:solidFill>
                <a:effectLst/>
                <a:latin typeface="Arial"/>
              </a:rPr>
              <a:t>lepo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spodbuja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svoje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učence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učiteljico</a:t>
            </a:r>
            <a:r>
              <a:rPr lang="en-GB" sz="2400" b="0" i="0" u="none" strike="noStrike" dirty="0">
                <a:solidFill>
                  <a:srgbClr val="000000"/>
                </a:solidFill>
                <a:effectLst/>
                <a:latin typeface="Arial"/>
              </a:rPr>
              <a:t> </a:t>
            </a:r>
            <a:r>
              <a:rPr lang="hr-HR" sz="2400" b="0" i="0" u="none" strike="noStrike" dirty="0">
                <a:solidFill>
                  <a:srgbClr val="000000"/>
                </a:solidFill>
                <a:effectLst/>
                <a:latin typeface="Arial"/>
              </a:rPr>
              <a:t>Da</a:t>
            </a:r>
            <a:r>
              <a:rPr lang="en-GB" sz="2400" b="0" i="0" u="none" strike="noStrike" dirty="0" err="1">
                <a:solidFill>
                  <a:srgbClr val="000000"/>
                </a:solidFill>
                <a:effectLst/>
                <a:latin typeface="Arial"/>
              </a:rPr>
              <a:t>rinko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Gržina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ki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skrbno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pripravlja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delov</a:t>
            </a:r>
            <a:r>
              <a:rPr lang="hr-HR" sz="2400" b="0" i="0" u="none" strike="noStrike" dirty="0">
                <a:solidFill>
                  <a:srgbClr val="000000"/>
                </a:solidFill>
                <a:effectLst/>
                <a:latin typeface="Arial"/>
              </a:rPr>
              <a:t>ne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liste</a:t>
            </a:r>
            <a:r>
              <a:rPr lang="en-GB" sz="2400" b="0" i="0" u="none" strike="noStrike" dirty="0">
                <a:solidFill>
                  <a:srgbClr val="000000"/>
                </a:solidFill>
                <a:effectLst/>
                <a:latin typeface="Arial"/>
              </a:rPr>
              <a:t> in </a:t>
            </a:r>
            <a:r>
              <a:rPr lang="en-GB" sz="2400" b="0" i="0" u="none" strike="noStrike" dirty="0" err="1">
                <a:solidFill>
                  <a:srgbClr val="000000"/>
                </a:solidFill>
                <a:effectLst/>
                <a:latin typeface="Arial"/>
              </a:rPr>
              <a:t>slikovni</a:t>
            </a:r>
            <a:r>
              <a:rPr lang="en-GB" sz="2400" b="0" i="0" u="none" strike="noStrike" dirty="0">
                <a:solidFill>
                  <a:srgbClr val="000000"/>
                </a:solidFill>
                <a:effectLst/>
                <a:latin typeface="Arial"/>
              </a:rPr>
              <a:t> material </a:t>
            </a:r>
            <a:r>
              <a:rPr lang="en-GB" sz="2400" b="0" i="0" u="none" strike="noStrike" dirty="0" err="1">
                <a:solidFill>
                  <a:srgbClr val="000000"/>
                </a:solidFill>
                <a:effectLst/>
                <a:latin typeface="Arial"/>
              </a:rPr>
              <a:t>za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učno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delo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pri</a:t>
            </a:r>
            <a:r>
              <a:rPr lang="en-GB" sz="2400" b="0" i="0" u="none" strike="noStrike" dirty="0">
                <a:solidFill>
                  <a:srgbClr val="000000"/>
                </a:solidFill>
                <a:effectLst/>
                <a:latin typeface="Arial"/>
              </a:rPr>
              <a:t> SLJ, DRU, NIT in GOS in </a:t>
            </a:r>
            <a:r>
              <a:rPr lang="en-GB" sz="2400" b="0" i="0" u="none" strike="noStrike" dirty="0" err="1">
                <a:solidFill>
                  <a:srgbClr val="000000"/>
                </a:solidFill>
                <a:effectLst/>
                <a:latin typeface="Arial"/>
              </a:rPr>
              <a:t>prav</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tako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spodbuja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učence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ter</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učiteljico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Marto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Bratovič</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glede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skrbno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pripravljenih</a:t>
            </a:r>
            <a:r>
              <a:rPr lang="en-GB" sz="2400" b="0" i="0" u="none" strike="noStrike" dirty="0">
                <a:solidFill>
                  <a:srgbClr val="000000"/>
                </a:solidFill>
                <a:effectLst/>
                <a:latin typeface="Arial"/>
              </a:rPr>
              <a:t> in </a:t>
            </a:r>
            <a:r>
              <a:rPr lang="en-GB" sz="2400" b="0" i="0" u="none" strike="noStrike" dirty="0" err="1">
                <a:solidFill>
                  <a:srgbClr val="000000"/>
                </a:solidFill>
                <a:effectLst/>
                <a:latin typeface="Arial"/>
              </a:rPr>
              <a:t>poslanih</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nalog</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za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utrjevanje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uč</a:t>
            </a:r>
            <a:r>
              <a:rPr lang="hr-HR" sz="2400" b="0" i="0" u="none" strike="noStrike" dirty="0">
                <a:solidFill>
                  <a:srgbClr val="000000"/>
                </a:solidFill>
                <a:effectLst/>
                <a:latin typeface="Arial"/>
              </a:rPr>
              <a:t>ne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snovi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pri</a:t>
            </a:r>
            <a:r>
              <a:rPr lang="en-GB" sz="2400" b="0" i="0" u="none" strike="noStrike" dirty="0">
                <a:solidFill>
                  <a:srgbClr val="000000"/>
                </a:solidFill>
                <a:effectLst/>
                <a:latin typeface="Arial"/>
              </a:rPr>
              <a:t> MAT.</a:t>
            </a:r>
          </a:p>
        </p:txBody>
      </p:sp>
      <p:sp>
        <p:nvSpPr>
          <p:cNvPr id="10" name="Rounded Rectangular Callout 9"/>
          <p:cNvSpPr/>
          <p:nvPr/>
        </p:nvSpPr>
        <p:spPr>
          <a:xfrm>
            <a:off x="275184" y="4792219"/>
            <a:ext cx="2160240" cy="1957245"/>
          </a:xfrm>
          <a:prstGeom prst="wedgeRoundRectCallout">
            <a:avLst>
              <a:gd name="adj1" fmla="val 55931"/>
              <a:gd name="adj2" fmla="val -71896"/>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pl-PL" sz="2400" b="0" i="0" u="none" strike="noStrike" dirty="0">
                <a:solidFill>
                  <a:srgbClr val="000000"/>
                </a:solidFill>
                <a:effectLst/>
                <a:latin typeface="Arial"/>
              </a:rPr>
              <a:t>hvala ker ste poslali to anketo za izpolnit</a:t>
            </a:r>
            <a:endParaRPr lang="pt-BR" sz="2400" b="0" i="0" u="none" strike="noStrike" dirty="0">
              <a:solidFill>
                <a:srgbClr val="000000"/>
              </a:solidFill>
              <a:effectLst/>
              <a:latin typeface="Arial"/>
            </a:endParaRPr>
          </a:p>
        </p:txBody>
      </p:sp>
      <p:sp>
        <p:nvSpPr>
          <p:cNvPr id="12" name="Rounded Rectangular Callout 11"/>
          <p:cNvSpPr/>
          <p:nvPr/>
        </p:nvSpPr>
        <p:spPr>
          <a:xfrm>
            <a:off x="251520" y="1988840"/>
            <a:ext cx="1986880" cy="2592288"/>
          </a:xfrm>
          <a:prstGeom prst="wedgeRoundRectCallout">
            <a:avLst>
              <a:gd name="adj1" fmla="val 56448"/>
              <a:gd name="adj2" fmla="val 16094"/>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pl-PL" sz="2400" b="0" i="0" u="none" strike="noStrike" dirty="0">
                <a:solidFill>
                  <a:srgbClr val="000000"/>
                </a:solidFill>
                <a:effectLst/>
                <a:latin typeface="Arial"/>
              </a:rPr>
              <a:t>Da mi je bilo do sedaj vse pravočasno obveščeno.</a:t>
            </a:r>
            <a:endParaRPr lang="en-GB" sz="2400" b="0" i="0" u="none" strike="noStrike" dirty="0">
              <a:solidFill>
                <a:srgbClr val="000000"/>
              </a:solidFill>
              <a:effectLst/>
              <a:latin typeface="Arial"/>
            </a:endParaRPr>
          </a:p>
        </p:txBody>
      </p:sp>
      <p:sp>
        <p:nvSpPr>
          <p:cNvPr id="15" name="Rounded Rectangular Callout 14"/>
          <p:cNvSpPr/>
          <p:nvPr/>
        </p:nvSpPr>
        <p:spPr>
          <a:xfrm>
            <a:off x="6948264" y="188640"/>
            <a:ext cx="1944216" cy="864096"/>
          </a:xfrm>
          <a:prstGeom prst="wedgeRoundRectCallout">
            <a:avLst>
              <a:gd name="adj1" fmla="val -98836"/>
              <a:gd name="adj2" fmla="val 48596"/>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400" b="0" i="0" u="none" strike="noStrike" dirty="0">
                <a:solidFill>
                  <a:srgbClr val="000000"/>
                </a:solidFill>
                <a:effectLst/>
                <a:latin typeface="Arial"/>
              </a:rPr>
              <a:t>U</a:t>
            </a:r>
            <a:r>
              <a:rPr lang="hr-HR" sz="2400" b="0" i="0" u="none" strike="noStrike" dirty="0">
                <a:solidFill>
                  <a:srgbClr val="000000"/>
                </a:solidFill>
                <a:effectLst/>
                <a:latin typeface="Arial"/>
              </a:rPr>
              <a:t>č</a:t>
            </a:r>
            <a:r>
              <a:rPr lang="en-GB" sz="2400" b="0" i="0" u="none" strike="noStrike" dirty="0" err="1">
                <a:solidFill>
                  <a:srgbClr val="000000"/>
                </a:solidFill>
                <a:effectLst/>
                <a:latin typeface="Arial"/>
              </a:rPr>
              <a:t>iteljice</a:t>
            </a:r>
            <a:r>
              <a:rPr lang="en-GB" sz="2400" b="0" i="0" u="none" strike="noStrike" dirty="0">
                <a:solidFill>
                  <a:srgbClr val="000000"/>
                </a:solidFill>
                <a:effectLst/>
                <a:latin typeface="Arial"/>
              </a:rPr>
              <a:t> </a:t>
            </a:r>
          </a:p>
        </p:txBody>
      </p:sp>
    </p:spTree>
    <p:extLst>
      <p:ext uri="{BB962C8B-B14F-4D97-AF65-F5344CB8AC3E}">
        <p14:creationId xmlns:p14="http://schemas.microsoft.com/office/powerpoint/2010/main" val="466330164"/>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370" y="51730"/>
            <a:ext cx="8686800" cy="3579304"/>
          </a:xfrm>
        </p:spPr>
        <p:txBody>
          <a:bodyPr>
            <a:normAutofit/>
          </a:bodyPr>
          <a:lstStyle/>
          <a:p>
            <a:pPr algn="l"/>
            <a:r>
              <a:rPr lang="hr-HR" dirty="0"/>
              <a:t>Moti me...      </a:t>
            </a:r>
            <a:br>
              <a:rPr lang="hr-HR" dirty="0"/>
            </a:br>
            <a:r>
              <a:rPr lang="hr-HR" dirty="0"/>
              <a:t>				</a:t>
            </a:r>
            <a:br>
              <a:rPr lang="hr-HR" dirty="0"/>
            </a:br>
            <a:br>
              <a:rPr lang="hr-HR" dirty="0"/>
            </a:br>
            <a:r>
              <a:rPr lang="hr-HR" dirty="0"/>
              <a:t>Sporočil bi še...</a:t>
            </a:r>
            <a:endParaRPr lang="en-GB" dirty="0"/>
          </a:p>
        </p:txBody>
      </p:sp>
      <p:sp>
        <p:nvSpPr>
          <p:cNvPr id="7" name="Oval Callout 6"/>
          <p:cNvSpPr/>
          <p:nvPr/>
        </p:nvSpPr>
        <p:spPr>
          <a:xfrm>
            <a:off x="3563888" y="3978533"/>
            <a:ext cx="5001144" cy="2880320"/>
          </a:xfrm>
          <a:prstGeom prst="wedgeEllipseCallout">
            <a:avLst>
              <a:gd name="adj1" fmla="val -48263"/>
              <a:gd name="adj2" fmla="val -7826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4400" dirty="0"/>
              <a:t>Ostanite zdravi</a:t>
            </a:r>
            <a:endParaRPr lang="en-GB" dirty="0"/>
          </a:p>
        </p:txBody>
      </p:sp>
      <p:sp>
        <p:nvSpPr>
          <p:cNvPr id="9" name="Vertical Scroll 8"/>
          <p:cNvSpPr/>
          <p:nvPr/>
        </p:nvSpPr>
        <p:spPr>
          <a:xfrm>
            <a:off x="2695582" y="51730"/>
            <a:ext cx="4180674" cy="2369158"/>
          </a:xfrm>
          <a:prstGeom prst="verticalScroll">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2800" dirty="0">
                <a:solidFill>
                  <a:schemeClr val="tx1"/>
                </a:solidFill>
              </a:rPr>
              <a:t>Nikogar od staršev trenutno nič ne moti.</a:t>
            </a:r>
          </a:p>
        </p:txBody>
      </p:sp>
    </p:spTree>
    <p:extLst>
      <p:ext uri="{BB962C8B-B14F-4D97-AF65-F5344CB8AC3E}">
        <p14:creationId xmlns:p14="http://schemas.microsoft.com/office/powerpoint/2010/main" val="3852721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5776"/>
            <a:ext cx="8229600" cy="892944"/>
          </a:xfrm>
        </p:spPr>
        <p:txBody>
          <a:bodyPr/>
          <a:lstStyle/>
          <a:p>
            <a:r>
              <a:rPr lang="hr-HR" dirty="0"/>
              <a:t>Glavne težave</a:t>
            </a:r>
            <a:endParaRPr lang="en-GB" dirty="0"/>
          </a:p>
        </p:txBody>
      </p:sp>
      <p:sp>
        <p:nvSpPr>
          <p:cNvPr id="3" name="Content Placeholder 2"/>
          <p:cNvSpPr>
            <a:spLocks noGrp="1"/>
          </p:cNvSpPr>
          <p:nvPr>
            <p:ph idx="1"/>
          </p:nvPr>
        </p:nvSpPr>
        <p:spPr>
          <a:xfrm>
            <a:off x="0" y="1600200"/>
            <a:ext cx="9144000" cy="5257800"/>
          </a:xfrm>
        </p:spPr>
        <p:txBody>
          <a:bodyPr>
            <a:normAutofit/>
          </a:bodyPr>
          <a:lstStyle/>
          <a:p>
            <a:r>
              <a:rPr lang="hr-HR" dirty="0"/>
              <a:t>Približno polovica nima težav (13)</a:t>
            </a:r>
          </a:p>
          <a:p>
            <a:r>
              <a:rPr lang="hr-HR" dirty="0"/>
              <a:t>Drug drugega motijo (13)</a:t>
            </a:r>
          </a:p>
          <a:p>
            <a:r>
              <a:rPr lang="hr-HR" dirty="0"/>
              <a:t>Težave z usklajevanjem, saj jih več dela od doma (9)</a:t>
            </a:r>
          </a:p>
          <a:p>
            <a:r>
              <a:rPr lang="hr-HR" dirty="0"/>
              <a:t>Otrok doma nima vseh potrebnih pripomočkov (2), manjka jim tiskalnik (1), nimajo ustrezne računalniške opreme (2) </a:t>
            </a:r>
          </a:p>
          <a:p>
            <a:r>
              <a:rPr lang="hr-HR" dirty="0"/>
              <a:t>Ne vejo, kako si pripraviti česovne razporede (1)</a:t>
            </a:r>
          </a:p>
          <a:p>
            <a:r>
              <a:rPr lang="hr-HR" dirty="0"/>
              <a:t>Zaradi dogajanja so zelo zaskrbljeni, prestrašeni in težko umirijo težka čustva (1)</a:t>
            </a:r>
            <a:endParaRPr lang="en-GB" dirty="0"/>
          </a:p>
        </p:txBody>
      </p:sp>
    </p:spTree>
    <p:extLst>
      <p:ext uri="{BB962C8B-B14F-4D97-AF65-F5344CB8AC3E}">
        <p14:creationId xmlns:p14="http://schemas.microsoft.com/office/powerpoint/2010/main" val="2793805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505200" cy="994122"/>
          </a:xfrm>
        </p:spPr>
        <p:txBody>
          <a:bodyPr/>
          <a:lstStyle/>
          <a:p>
            <a:r>
              <a:rPr lang="hr-HR" dirty="0"/>
              <a:t>POHVALE</a:t>
            </a:r>
            <a:endParaRPr lang="en-GB" dirty="0"/>
          </a:p>
        </p:txBody>
      </p:sp>
      <p:sp>
        <p:nvSpPr>
          <p:cNvPr id="3" name="Content Placeholder 2"/>
          <p:cNvSpPr>
            <a:spLocks noGrp="1"/>
          </p:cNvSpPr>
          <p:nvPr>
            <p:ph idx="1"/>
          </p:nvPr>
        </p:nvSpPr>
        <p:spPr>
          <a:xfrm>
            <a:off x="0" y="836712"/>
            <a:ext cx="8686800" cy="5289451"/>
          </a:xfrm>
        </p:spPr>
        <p:txBody>
          <a:bodyPr/>
          <a:lstStyle/>
          <a:p>
            <a:pPr marL="0" indent="0">
              <a:buNone/>
            </a:pPr>
            <a:r>
              <a:rPr lang="hr-HR" dirty="0"/>
              <a:t>Res veliko pohval učiteljicam, podrobneje npr.:</a:t>
            </a:r>
          </a:p>
          <a:p>
            <a:endParaRPr lang="en-GB" dirty="0"/>
          </a:p>
        </p:txBody>
      </p:sp>
      <p:sp>
        <p:nvSpPr>
          <p:cNvPr id="9" name="Rounded Rectangular Callout 8"/>
          <p:cNvSpPr/>
          <p:nvPr/>
        </p:nvSpPr>
        <p:spPr>
          <a:xfrm>
            <a:off x="3625489" y="3855132"/>
            <a:ext cx="3098863" cy="2680828"/>
          </a:xfrm>
          <a:prstGeom prst="wedgeRoundRectCallout">
            <a:avLst>
              <a:gd name="adj1" fmla="val -63850"/>
              <a:gd name="adj2" fmla="val -147195"/>
              <a:gd name="adj3" fmla="val 16667"/>
            </a:avLst>
          </a:prstGeom>
        </p:spPr>
        <p:style>
          <a:lnRef idx="1">
            <a:schemeClr val="accent2"/>
          </a:lnRef>
          <a:fillRef idx="3">
            <a:schemeClr val="accent2"/>
          </a:fillRef>
          <a:effectRef idx="2">
            <a:schemeClr val="accent2"/>
          </a:effectRef>
          <a:fontRef idx="minor">
            <a:schemeClr val="lt1"/>
          </a:fontRef>
        </p:style>
        <p:txBody>
          <a:bodyPr rtlCol="0" anchor="ctr"/>
          <a:lstStyle/>
          <a:p>
            <a:pPr fontAlgn="b"/>
            <a:r>
              <a:rPr lang="en-GB" sz="2400" b="0" i="0" u="none" strike="noStrike" dirty="0" err="1">
                <a:solidFill>
                  <a:schemeClr val="bg1"/>
                </a:solidFill>
                <a:effectLst/>
                <a:latin typeface="Arial"/>
              </a:rPr>
              <a:t>vse</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šolske</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delavke</a:t>
            </a:r>
            <a:r>
              <a:rPr lang="en-GB" sz="2400" b="0" i="0" u="none" strike="noStrike" dirty="0">
                <a:solidFill>
                  <a:schemeClr val="bg1"/>
                </a:solidFill>
                <a:effectLst/>
                <a:latin typeface="Arial"/>
              </a:rPr>
              <a:t>/</a:t>
            </a:r>
            <a:r>
              <a:rPr lang="en-GB" sz="2400" b="0" i="0" u="none" strike="noStrike" dirty="0" err="1">
                <a:solidFill>
                  <a:schemeClr val="bg1"/>
                </a:solidFill>
                <a:effectLst/>
                <a:latin typeface="Arial"/>
              </a:rPr>
              <a:t>delavce</a:t>
            </a:r>
            <a:r>
              <a:rPr lang="en-GB" sz="2400" b="0" i="0" u="none" strike="noStrike" dirty="0">
                <a:solidFill>
                  <a:schemeClr val="bg1"/>
                </a:solidFill>
                <a:effectLst/>
                <a:latin typeface="Arial"/>
              </a:rPr>
              <a:t>, s </a:t>
            </a:r>
            <a:r>
              <a:rPr lang="en-GB" sz="2400" b="0" i="0" u="none" strike="noStrike" dirty="0" err="1">
                <a:solidFill>
                  <a:schemeClr val="bg1"/>
                </a:solidFill>
                <a:effectLst/>
                <a:latin typeface="Arial"/>
              </a:rPr>
              <a:t>katerimi</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trenutno</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kontaktiramo</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ker</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menim</a:t>
            </a:r>
            <a:r>
              <a:rPr lang="en-GB" sz="2400" b="0" i="0" u="none" strike="noStrike" dirty="0">
                <a:solidFill>
                  <a:schemeClr val="bg1"/>
                </a:solidFill>
                <a:effectLst/>
                <a:latin typeface="Arial"/>
              </a:rPr>
              <a:t>, da </a:t>
            </a:r>
            <a:r>
              <a:rPr lang="en-GB" sz="2400" b="0" i="0" u="none" strike="noStrike" dirty="0" err="1">
                <a:solidFill>
                  <a:schemeClr val="bg1"/>
                </a:solidFill>
                <a:effectLst/>
                <a:latin typeface="Arial"/>
              </a:rPr>
              <a:t>opravljajo</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odlično</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delo</a:t>
            </a:r>
            <a:r>
              <a:rPr lang="en-GB" sz="2400" b="0" i="0" u="none" strike="noStrike" dirty="0">
                <a:solidFill>
                  <a:schemeClr val="bg1"/>
                </a:solidFill>
                <a:effectLst/>
                <a:latin typeface="Arial"/>
              </a:rPr>
              <a:t>.</a:t>
            </a:r>
          </a:p>
        </p:txBody>
      </p:sp>
      <p:sp>
        <p:nvSpPr>
          <p:cNvPr id="10" name="Rounded Rectangular Callout 9"/>
          <p:cNvSpPr/>
          <p:nvPr/>
        </p:nvSpPr>
        <p:spPr>
          <a:xfrm>
            <a:off x="4029472" y="1484784"/>
            <a:ext cx="2702768" cy="1728192"/>
          </a:xfrm>
          <a:prstGeom prst="wedgeRoundRectCallout">
            <a:avLst>
              <a:gd name="adj1" fmla="val -72140"/>
              <a:gd name="adj2" fmla="val -45542"/>
              <a:gd name="adj3" fmla="val 16667"/>
            </a:avLst>
          </a:prstGeom>
        </p:spPr>
        <p:style>
          <a:lnRef idx="1">
            <a:schemeClr val="accent2"/>
          </a:lnRef>
          <a:fillRef idx="3">
            <a:schemeClr val="accent2"/>
          </a:fillRef>
          <a:effectRef idx="2">
            <a:schemeClr val="accent2"/>
          </a:effectRef>
          <a:fontRef idx="minor">
            <a:schemeClr val="lt1"/>
          </a:fontRef>
        </p:style>
        <p:txBody>
          <a:bodyPr rtlCol="0" anchor="ctr"/>
          <a:lstStyle/>
          <a:p>
            <a:pPr fontAlgn="b"/>
            <a:r>
              <a:rPr lang="pt-BR" sz="2400" b="0" i="0" u="none" strike="noStrike" dirty="0">
                <a:solidFill>
                  <a:schemeClr val="bg1"/>
                </a:solidFill>
                <a:effectLst/>
                <a:latin typeface="Arial"/>
              </a:rPr>
              <a:t>Razumljive in jasne naloge posredovane od učiteljic.</a:t>
            </a:r>
          </a:p>
        </p:txBody>
      </p:sp>
      <p:sp>
        <p:nvSpPr>
          <p:cNvPr id="12" name="Rounded Rectangular Callout 11"/>
          <p:cNvSpPr/>
          <p:nvPr/>
        </p:nvSpPr>
        <p:spPr>
          <a:xfrm>
            <a:off x="0" y="1700808"/>
            <a:ext cx="3625489" cy="3452607"/>
          </a:xfrm>
          <a:prstGeom prst="wedgeRoundRectCallout">
            <a:avLst>
              <a:gd name="adj1" fmla="val 7607"/>
              <a:gd name="adj2" fmla="val -59873"/>
              <a:gd name="adj3" fmla="val 16667"/>
            </a:avLst>
          </a:prstGeom>
        </p:spPr>
        <p:style>
          <a:lnRef idx="1">
            <a:schemeClr val="accent2"/>
          </a:lnRef>
          <a:fillRef idx="3">
            <a:schemeClr val="accent2"/>
          </a:fillRef>
          <a:effectRef idx="2">
            <a:schemeClr val="accent2"/>
          </a:effectRef>
          <a:fontRef idx="minor">
            <a:schemeClr val="lt1"/>
          </a:fontRef>
        </p:style>
        <p:txBody>
          <a:bodyPr rtlCol="0" anchor="ctr"/>
          <a:lstStyle/>
          <a:p>
            <a:pPr fontAlgn="b"/>
            <a:r>
              <a:rPr lang="en-GB" sz="2400" b="0" i="0" u="none" strike="noStrike" dirty="0" err="1">
                <a:solidFill>
                  <a:schemeClr val="bg1"/>
                </a:solidFill>
                <a:effectLst/>
                <a:latin typeface="Arial"/>
              </a:rPr>
              <a:t>Vse</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učitelje</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ki</a:t>
            </a:r>
            <a:r>
              <a:rPr lang="en-GB" sz="2400" b="0" i="0" u="none" strike="noStrike" dirty="0">
                <a:solidFill>
                  <a:schemeClr val="bg1"/>
                </a:solidFill>
                <a:effectLst/>
                <a:latin typeface="Arial"/>
              </a:rPr>
              <a:t> se v </a:t>
            </a:r>
            <a:r>
              <a:rPr lang="en-GB" sz="2400" b="0" i="0" u="none" strike="noStrike" dirty="0" err="1">
                <a:solidFill>
                  <a:schemeClr val="bg1"/>
                </a:solidFill>
                <a:effectLst/>
                <a:latin typeface="Arial"/>
              </a:rPr>
              <a:t>tako</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težkih</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trenutkih</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morajo</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spopadati</a:t>
            </a:r>
            <a:r>
              <a:rPr lang="en-GB" sz="2400" b="0" i="0" u="none" strike="noStrike" dirty="0">
                <a:solidFill>
                  <a:schemeClr val="bg1"/>
                </a:solidFill>
                <a:effectLst/>
                <a:latin typeface="Arial"/>
              </a:rPr>
              <a:t> z </a:t>
            </a:r>
            <a:r>
              <a:rPr lang="en-GB" sz="2400" b="0" i="0" u="none" strike="noStrike" dirty="0" err="1">
                <a:solidFill>
                  <a:schemeClr val="bg1"/>
                </a:solidFill>
                <a:effectLst/>
                <a:latin typeface="Arial"/>
              </a:rPr>
              <a:t>ogromno</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organizacije</a:t>
            </a:r>
            <a:r>
              <a:rPr lang="en-GB" sz="2400" b="0" i="0" u="none" strike="noStrike" dirty="0">
                <a:solidFill>
                  <a:schemeClr val="bg1"/>
                </a:solidFill>
                <a:effectLst/>
                <a:latin typeface="Arial"/>
              </a:rPr>
              <a:t>. Ni </a:t>
            </a:r>
            <a:r>
              <a:rPr lang="en-GB" sz="2400" b="0" i="0" u="none" strike="noStrike" dirty="0" err="1">
                <a:solidFill>
                  <a:schemeClr val="bg1"/>
                </a:solidFill>
                <a:effectLst/>
                <a:latin typeface="Arial"/>
              </a:rPr>
              <a:t>nam</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lahko</a:t>
            </a:r>
            <a:r>
              <a:rPr lang="en-GB" sz="2400" b="0" i="0" u="none" strike="noStrike" dirty="0">
                <a:solidFill>
                  <a:schemeClr val="bg1"/>
                </a:solidFill>
                <a:effectLst/>
                <a:latin typeface="Arial"/>
              </a:rPr>
              <a:t>, ne </a:t>
            </a:r>
            <a:r>
              <a:rPr lang="en-GB" sz="2400" b="0" i="0" u="none" strike="noStrike" dirty="0" err="1">
                <a:solidFill>
                  <a:schemeClr val="bg1"/>
                </a:solidFill>
                <a:effectLst/>
                <a:latin typeface="Arial"/>
              </a:rPr>
              <a:t>nam</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starsem,ne</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otrokom,kot</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tudi</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učiteljem</a:t>
            </a:r>
            <a:r>
              <a:rPr lang="en-GB" sz="2400" b="0" i="0" u="none" strike="noStrike" dirty="0">
                <a:solidFill>
                  <a:schemeClr val="bg1"/>
                </a:solidFill>
                <a:effectLst/>
                <a:latin typeface="Arial"/>
              </a:rPr>
              <a:t>. A </a:t>
            </a:r>
            <a:r>
              <a:rPr lang="en-GB" sz="2400" b="0" i="0" u="none" strike="noStrike" dirty="0" err="1">
                <a:solidFill>
                  <a:schemeClr val="bg1"/>
                </a:solidFill>
                <a:effectLst/>
                <a:latin typeface="Arial"/>
              </a:rPr>
              <a:t>skupaj</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nam</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bo</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uspelo</a:t>
            </a:r>
            <a:r>
              <a:rPr lang="en-GB" sz="2400" b="0" i="0" u="none" strike="noStrike" dirty="0">
                <a:solidFill>
                  <a:schemeClr val="bg1"/>
                </a:solidFill>
                <a:effectLst/>
                <a:latin typeface="Arial"/>
              </a:rPr>
              <a:t>.</a:t>
            </a:r>
          </a:p>
        </p:txBody>
      </p:sp>
      <p:sp>
        <p:nvSpPr>
          <p:cNvPr id="13" name="Rounded Rectangular Callout 12"/>
          <p:cNvSpPr/>
          <p:nvPr/>
        </p:nvSpPr>
        <p:spPr>
          <a:xfrm>
            <a:off x="524388" y="5353980"/>
            <a:ext cx="2160240" cy="1262608"/>
          </a:xfrm>
          <a:prstGeom prst="wedgeRoundRectCallout">
            <a:avLst/>
          </a:prstGeom>
        </p:spPr>
        <p:style>
          <a:lnRef idx="1">
            <a:schemeClr val="accent2"/>
          </a:lnRef>
          <a:fillRef idx="3">
            <a:schemeClr val="accent2"/>
          </a:fillRef>
          <a:effectRef idx="2">
            <a:schemeClr val="accent2"/>
          </a:effectRef>
          <a:fontRef idx="minor">
            <a:schemeClr val="lt1"/>
          </a:fontRef>
        </p:style>
        <p:txBody>
          <a:bodyPr rtlCol="0" anchor="ctr"/>
          <a:lstStyle/>
          <a:p>
            <a:pPr fontAlgn="b"/>
            <a:r>
              <a:rPr lang="en-GB" sz="2800" b="0" i="0" u="none" strike="noStrike" dirty="0" err="1">
                <a:solidFill>
                  <a:schemeClr val="bg1"/>
                </a:solidFill>
                <a:effectLst/>
                <a:latin typeface="Arial"/>
              </a:rPr>
              <a:t>Hitro</a:t>
            </a:r>
            <a:r>
              <a:rPr lang="en-GB" sz="2800" b="0" i="0" u="none" strike="noStrike" dirty="0">
                <a:solidFill>
                  <a:schemeClr val="bg1"/>
                </a:solidFill>
                <a:effectLst/>
                <a:latin typeface="Arial"/>
              </a:rPr>
              <a:t> </a:t>
            </a:r>
            <a:r>
              <a:rPr lang="en-GB" sz="2800" b="0" i="0" u="none" strike="noStrike" dirty="0" err="1">
                <a:solidFill>
                  <a:schemeClr val="bg1"/>
                </a:solidFill>
                <a:effectLst/>
                <a:latin typeface="Arial"/>
              </a:rPr>
              <a:t>odzivnost</a:t>
            </a:r>
            <a:endParaRPr lang="en-GB" sz="2800" b="0" i="0" u="none" strike="noStrike" dirty="0">
              <a:solidFill>
                <a:schemeClr val="bg1"/>
              </a:solidFill>
              <a:effectLst/>
              <a:latin typeface="Arial"/>
            </a:endParaRPr>
          </a:p>
        </p:txBody>
      </p:sp>
      <p:sp>
        <p:nvSpPr>
          <p:cNvPr id="14" name="Rounded Rectangular Callout 13"/>
          <p:cNvSpPr/>
          <p:nvPr/>
        </p:nvSpPr>
        <p:spPr>
          <a:xfrm>
            <a:off x="5259770" y="56755"/>
            <a:ext cx="3820688" cy="841875"/>
          </a:xfrm>
          <a:prstGeom prst="wedgeRoundRectCallout">
            <a:avLst/>
          </a:prstGeom>
        </p:spPr>
        <p:style>
          <a:lnRef idx="1">
            <a:schemeClr val="accent2"/>
          </a:lnRef>
          <a:fillRef idx="3">
            <a:schemeClr val="accent2"/>
          </a:fillRef>
          <a:effectRef idx="2">
            <a:schemeClr val="accent2"/>
          </a:effectRef>
          <a:fontRef idx="minor">
            <a:schemeClr val="lt1"/>
          </a:fontRef>
        </p:style>
        <p:txBody>
          <a:bodyPr rtlCol="0" anchor="ctr"/>
          <a:lstStyle/>
          <a:p>
            <a:pPr fontAlgn="b"/>
            <a:r>
              <a:rPr lang="en-GB" sz="2400" b="0" i="0" u="none" strike="noStrike" dirty="0" err="1">
                <a:solidFill>
                  <a:schemeClr val="bg1"/>
                </a:solidFill>
                <a:effectLst/>
                <a:latin typeface="Arial"/>
              </a:rPr>
              <a:t>Jasnost</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navodil</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ki</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jih</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pošiljajo</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učiteljice</a:t>
            </a:r>
            <a:r>
              <a:rPr lang="en-GB" sz="2400" b="0" i="0" u="none" strike="noStrike" dirty="0">
                <a:solidFill>
                  <a:schemeClr val="bg1"/>
                </a:solidFill>
                <a:effectLst/>
                <a:latin typeface="Arial"/>
              </a:rPr>
              <a:t>!</a:t>
            </a:r>
          </a:p>
        </p:txBody>
      </p:sp>
      <p:sp>
        <p:nvSpPr>
          <p:cNvPr id="15" name="Rounded Rectangular Callout 14"/>
          <p:cNvSpPr/>
          <p:nvPr/>
        </p:nvSpPr>
        <p:spPr>
          <a:xfrm>
            <a:off x="6983760" y="3212976"/>
            <a:ext cx="2160240" cy="1284312"/>
          </a:xfrm>
          <a:prstGeom prst="wedgeRoundRectCallout">
            <a:avLst>
              <a:gd name="adj1" fmla="val -49694"/>
              <a:gd name="adj2" fmla="val -129518"/>
              <a:gd name="adj3" fmla="val 16667"/>
            </a:avLst>
          </a:prstGeom>
        </p:spPr>
        <p:style>
          <a:lnRef idx="1">
            <a:schemeClr val="accent2"/>
          </a:lnRef>
          <a:fillRef idx="3">
            <a:schemeClr val="accent2"/>
          </a:fillRef>
          <a:effectRef idx="2">
            <a:schemeClr val="accent2"/>
          </a:effectRef>
          <a:fontRef idx="minor">
            <a:schemeClr val="lt1"/>
          </a:fontRef>
        </p:style>
        <p:txBody>
          <a:bodyPr rtlCol="0" anchor="ctr"/>
          <a:lstStyle/>
          <a:p>
            <a:pPr fontAlgn="b"/>
            <a:r>
              <a:rPr lang="pl-PL" sz="2400" b="0" i="0" u="none" strike="noStrike" dirty="0">
                <a:solidFill>
                  <a:schemeClr val="bg1"/>
                </a:solidFill>
                <a:effectLst/>
                <a:latin typeface="Arial"/>
              </a:rPr>
              <a:t>Uciteljico ,ki je res skrbna</a:t>
            </a:r>
            <a:endParaRPr lang="en-GB" sz="2400" b="0" i="0" u="none" strike="noStrike" dirty="0">
              <a:solidFill>
                <a:schemeClr val="bg1"/>
              </a:solidFill>
              <a:effectLst/>
              <a:latin typeface="Arial"/>
            </a:endParaRPr>
          </a:p>
        </p:txBody>
      </p:sp>
      <p:sp>
        <p:nvSpPr>
          <p:cNvPr id="16" name="Rounded Rectangular Callout 15"/>
          <p:cNvSpPr/>
          <p:nvPr/>
        </p:nvSpPr>
        <p:spPr>
          <a:xfrm>
            <a:off x="6823000" y="4902696"/>
            <a:ext cx="2160240" cy="1713892"/>
          </a:xfrm>
          <a:prstGeom prst="wedgeRoundRectCallout">
            <a:avLst/>
          </a:prstGeom>
        </p:spPr>
        <p:style>
          <a:lnRef idx="1">
            <a:schemeClr val="accent2"/>
          </a:lnRef>
          <a:fillRef idx="3">
            <a:schemeClr val="accent2"/>
          </a:fillRef>
          <a:effectRef idx="2">
            <a:schemeClr val="accent2"/>
          </a:effectRef>
          <a:fontRef idx="minor">
            <a:schemeClr val="lt1"/>
          </a:fontRef>
        </p:style>
        <p:txBody>
          <a:bodyPr rtlCol="0" anchor="ctr"/>
          <a:lstStyle/>
          <a:p>
            <a:pPr fontAlgn="b"/>
            <a:r>
              <a:rPr lang="pl-PL" sz="2400" b="0" i="0" u="none" strike="noStrike" dirty="0">
                <a:solidFill>
                  <a:schemeClr val="bg1"/>
                </a:solidFill>
                <a:effectLst/>
                <a:latin typeface="Arial"/>
              </a:rPr>
              <a:t>Lepo pripravljen in napisan plan za vsaki dan </a:t>
            </a:r>
            <a:endParaRPr lang="en-GB" sz="2400" b="0" i="0" u="none" strike="noStrike" dirty="0">
              <a:solidFill>
                <a:schemeClr val="bg1"/>
              </a:solidFill>
              <a:effectLst/>
              <a:latin typeface="Arial"/>
            </a:endParaRPr>
          </a:p>
        </p:txBody>
      </p:sp>
    </p:spTree>
    <p:extLst>
      <p:ext uri="{BB962C8B-B14F-4D97-AF65-F5344CB8AC3E}">
        <p14:creationId xmlns:p14="http://schemas.microsoft.com/office/powerpoint/2010/main" val="1363074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ular Callout 4"/>
          <p:cNvSpPr/>
          <p:nvPr/>
        </p:nvSpPr>
        <p:spPr>
          <a:xfrm>
            <a:off x="52961" y="2454929"/>
            <a:ext cx="3107567" cy="2360311"/>
          </a:xfrm>
          <a:prstGeom prst="wedgeRoundRectCallout">
            <a:avLst>
              <a:gd name="adj1" fmla="val 7607"/>
              <a:gd name="adj2" fmla="val -59873"/>
              <a:gd name="adj3" fmla="val 16667"/>
            </a:avLst>
          </a:prstGeom>
        </p:spPr>
        <p:style>
          <a:lnRef idx="1">
            <a:schemeClr val="accent2"/>
          </a:lnRef>
          <a:fillRef idx="3">
            <a:schemeClr val="accent2"/>
          </a:fillRef>
          <a:effectRef idx="2">
            <a:schemeClr val="accent2"/>
          </a:effectRef>
          <a:fontRef idx="minor">
            <a:schemeClr val="lt1"/>
          </a:fontRef>
        </p:style>
        <p:txBody>
          <a:bodyPr rtlCol="0" anchor="ctr"/>
          <a:lstStyle/>
          <a:p>
            <a:pPr fontAlgn="b"/>
            <a:r>
              <a:rPr lang="en-GB" sz="2400" b="0" i="0" u="none" strike="noStrike" dirty="0" err="1">
                <a:solidFill>
                  <a:schemeClr val="bg1"/>
                </a:solidFill>
                <a:effectLst/>
                <a:latin typeface="Arial"/>
              </a:rPr>
              <a:t>Učiteljico</a:t>
            </a:r>
            <a:r>
              <a:rPr lang="en-GB" sz="2400" b="0" i="0" u="none" strike="noStrike" dirty="0">
                <a:solidFill>
                  <a:schemeClr val="bg1"/>
                </a:solidFill>
                <a:effectLst/>
                <a:latin typeface="Arial"/>
              </a:rPr>
              <a:t> Iris, </a:t>
            </a:r>
            <a:r>
              <a:rPr lang="en-GB" sz="2400" b="0" i="0" u="none" strike="noStrike" dirty="0" err="1">
                <a:solidFill>
                  <a:schemeClr val="bg1"/>
                </a:solidFill>
                <a:effectLst/>
                <a:latin typeface="Arial"/>
              </a:rPr>
              <a:t>ki</a:t>
            </a:r>
            <a:r>
              <a:rPr lang="en-GB" sz="2400" b="0" i="0" u="none" strike="noStrike" dirty="0">
                <a:solidFill>
                  <a:schemeClr val="bg1"/>
                </a:solidFill>
                <a:effectLst/>
                <a:latin typeface="Arial"/>
              </a:rPr>
              <a:t> se </a:t>
            </a:r>
            <a:r>
              <a:rPr lang="en-GB" sz="2400" b="0" i="0" u="none" strike="noStrike" dirty="0" err="1">
                <a:solidFill>
                  <a:schemeClr val="bg1"/>
                </a:solidFill>
                <a:effectLst/>
                <a:latin typeface="Arial"/>
              </a:rPr>
              <a:t>zelo</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potrudi</a:t>
            </a:r>
            <a:r>
              <a:rPr lang="en-GB" sz="2400" b="0" i="0" u="none" strike="noStrike" dirty="0">
                <a:solidFill>
                  <a:schemeClr val="bg1"/>
                </a:solidFill>
                <a:effectLst/>
                <a:latin typeface="Arial"/>
              </a:rPr>
              <a:t> z </a:t>
            </a:r>
            <a:r>
              <a:rPr lang="en-GB" sz="2400" b="0" i="0" u="none" strike="noStrike" dirty="0" err="1">
                <a:solidFill>
                  <a:schemeClr val="bg1"/>
                </a:solidFill>
                <a:effectLst/>
                <a:latin typeface="Arial"/>
              </a:rPr>
              <a:t>obvestili</a:t>
            </a:r>
            <a:r>
              <a:rPr lang="en-GB" sz="2400" b="0" i="0" u="none" strike="noStrike" dirty="0">
                <a:solidFill>
                  <a:schemeClr val="bg1"/>
                </a:solidFill>
                <a:effectLst/>
                <a:latin typeface="Arial"/>
              </a:rPr>
              <a:t> in </a:t>
            </a:r>
            <a:r>
              <a:rPr lang="en-GB" sz="2400" b="0" i="0" u="none" strike="noStrike" dirty="0" err="1">
                <a:solidFill>
                  <a:schemeClr val="bg1"/>
                </a:solidFill>
                <a:effectLst/>
                <a:latin typeface="Arial"/>
              </a:rPr>
              <a:t>navodili</a:t>
            </a:r>
            <a:r>
              <a:rPr lang="en-GB" sz="2400" b="0" i="0" u="none" strike="noStrike" dirty="0">
                <a:solidFill>
                  <a:schemeClr val="bg1"/>
                </a:solidFill>
                <a:effectLst/>
                <a:latin typeface="Arial"/>
              </a:rPr>
              <a:t> in je </a:t>
            </a:r>
            <a:r>
              <a:rPr lang="en-GB" sz="2400" b="0" i="0" u="none" strike="noStrike" dirty="0" err="1">
                <a:solidFill>
                  <a:schemeClr val="bg1"/>
                </a:solidFill>
                <a:effectLst/>
                <a:latin typeface="Arial"/>
              </a:rPr>
              <a:t>vedno</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pripravljena</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pomagati</a:t>
            </a:r>
            <a:r>
              <a:rPr lang="en-GB" sz="2400" b="0" i="0" u="none" strike="noStrike" dirty="0">
                <a:solidFill>
                  <a:schemeClr val="bg1"/>
                </a:solidFill>
                <a:effectLst/>
                <a:latin typeface="Arial"/>
              </a:rPr>
              <a:t>.</a:t>
            </a:r>
          </a:p>
        </p:txBody>
      </p:sp>
      <p:sp>
        <p:nvSpPr>
          <p:cNvPr id="6" name="Rounded Rectangular Callout 5"/>
          <p:cNvSpPr/>
          <p:nvPr/>
        </p:nvSpPr>
        <p:spPr>
          <a:xfrm>
            <a:off x="2997767" y="73105"/>
            <a:ext cx="3310345" cy="3255405"/>
          </a:xfrm>
          <a:prstGeom prst="wedgeRoundRectCallout">
            <a:avLst>
              <a:gd name="adj1" fmla="val 7607"/>
              <a:gd name="adj2" fmla="val -59873"/>
              <a:gd name="adj3" fmla="val 16667"/>
            </a:avLst>
          </a:prstGeom>
        </p:spPr>
        <p:style>
          <a:lnRef idx="1">
            <a:schemeClr val="accent2"/>
          </a:lnRef>
          <a:fillRef idx="3">
            <a:schemeClr val="accent2"/>
          </a:fillRef>
          <a:effectRef idx="2">
            <a:schemeClr val="accent2"/>
          </a:effectRef>
          <a:fontRef idx="minor">
            <a:schemeClr val="lt1"/>
          </a:fontRef>
        </p:style>
        <p:txBody>
          <a:bodyPr rtlCol="0" anchor="ctr"/>
          <a:lstStyle/>
          <a:p>
            <a:pPr fontAlgn="b"/>
            <a:r>
              <a:rPr lang="en-GB" sz="2400" b="0" i="0" u="none" strike="noStrike" dirty="0" err="1">
                <a:solidFill>
                  <a:schemeClr val="bg1"/>
                </a:solidFill>
                <a:effectLst/>
                <a:latin typeface="Arial"/>
              </a:rPr>
              <a:t>Lepo</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pripravljene</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delovne</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liste</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angažiranost</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učiteljice</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pri</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izbiri</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vaj</a:t>
            </a:r>
            <a:r>
              <a:rPr lang="en-GB" sz="2400" b="0" i="0" u="none" strike="noStrike" dirty="0">
                <a:solidFill>
                  <a:schemeClr val="bg1"/>
                </a:solidFill>
                <a:effectLst/>
                <a:latin typeface="Arial"/>
              </a:rPr>
              <a:t> in </a:t>
            </a:r>
            <a:r>
              <a:rPr lang="en-GB" sz="2400" b="0" i="0" u="none" strike="noStrike" dirty="0" err="1">
                <a:solidFill>
                  <a:schemeClr val="bg1"/>
                </a:solidFill>
                <a:effectLst/>
                <a:latin typeface="Arial"/>
              </a:rPr>
              <a:t>nalog</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za</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delo</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doma</a:t>
            </a:r>
            <a:r>
              <a:rPr lang="en-GB" sz="2400" b="0" i="0" u="none" strike="noStrike" dirty="0">
                <a:solidFill>
                  <a:schemeClr val="bg1"/>
                </a:solidFill>
                <a:effectLst/>
                <a:latin typeface="Arial"/>
              </a:rPr>
              <a:t> (ne le </a:t>
            </a:r>
            <a:r>
              <a:rPr lang="en-GB" sz="2400" b="0" i="0" u="none" strike="noStrike" dirty="0" err="1">
                <a:solidFill>
                  <a:schemeClr val="bg1"/>
                </a:solidFill>
                <a:effectLst/>
                <a:latin typeface="Arial"/>
              </a:rPr>
              <a:t>po</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učbeniku</a:t>
            </a:r>
            <a:r>
              <a:rPr lang="en-GB" sz="2400" b="0" i="0" u="none" strike="noStrike" dirty="0">
                <a:solidFill>
                  <a:schemeClr val="bg1"/>
                </a:solidFill>
                <a:effectLst/>
                <a:latin typeface="Arial"/>
              </a:rPr>
              <a:t> oz. </a:t>
            </a:r>
            <a:r>
              <a:rPr lang="en-GB" sz="2400" b="0" i="0" u="none" strike="noStrike" dirty="0" err="1">
                <a:solidFill>
                  <a:schemeClr val="bg1"/>
                </a:solidFill>
                <a:effectLst/>
                <a:latin typeface="Arial"/>
              </a:rPr>
              <a:t>delovnem</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zvezku</a:t>
            </a:r>
            <a:r>
              <a:rPr lang="en-GB" sz="2400" b="0" i="0" u="none" strike="noStrike" dirty="0">
                <a:solidFill>
                  <a:schemeClr val="bg1"/>
                </a:solidFill>
                <a:effectLst/>
                <a:latin typeface="Arial"/>
              </a:rPr>
              <a:t>)</a:t>
            </a:r>
          </a:p>
        </p:txBody>
      </p:sp>
      <p:sp>
        <p:nvSpPr>
          <p:cNvPr id="7" name="Rounded Rectangular Callout 6"/>
          <p:cNvSpPr/>
          <p:nvPr/>
        </p:nvSpPr>
        <p:spPr>
          <a:xfrm>
            <a:off x="52961" y="277253"/>
            <a:ext cx="2574824" cy="2055511"/>
          </a:xfrm>
          <a:prstGeom prst="wedgeRoundRectCallout">
            <a:avLst>
              <a:gd name="adj1" fmla="val 7607"/>
              <a:gd name="adj2" fmla="val -59873"/>
              <a:gd name="adj3" fmla="val 16667"/>
            </a:avLst>
          </a:prstGeom>
        </p:spPr>
        <p:style>
          <a:lnRef idx="1">
            <a:schemeClr val="accent2"/>
          </a:lnRef>
          <a:fillRef idx="3">
            <a:schemeClr val="accent2"/>
          </a:fillRef>
          <a:effectRef idx="2">
            <a:schemeClr val="accent2"/>
          </a:effectRef>
          <a:fontRef idx="minor">
            <a:schemeClr val="lt1"/>
          </a:fontRef>
        </p:style>
        <p:txBody>
          <a:bodyPr rtlCol="0" anchor="ctr"/>
          <a:lstStyle/>
          <a:p>
            <a:pPr fontAlgn="b"/>
            <a:r>
              <a:rPr lang="en-GB" sz="2400" b="0" i="0" u="none" strike="noStrike" dirty="0" err="1">
                <a:solidFill>
                  <a:schemeClr val="bg1"/>
                </a:solidFill>
                <a:effectLst/>
                <a:latin typeface="Arial"/>
              </a:rPr>
              <a:t>Našo</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učiteljico,glede</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motivacije</a:t>
            </a:r>
            <a:r>
              <a:rPr lang="en-GB" sz="2400" b="0" i="0" u="none" strike="noStrike" dirty="0">
                <a:solidFill>
                  <a:schemeClr val="bg1"/>
                </a:solidFill>
                <a:effectLst/>
                <a:latin typeface="Arial"/>
              </a:rPr>
              <a:t> in </a:t>
            </a:r>
            <a:r>
              <a:rPr lang="en-GB" sz="2400" b="0" i="0" u="none" strike="noStrike" dirty="0" err="1">
                <a:solidFill>
                  <a:schemeClr val="bg1"/>
                </a:solidFill>
                <a:effectLst/>
                <a:latin typeface="Arial"/>
              </a:rPr>
              <a:t>prijaznosti</a:t>
            </a:r>
            <a:r>
              <a:rPr lang="en-GB" sz="2400" b="0" i="0" u="none" strike="noStrike" dirty="0">
                <a:solidFill>
                  <a:schemeClr val="bg1"/>
                </a:solidFill>
                <a:effectLst/>
                <a:latin typeface="Arial"/>
              </a:rPr>
              <a:t> do </a:t>
            </a:r>
            <a:r>
              <a:rPr lang="en-GB" sz="2400" b="0" i="0" u="none" strike="noStrike" dirty="0" err="1">
                <a:solidFill>
                  <a:schemeClr val="bg1"/>
                </a:solidFill>
                <a:effectLst/>
                <a:latin typeface="Arial"/>
              </a:rPr>
              <a:t>otroka</a:t>
            </a:r>
            <a:r>
              <a:rPr lang="en-GB" sz="2400" b="0" i="0" u="none" strike="noStrike" dirty="0">
                <a:solidFill>
                  <a:schemeClr val="bg1"/>
                </a:solidFill>
                <a:effectLst/>
                <a:latin typeface="Arial"/>
              </a:rPr>
              <a:t>.</a:t>
            </a:r>
          </a:p>
        </p:txBody>
      </p:sp>
      <p:sp>
        <p:nvSpPr>
          <p:cNvPr id="8" name="Rounded Rectangular Callout 7"/>
          <p:cNvSpPr/>
          <p:nvPr/>
        </p:nvSpPr>
        <p:spPr>
          <a:xfrm>
            <a:off x="1340374" y="4951871"/>
            <a:ext cx="3167940" cy="1753107"/>
          </a:xfrm>
          <a:prstGeom prst="wedgeRoundRectCallout">
            <a:avLst>
              <a:gd name="adj1" fmla="val 7607"/>
              <a:gd name="adj2" fmla="val -59873"/>
              <a:gd name="adj3" fmla="val 16667"/>
            </a:avLst>
          </a:prstGeom>
        </p:spPr>
        <p:style>
          <a:lnRef idx="1">
            <a:schemeClr val="accent2"/>
          </a:lnRef>
          <a:fillRef idx="3">
            <a:schemeClr val="accent2"/>
          </a:fillRef>
          <a:effectRef idx="2">
            <a:schemeClr val="accent2"/>
          </a:effectRef>
          <a:fontRef idx="minor">
            <a:schemeClr val="lt1"/>
          </a:fontRef>
        </p:style>
        <p:txBody>
          <a:bodyPr rtlCol="0" anchor="ctr"/>
          <a:lstStyle/>
          <a:p>
            <a:pPr fontAlgn="b"/>
            <a:r>
              <a:rPr lang="en-GB" sz="2400" b="0" i="0" u="none" strike="noStrike" dirty="0" err="1">
                <a:solidFill>
                  <a:schemeClr val="bg1"/>
                </a:solidFill>
                <a:effectLst/>
                <a:latin typeface="Arial"/>
              </a:rPr>
              <a:t>ažurno</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javljanje</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pripravljeno</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gradivo</a:t>
            </a:r>
            <a:endParaRPr lang="en-GB" sz="2400" b="0" i="0" u="none" strike="noStrike" dirty="0">
              <a:solidFill>
                <a:schemeClr val="bg1"/>
              </a:solidFill>
              <a:effectLst/>
              <a:latin typeface="Arial"/>
            </a:endParaRPr>
          </a:p>
        </p:txBody>
      </p:sp>
      <p:sp>
        <p:nvSpPr>
          <p:cNvPr id="9" name="Rounded Rectangular Callout 8"/>
          <p:cNvSpPr/>
          <p:nvPr/>
        </p:nvSpPr>
        <p:spPr>
          <a:xfrm>
            <a:off x="6593176" y="378076"/>
            <a:ext cx="2547558" cy="2092839"/>
          </a:xfrm>
          <a:prstGeom prst="wedgeRoundRectCallout">
            <a:avLst>
              <a:gd name="adj1" fmla="val 7607"/>
              <a:gd name="adj2" fmla="val -59873"/>
              <a:gd name="adj3" fmla="val 16667"/>
            </a:avLst>
          </a:prstGeom>
        </p:spPr>
        <p:style>
          <a:lnRef idx="1">
            <a:schemeClr val="accent2"/>
          </a:lnRef>
          <a:fillRef idx="3">
            <a:schemeClr val="accent2"/>
          </a:fillRef>
          <a:effectRef idx="2">
            <a:schemeClr val="accent2"/>
          </a:effectRef>
          <a:fontRef idx="minor">
            <a:schemeClr val="lt1"/>
          </a:fontRef>
        </p:style>
        <p:txBody>
          <a:bodyPr rtlCol="0" anchor="ctr"/>
          <a:lstStyle/>
          <a:p>
            <a:pPr fontAlgn="b"/>
            <a:r>
              <a:rPr lang="en-GB" sz="2400" b="0" i="0" u="none" strike="noStrike" dirty="0" err="1">
                <a:solidFill>
                  <a:schemeClr val="bg1"/>
                </a:solidFill>
                <a:effectLst/>
                <a:latin typeface="Arial"/>
              </a:rPr>
              <a:t>Razredničarko</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za</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sistematičen</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način</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predaje</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dela</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delo</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po</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dnevih</a:t>
            </a:r>
            <a:r>
              <a:rPr lang="en-GB" sz="2400" b="0" i="0" u="none" strike="noStrike" dirty="0">
                <a:solidFill>
                  <a:schemeClr val="bg1"/>
                </a:solidFill>
                <a:effectLst/>
                <a:latin typeface="Arial"/>
              </a:rPr>
              <a:t>. </a:t>
            </a:r>
          </a:p>
        </p:txBody>
      </p:sp>
      <p:sp>
        <p:nvSpPr>
          <p:cNvPr id="10" name="Rounded Rectangular Callout 9"/>
          <p:cNvSpPr/>
          <p:nvPr/>
        </p:nvSpPr>
        <p:spPr>
          <a:xfrm>
            <a:off x="4860032" y="3311966"/>
            <a:ext cx="4490597" cy="3452608"/>
          </a:xfrm>
          <a:prstGeom prst="wedgeRoundRectCallout">
            <a:avLst>
              <a:gd name="adj1" fmla="val 7607"/>
              <a:gd name="adj2" fmla="val -59873"/>
              <a:gd name="adj3" fmla="val 16667"/>
            </a:avLst>
          </a:prstGeom>
        </p:spPr>
        <p:style>
          <a:lnRef idx="1">
            <a:schemeClr val="accent2"/>
          </a:lnRef>
          <a:fillRef idx="3">
            <a:schemeClr val="accent2"/>
          </a:fillRef>
          <a:effectRef idx="2">
            <a:schemeClr val="accent2"/>
          </a:effectRef>
          <a:fontRef idx="minor">
            <a:schemeClr val="lt1"/>
          </a:fontRef>
        </p:style>
        <p:txBody>
          <a:bodyPr rtlCol="0" anchor="ctr"/>
          <a:lstStyle/>
          <a:p>
            <a:pPr fontAlgn="b"/>
            <a:r>
              <a:rPr lang="en-GB" sz="2400" b="0" i="0" u="none" strike="noStrike" dirty="0" err="1">
                <a:solidFill>
                  <a:schemeClr val="bg1"/>
                </a:solidFill>
                <a:effectLst/>
                <a:latin typeface="Arial"/>
              </a:rPr>
              <a:t>Učiteljico</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ki</a:t>
            </a:r>
            <a:r>
              <a:rPr lang="en-GB" sz="2400" b="0" i="0" u="none" strike="noStrike" dirty="0">
                <a:solidFill>
                  <a:schemeClr val="bg1"/>
                </a:solidFill>
                <a:effectLst/>
                <a:latin typeface="Arial"/>
              </a:rPr>
              <a:t> se </a:t>
            </a:r>
            <a:r>
              <a:rPr lang="en-GB" sz="2400" b="0" i="0" u="none" strike="noStrike" dirty="0" err="1">
                <a:solidFill>
                  <a:schemeClr val="bg1"/>
                </a:solidFill>
                <a:effectLst/>
                <a:latin typeface="Arial"/>
              </a:rPr>
              <a:t>kljub</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nastalim</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razmeram</a:t>
            </a:r>
            <a:r>
              <a:rPr lang="en-GB" sz="2400" b="0" i="0" u="none" strike="noStrike" dirty="0">
                <a:solidFill>
                  <a:schemeClr val="bg1"/>
                </a:solidFill>
                <a:effectLst/>
                <a:latin typeface="Arial"/>
              </a:rPr>
              <a:t> ZELO </a:t>
            </a:r>
            <a:r>
              <a:rPr lang="en-GB" sz="2400" b="0" i="0" u="none" strike="noStrike" dirty="0" err="1">
                <a:solidFill>
                  <a:schemeClr val="bg1"/>
                </a:solidFill>
                <a:effectLst/>
                <a:latin typeface="Arial"/>
              </a:rPr>
              <a:t>trudi</a:t>
            </a:r>
            <a:r>
              <a:rPr lang="en-GB" sz="2400" b="0" i="0" u="none" strike="noStrike" dirty="0">
                <a:solidFill>
                  <a:schemeClr val="bg1"/>
                </a:solidFill>
                <a:effectLst/>
                <a:latin typeface="Arial"/>
              </a:rPr>
              <a:t> in </a:t>
            </a:r>
            <a:r>
              <a:rPr lang="en-GB" sz="2400" b="0" i="0" u="none" strike="noStrike" dirty="0" err="1">
                <a:solidFill>
                  <a:schemeClr val="bg1"/>
                </a:solidFill>
                <a:effectLst/>
                <a:latin typeface="Arial"/>
              </a:rPr>
              <a:t>dobivamo</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naloge</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redno</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Naloge</a:t>
            </a:r>
            <a:r>
              <a:rPr lang="en-GB" sz="2400" b="0" i="0" u="none" strike="noStrike" dirty="0">
                <a:solidFill>
                  <a:schemeClr val="bg1"/>
                </a:solidFill>
                <a:effectLst/>
                <a:latin typeface="Arial"/>
              </a:rPr>
              <a:t> so </a:t>
            </a:r>
            <a:r>
              <a:rPr lang="en-GB" sz="2400" b="0" i="0" u="none" strike="noStrike" dirty="0" err="1">
                <a:solidFill>
                  <a:schemeClr val="bg1"/>
                </a:solidFill>
                <a:effectLst/>
                <a:latin typeface="Arial"/>
              </a:rPr>
              <a:t>zelo</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raznolike</a:t>
            </a:r>
            <a:r>
              <a:rPr lang="en-GB" sz="2400" b="0" i="0" u="none" strike="noStrike" dirty="0">
                <a:solidFill>
                  <a:schemeClr val="bg1"/>
                </a:solidFill>
                <a:effectLst/>
                <a:latin typeface="Arial"/>
              </a:rPr>
              <a:t> in </a:t>
            </a:r>
            <a:r>
              <a:rPr lang="en-GB" sz="2400" b="0" i="0" u="none" strike="noStrike" dirty="0" err="1">
                <a:solidFill>
                  <a:schemeClr val="bg1"/>
                </a:solidFill>
                <a:effectLst/>
                <a:latin typeface="Arial"/>
              </a:rPr>
              <a:t>poučne</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ter</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zabavne</a:t>
            </a:r>
            <a:r>
              <a:rPr lang="en-GB" sz="2400" b="0" i="0" u="none" strike="noStrike" dirty="0">
                <a:solidFill>
                  <a:schemeClr val="bg1"/>
                </a:solidFill>
                <a:effectLst/>
                <a:latin typeface="Arial"/>
              </a:rPr>
              <a:t>. V </a:t>
            </a:r>
            <a:r>
              <a:rPr lang="en-GB" sz="2400" b="0" i="0" u="none" strike="noStrike" dirty="0" err="1">
                <a:solidFill>
                  <a:schemeClr val="bg1"/>
                </a:solidFill>
                <a:effectLst/>
                <a:latin typeface="Arial"/>
              </a:rPr>
              <a:t>kolikor</a:t>
            </a:r>
            <a:r>
              <a:rPr lang="en-GB" sz="2400" b="0" i="0" u="none" strike="noStrike" dirty="0">
                <a:solidFill>
                  <a:schemeClr val="bg1"/>
                </a:solidFill>
                <a:effectLst/>
                <a:latin typeface="Arial"/>
              </a:rPr>
              <a:t> bi </a:t>
            </a:r>
            <a:r>
              <a:rPr lang="en-GB" sz="2400" b="0" i="0" u="none" strike="noStrike" dirty="0" err="1">
                <a:solidFill>
                  <a:schemeClr val="bg1"/>
                </a:solidFill>
                <a:effectLst/>
                <a:latin typeface="Arial"/>
              </a:rPr>
              <a:t>potrebovali</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pomoč</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vemo</a:t>
            </a:r>
            <a:r>
              <a:rPr lang="en-GB" sz="2400" b="0" i="0" u="none" strike="noStrike" dirty="0">
                <a:solidFill>
                  <a:schemeClr val="bg1"/>
                </a:solidFill>
                <a:effectLst/>
                <a:latin typeface="Arial"/>
              </a:rPr>
              <a:t>, da </a:t>
            </a:r>
            <a:r>
              <a:rPr lang="en-GB" sz="2400" b="0" i="0" u="none" strike="noStrike" dirty="0" err="1">
                <a:solidFill>
                  <a:schemeClr val="bg1"/>
                </a:solidFill>
                <a:effectLst/>
                <a:latin typeface="Arial"/>
              </a:rPr>
              <a:t>nam</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bo</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pomagala</a:t>
            </a:r>
            <a:r>
              <a:rPr lang="en-GB" sz="2400" b="0" i="0" u="none" strike="noStrike" dirty="0">
                <a:solidFill>
                  <a:schemeClr val="bg1"/>
                </a:solidFill>
                <a:effectLst/>
                <a:latin typeface="Arial"/>
              </a:rPr>
              <a:t> in </a:t>
            </a:r>
            <a:r>
              <a:rPr lang="en-GB" sz="2400" b="0" i="0" u="none" strike="noStrike" dirty="0" err="1">
                <a:solidFill>
                  <a:schemeClr val="bg1"/>
                </a:solidFill>
                <a:effectLst/>
                <a:latin typeface="Arial"/>
              </a:rPr>
              <a:t>stala</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ob</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strani</a:t>
            </a:r>
            <a:r>
              <a:rPr lang="en-GB" sz="2400" b="0" i="0" u="none" strike="noStrike" dirty="0">
                <a:solidFill>
                  <a:schemeClr val="bg1"/>
                </a:solidFill>
                <a:effectLst/>
                <a:latin typeface="Arial"/>
              </a:rPr>
              <a:t>.</a:t>
            </a:r>
          </a:p>
        </p:txBody>
      </p:sp>
    </p:spTree>
    <p:extLst>
      <p:ext uri="{BB962C8B-B14F-4D97-AF65-F5344CB8AC3E}">
        <p14:creationId xmlns:p14="http://schemas.microsoft.com/office/powerpoint/2010/main" val="13789322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ular Callout 3"/>
          <p:cNvSpPr/>
          <p:nvPr/>
        </p:nvSpPr>
        <p:spPr>
          <a:xfrm>
            <a:off x="467544" y="692696"/>
            <a:ext cx="5624545" cy="3255405"/>
          </a:xfrm>
          <a:prstGeom prst="wedgeRoundRectCallout">
            <a:avLst>
              <a:gd name="adj1" fmla="val 7607"/>
              <a:gd name="adj2" fmla="val -59873"/>
              <a:gd name="adj3" fmla="val 16667"/>
            </a:avLst>
          </a:prstGeom>
        </p:spPr>
        <p:style>
          <a:lnRef idx="1">
            <a:schemeClr val="accent2"/>
          </a:lnRef>
          <a:fillRef idx="3">
            <a:schemeClr val="accent2"/>
          </a:fillRef>
          <a:effectRef idx="2">
            <a:schemeClr val="accent2"/>
          </a:effectRef>
          <a:fontRef idx="minor">
            <a:schemeClr val="lt1"/>
          </a:fontRef>
        </p:style>
        <p:txBody>
          <a:bodyPr rtlCol="0" anchor="ctr"/>
          <a:lstStyle/>
          <a:p>
            <a:pPr fontAlgn="b"/>
            <a:r>
              <a:rPr lang="en-GB" sz="2400" b="0" i="0" u="none" strike="noStrike" dirty="0" err="1">
                <a:solidFill>
                  <a:schemeClr val="bg1"/>
                </a:solidFill>
                <a:effectLst/>
                <a:latin typeface="Arial"/>
              </a:rPr>
              <a:t>Razredničarko</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ga.</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Marto</a:t>
            </a:r>
            <a:r>
              <a:rPr lang="en-GB" sz="2400" b="0" i="0" u="none" strike="noStrike" dirty="0">
                <a:solidFill>
                  <a:schemeClr val="bg1"/>
                </a:solidFill>
                <a:effectLst/>
                <a:latin typeface="Arial"/>
              </a:rPr>
              <a:t> in </a:t>
            </a:r>
            <a:r>
              <a:rPr lang="en-GB" sz="2400" b="0" i="0" u="none" strike="noStrike" dirty="0" err="1">
                <a:solidFill>
                  <a:schemeClr val="bg1"/>
                </a:solidFill>
                <a:effectLst/>
                <a:latin typeface="Arial"/>
              </a:rPr>
              <a:t>ostale</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učiteljice</a:t>
            </a:r>
            <a:r>
              <a:rPr lang="en-GB" sz="2400" b="0" i="0" u="none" strike="noStrike" dirty="0">
                <a:solidFill>
                  <a:schemeClr val="bg1"/>
                </a:solidFill>
                <a:effectLst/>
                <a:latin typeface="Arial"/>
              </a:rPr>
              <a:t> 2. </a:t>
            </a:r>
            <a:r>
              <a:rPr lang="en-GB" sz="2400" b="0" i="0" u="none" strike="noStrike" dirty="0" err="1">
                <a:solidFill>
                  <a:schemeClr val="bg1"/>
                </a:solidFill>
                <a:effectLst/>
                <a:latin typeface="Arial"/>
              </a:rPr>
              <a:t>razredov</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ki</a:t>
            </a:r>
            <a:r>
              <a:rPr lang="en-GB" sz="2400" b="0" i="0" u="none" strike="noStrike" dirty="0">
                <a:solidFill>
                  <a:schemeClr val="bg1"/>
                </a:solidFill>
                <a:effectLst/>
                <a:latin typeface="Arial"/>
              </a:rPr>
              <a:t> z </a:t>
            </a:r>
            <a:r>
              <a:rPr lang="en-GB" sz="2400" b="0" i="0" u="none" strike="noStrike" dirty="0" err="1">
                <a:solidFill>
                  <a:schemeClr val="bg1"/>
                </a:solidFill>
                <a:effectLst/>
                <a:latin typeface="Arial"/>
              </a:rPr>
              <a:t>veliko</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mero</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razuma</a:t>
            </a:r>
            <a:r>
              <a:rPr lang="en-GB" sz="2400" b="0" i="0" u="none" strike="noStrike" dirty="0">
                <a:solidFill>
                  <a:schemeClr val="bg1"/>
                </a:solidFill>
                <a:effectLst/>
                <a:latin typeface="Arial"/>
              </a:rPr>
              <a:t> in (</a:t>
            </a:r>
            <a:r>
              <a:rPr lang="en-GB" sz="2400" b="0" i="0" u="none" strike="noStrike" dirty="0" err="1">
                <a:solidFill>
                  <a:schemeClr val="bg1"/>
                </a:solidFill>
                <a:effectLst/>
                <a:latin typeface="Arial"/>
              </a:rPr>
              <a:t>časovne</a:t>
            </a:r>
            <a:r>
              <a:rPr lang="en-GB" sz="2400" b="0" i="0" u="none" strike="noStrike" dirty="0">
                <a:solidFill>
                  <a:schemeClr val="bg1"/>
                </a:solidFill>
                <a:effectLst/>
                <a:latin typeface="Arial"/>
              </a:rPr>
              <a:t> in </a:t>
            </a:r>
            <a:r>
              <a:rPr lang="en-GB" sz="2400" b="0" i="0" u="none" strike="noStrike" dirty="0" err="1">
                <a:solidFill>
                  <a:schemeClr val="bg1"/>
                </a:solidFill>
                <a:effectLst/>
                <a:latin typeface="Arial"/>
              </a:rPr>
              <a:t>tehnične</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racionalonosti</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podajajo</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življenjske</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naloge</a:t>
            </a:r>
            <a:r>
              <a:rPr lang="en-GB" sz="2400" b="0" i="0" u="none" strike="noStrike" dirty="0">
                <a:solidFill>
                  <a:schemeClr val="bg1"/>
                </a:solidFill>
                <a:effectLst/>
                <a:latin typeface="Arial"/>
              </a:rPr>
              <a:t>. Le-</a:t>
            </a:r>
            <a:r>
              <a:rPr lang="en-GB" sz="2400" b="0" i="0" u="none" strike="noStrike" dirty="0" err="1">
                <a:solidFill>
                  <a:schemeClr val="bg1"/>
                </a:solidFill>
                <a:effectLst/>
                <a:latin typeface="Arial"/>
              </a:rPr>
              <a:t>te</a:t>
            </a:r>
            <a:r>
              <a:rPr lang="en-GB" sz="2400" b="0" i="0" u="none" strike="noStrike" dirty="0">
                <a:solidFill>
                  <a:schemeClr val="bg1"/>
                </a:solidFill>
                <a:effectLst/>
                <a:latin typeface="Arial"/>
              </a:rPr>
              <a:t> se </a:t>
            </a:r>
            <a:r>
              <a:rPr lang="en-GB" sz="2400" b="0" i="0" u="none" strike="noStrike" dirty="0" err="1">
                <a:solidFill>
                  <a:schemeClr val="bg1"/>
                </a:solidFill>
                <a:effectLst/>
                <a:latin typeface="Arial"/>
              </a:rPr>
              <a:t>lepo</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prepletajo</a:t>
            </a:r>
            <a:r>
              <a:rPr lang="en-GB" sz="2400" b="0" i="0" u="none" strike="noStrike" dirty="0">
                <a:solidFill>
                  <a:schemeClr val="bg1"/>
                </a:solidFill>
                <a:effectLst/>
                <a:latin typeface="Arial"/>
              </a:rPr>
              <a:t> z </a:t>
            </a:r>
            <a:r>
              <a:rPr lang="en-GB" sz="2400" b="0" i="0" u="none" strike="noStrike" dirty="0" err="1">
                <a:solidFill>
                  <a:schemeClr val="bg1"/>
                </a:solidFill>
                <a:effectLst/>
                <a:latin typeface="Arial"/>
              </a:rPr>
              <a:t>vsakdanjim</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življenjem</a:t>
            </a:r>
            <a:r>
              <a:rPr lang="en-GB" sz="2400" b="0" i="0" u="none" strike="noStrike" dirty="0">
                <a:solidFill>
                  <a:schemeClr val="bg1"/>
                </a:solidFill>
                <a:effectLst/>
                <a:latin typeface="Arial"/>
              </a:rPr>
              <a:t> in </a:t>
            </a:r>
            <a:r>
              <a:rPr lang="en-GB" sz="2400" b="0" i="0" u="none" strike="noStrike" dirty="0" err="1">
                <a:solidFill>
                  <a:schemeClr val="bg1"/>
                </a:solidFill>
                <a:effectLst/>
                <a:latin typeface="Arial"/>
              </a:rPr>
              <a:t>jih</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zlahka</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vključimo</a:t>
            </a:r>
            <a:r>
              <a:rPr lang="en-GB" sz="2400" b="0" i="0" u="none" strike="noStrike" dirty="0">
                <a:solidFill>
                  <a:schemeClr val="bg1"/>
                </a:solidFill>
                <a:effectLst/>
                <a:latin typeface="Arial"/>
              </a:rPr>
              <a:t> v </a:t>
            </a:r>
            <a:r>
              <a:rPr lang="en-GB" sz="2400" b="0" i="0" u="none" strike="noStrike" dirty="0" err="1">
                <a:solidFill>
                  <a:schemeClr val="bg1"/>
                </a:solidFill>
                <a:effectLst/>
                <a:latin typeface="Arial"/>
              </a:rPr>
              <a:t>dnevni</a:t>
            </a:r>
            <a:r>
              <a:rPr lang="en-GB" sz="2400" b="0" i="0" u="none" strike="noStrike" dirty="0">
                <a:solidFill>
                  <a:schemeClr val="bg1"/>
                </a:solidFill>
                <a:effectLst/>
                <a:latin typeface="Arial"/>
              </a:rPr>
              <a:t> </a:t>
            </a:r>
            <a:r>
              <a:rPr lang="en-GB" sz="2400" b="0" i="0" u="none" strike="noStrike" dirty="0" err="1">
                <a:solidFill>
                  <a:schemeClr val="bg1"/>
                </a:solidFill>
                <a:effectLst/>
                <a:latin typeface="Arial"/>
              </a:rPr>
              <a:t>ritem</a:t>
            </a:r>
            <a:r>
              <a:rPr lang="en-GB" sz="2400" b="0" i="0" u="none" strike="noStrike" dirty="0">
                <a:solidFill>
                  <a:schemeClr val="bg1"/>
                </a:solidFill>
                <a:effectLst/>
                <a:latin typeface="Arial"/>
              </a:rPr>
              <a:t>. </a:t>
            </a:r>
          </a:p>
        </p:txBody>
      </p:sp>
      <p:sp>
        <p:nvSpPr>
          <p:cNvPr id="6" name="Rounded Rectangular Callout 5"/>
          <p:cNvSpPr/>
          <p:nvPr/>
        </p:nvSpPr>
        <p:spPr>
          <a:xfrm>
            <a:off x="5076056" y="4226859"/>
            <a:ext cx="3962436" cy="2592288"/>
          </a:xfrm>
          <a:prstGeom prst="wedgeRoundRectCallout">
            <a:avLst>
              <a:gd name="adj1" fmla="val 7607"/>
              <a:gd name="adj2" fmla="val -59873"/>
              <a:gd name="adj3" fmla="val 16667"/>
            </a:avLst>
          </a:prstGeom>
        </p:spPr>
        <p:style>
          <a:lnRef idx="1">
            <a:schemeClr val="accent2"/>
          </a:lnRef>
          <a:fillRef idx="3">
            <a:schemeClr val="accent2"/>
          </a:fillRef>
          <a:effectRef idx="2">
            <a:schemeClr val="accent2"/>
          </a:effectRef>
          <a:fontRef idx="minor">
            <a:schemeClr val="lt1"/>
          </a:fontRef>
        </p:style>
        <p:txBody>
          <a:bodyPr rtlCol="0" anchor="ctr"/>
          <a:lstStyle/>
          <a:p>
            <a:r>
              <a:rPr lang="en-GB" sz="2400" dirty="0"/>
              <a:t>Na</a:t>
            </a:r>
            <a:r>
              <a:rPr lang="hr-HR" sz="2400" dirty="0"/>
              <a:t>š</a:t>
            </a:r>
            <a:r>
              <a:rPr lang="en-GB" sz="2400" dirty="0"/>
              <a:t>o </a:t>
            </a:r>
            <a:r>
              <a:rPr lang="en-GB" sz="2400" dirty="0" err="1"/>
              <a:t>skrbno</a:t>
            </a:r>
            <a:r>
              <a:rPr lang="en-GB" sz="2400" dirty="0"/>
              <a:t> </a:t>
            </a:r>
            <a:r>
              <a:rPr lang="en-GB" sz="2400" dirty="0" err="1"/>
              <a:t>razredni</a:t>
            </a:r>
            <a:r>
              <a:rPr lang="hr-HR" sz="2400" dirty="0"/>
              <a:t>ča</a:t>
            </a:r>
            <a:r>
              <a:rPr lang="en-GB" sz="2400" dirty="0" err="1"/>
              <a:t>rko</a:t>
            </a:r>
            <a:r>
              <a:rPr lang="en-GB" sz="2400" dirty="0"/>
              <a:t> 2b, </a:t>
            </a:r>
            <a:r>
              <a:rPr lang="en-GB" sz="2400" dirty="0" err="1"/>
              <a:t>pravo</a:t>
            </a:r>
            <a:r>
              <a:rPr lang="en-GB" sz="2400" dirty="0"/>
              <a:t> </a:t>
            </a:r>
            <a:r>
              <a:rPr lang="en-GB" sz="2400" dirty="0" err="1"/>
              <a:t>mero</a:t>
            </a:r>
            <a:r>
              <a:rPr lang="en-GB" sz="2400" dirty="0"/>
              <a:t> </a:t>
            </a:r>
            <a:r>
              <a:rPr lang="en-GB" sz="2400" dirty="0" err="1"/>
              <a:t>vsebin</a:t>
            </a:r>
            <a:endParaRPr lang="en-GB" sz="2400" dirty="0"/>
          </a:p>
        </p:txBody>
      </p:sp>
    </p:spTree>
    <p:extLst>
      <p:ext uri="{BB962C8B-B14F-4D97-AF65-F5344CB8AC3E}">
        <p14:creationId xmlns:p14="http://schemas.microsoft.com/office/powerpoint/2010/main" val="6536405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686800" cy="2146250"/>
          </a:xfrm>
        </p:spPr>
        <p:txBody>
          <a:bodyPr>
            <a:normAutofit/>
          </a:bodyPr>
          <a:lstStyle/>
          <a:p>
            <a:pPr algn="l"/>
            <a:r>
              <a:rPr lang="hr-HR" dirty="0"/>
              <a:t>Moti me...      </a:t>
            </a:r>
            <a:br>
              <a:rPr lang="hr-HR" dirty="0"/>
            </a:br>
            <a:r>
              <a:rPr lang="hr-HR" dirty="0"/>
              <a:t>				Sporočil bi še...</a:t>
            </a:r>
            <a:endParaRPr lang="en-GB" dirty="0"/>
          </a:p>
        </p:txBody>
      </p:sp>
      <p:sp>
        <p:nvSpPr>
          <p:cNvPr id="5" name="Oval Callout 4"/>
          <p:cNvSpPr/>
          <p:nvPr/>
        </p:nvSpPr>
        <p:spPr>
          <a:xfrm>
            <a:off x="-1452" y="1308230"/>
            <a:ext cx="3861756" cy="3416913"/>
          </a:xfrm>
          <a:prstGeom prst="wedgeEllipseCallout">
            <a:avLst>
              <a:gd name="adj1" fmla="val 45340"/>
              <a:gd name="adj2" fmla="val -36674"/>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GB" sz="2800" dirty="0"/>
              <a:t>Da </a:t>
            </a:r>
            <a:r>
              <a:rPr lang="en-GB" sz="2800" dirty="0" err="1"/>
              <a:t>svoje</a:t>
            </a:r>
            <a:r>
              <a:rPr lang="en-GB" sz="2800" dirty="0"/>
              <a:t> </a:t>
            </a:r>
            <a:r>
              <a:rPr lang="en-GB" sz="2800" dirty="0" err="1"/>
              <a:t>delo</a:t>
            </a:r>
            <a:r>
              <a:rPr lang="en-GB" sz="2800" dirty="0"/>
              <a:t> </a:t>
            </a:r>
            <a:r>
              <a:rPr lang="en-GB" sz="2800" dirty="0" err="1"/>
              <a:t>opravljate</a:t>
            </a:r>
            <a:r>
              <a:rPr lang="en-GB" sz="2800" dirty="0"/>
              <a:t> super in da se </a:t>
            </a:r>
            <a:r>
              <a:rPr lang="en-GB" sz="2800" dirty="0" err="1"/>
              <a:t>doma</a:t>
            </a:r>
            <a:r>
              <a:rPr lang="en-GB" sz="2800" dirty="0"/>
              <a:t> </a:t>
            </a:r>
            <a:r>
              <a:rPr lang="en-GB" sz="2800" dirty="0" err="1"/>
              <a:t>trudimo</a:t>
            </a:r>
            <a:r>
              <a:rPr lang="en-GB" sz="2800" dirty="0"/>
              <a:t> </a:t>
            </a:r>
            <a:r>
              <a:rPr lang="en-GB" sz="2800" dirty="0" err="1"/>
              <a:t>skupaj</a:t>
            </a:r>
            <a:r>
              <a:rPr lang="en-GB" sz="2800" dirty="0"/>
              <a:t> s </a:t>
            </a:r>
            <a:r>
              <a:rPr lang="en-GB" sz="2800" dirty="0" err="1"/>
              <a:t>svojimi</a:t>
            </a:r>
            <a:r>
              <a:rPr lang="en-GB" sz="2800" dirty="0"/>
              <a:t> </a:t>
            </a:r>
            <a:r>
              <a:rPr lang="en-GB" sz="2800" dirty="0" err="1"/>
              <a:t>otroki,da</a:t>
            </a:r>
            <a:r>
              <a:rPr lang="en-GB" sz="2800" dirty="0"/>
              <a:t> se </a:t>
            </a:r>
            <a:r>
              <a:rPr lang="en-GB" sz="2800" dirty="0" err="1"/>
              <a:t>bo</a:t>
            </a:r>
            <a:r>
              <a:rPr lang="en-GB" sz="2800" dirty="0"/>
              <a:t> </a:t>
            </a:r>
            <a:r>
              <a:rPr lang="en-GB" sz="2800" dirty="0" err="1"/>
              <a:t>na</a:t>
            </a:r>
            <a:r>
              <a:rPr lang="en-GB" sz="2800" dirty="0"/>
              <a:t> </a:t>
            </a:r>
            <a:r>
              <a:rPr lang="en-GB" sz="2800" dirty="0" err="1"/>
              <a:t>koncu</a:t>
            </a:r>
            <a:r>
              <a:rPr lang="en-GB" sz="2800" dirty="0"/>
              <a:t> </a:t>
            </a:r>
            <a:r>
              <a:rPr lang="en-GB" sz="2800" dirty="0" err="1"/>
              <a:t>splacalo</a:t>
            </a:r>
            <a:r>
              <a:rPr lang="en-GB" sz="2800" dirty="0"/>
              <a:t>.</a:t>
            </a:r>
          </a:p>
        </p:txBody>
      </p:sp>
      <p:sp>
        <p:nvSpPr>
          <p:cNvPr id="7" name="Oval Callout 6"/>
          <p:cNvSpPr/>
          <p:nvPr/>
        </p:nvSpPr>
        <p:spPr>
          <a:xfrm>
            <a:off x="7020272" y="51729"/>
            <a:ext cx="2123728" cy="1656184"/>
          </a:xfrm>
          <a:prstGeom prst="wedgeEllipseCallout">
            <a:avLst>
              <a:gd name="adj1" fmla="val -83343"/>
              <a:gd name="adj2" fmla="val 31483"/>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GB" sz="2800" dirty="0" err="1"/>
              <a:t>Ostanite</a:t>
            </a:r>
            <a:r>
              <a:rPr lang="en-GB" sz="2800" dirty="0"/>
              <a:t> </a:t>
            </a:r>
            <a:r>
              <a:rPr lang="en-GB" sz="2800" dirty="0" err="1"/>
              <a:t>zdravi</a:t>
            </a:r>
            <a:endParaRPr lang="en-GB" sz="2800" dirty="0"/>
          </a:p>
        </p:txBody>
      </p:sp>
      <p:sp>
        <p:nvSpPr>
          <p:cNvPr id="8" name="Oval Callout 7"/>
          <p:cNvSpPr/>
          <p:nvPr/>
        </p:nvSpPr>
        <p:spPr>
          <a:xfrm>
            <a:off x="5526360" y="4825441"/>
            <a:ext cx="2987824" cy="1836984"/>
          </a:xfrm>
          <a:prstGeom prst="wedgeEllipseCallout">
            <a:avLst>
              <a:gd name="adj1" fmla="val -48248"/>
              <a:gd name="adj2" fmla="val -68396"/>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da-DK" sz="2800" dirty="0"/>
              <a:t>Komaj čakam da se otrok vrne v šolo.</a:t>
            </a:r>
            <a:endParaRPr lang="en-GB" sz="2800" dirty="0"/>
          </a:p>
        </p:txBody>
      </p:sp>
      <p:sp>
        <p:nvSpPr>
          <p:cNvPr id="9" name="Vertical Scroll 8"/>
          <p:cNvSpPr/>
          <p:nvPr/>
        </p:nvSpPr>
        <p:spPr>
          <a:xfrm>
            <a:off x="2663788" y="51730"/>
            <a:ext cx="3384376" cy="1145022"/>
          </a:xfrm>
          <a:prstGeom prst="verticalScroll">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a:solidFill>
                  <a:schemeClr val="tx1"/>
                </a:solidFill>
              </a:rPr>
              <a:t>Staršev trenutno nič ne moti.</a:t>
            </a:r>
          </a:p>
        </p:txBody>
      </p:sp>
      <p:sp>
        <p:nvSpPr>
          <p:cNvPr id="10" name="Oval Callout 9"/>
          <p:cNvSpPr/>
          <p:nvPr/>
        </p:nvSpPr>
        <p:spPr>
          <a:xfrm>
            <a:off x="6372199" y="2132856"/>
            <a:ext cx="2788459" cy="2592287"/>
          </a:xfrm>
          <a:prstGeom prst="wedgeEllipseCallout">
            <a:avLst>
              <a:gd name="adj1" fmla="val -11366"/>
              <a:gd name="adj2" fmla="val -60738"/>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it-IT" sz="2800" dirty="0"/>
              <a:t>Da ste se odlično organizirali in kar tako naprej. </a:t>
            </a:r>
            <a:endParaRPr lang="en-GB" sz="2800" dirty="0"/>
          </a:p>
        </p:txBody>
      </p:sp>
      <p:sp>
        <p:nvSpPr>
          <p:cNvPr id="11" name="Oval Callout 10"/>
          <p:cNvSpPr/>
          <p:nvPr/>
        </p:nvSpPr>
        <p:spPr>
          <a:xfrm>
            <a:off x="3707904" y="2140460"/>
            <a:ext cx="2987824" cy="2007839"/>
          </a:xfrm>
          <a:prstGeom prst="wedgeEllipseCallout">
            <a:avLst>
              <a:gd name="adj1" fmla="val -11366"/>
              <a:gd name="adj2" fmla="val -60738"/>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pl-PL" sz="2800" dirty="0"/>
              <a:t>Hvala za vaš trud z nami in za nas.</a:t>
            </a:r>
            <a:endParaRPr lang="en-GB" sz="2800" dirty="0"/>
          </a:p>
        </p:txBody>
      </p:sp>
      <p:sp>
        <p:nvSpPr>
          <p:cNvPr id="12" name="Oval Callout 11"/>
          <p:cNvSpPr/>
          <p:nvPr/>
        </p:nvSpPr>
        <p:spPr>
          <a:xfrm>
            <a:off x="80210" y="4869160"/>
            <a:ext cx="4698394" cy="2232247"/>
          </a:xfrm>
          <a:prstGeom prst="wedgeEllipseCallout">
            <a:avLst>
              <a:gd name="adj1" fmla="val 33546"/>
              <a:gd name="adj2" fmla="val -78594"/>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GB" sz="2800" dirty="0"/>
              <a:t>Od </a:t>
            </a:r>
            <a:r>
              <a:rPr lang="en-GB" sz="2800" dirty="0" err="1"/>
              <a:t>vsakega</a:t>
            </a:r>
            <a:r>
              <a:rPr lang="en-GB" sz="2800" dirty="0"/>
              <a:t> </a:t>
            </a:r>
            <a:r>
              <a:rPr lang="en-GB" sz="2800" dirty="0" err="1"/>
              <a:t>starša</a:t>
            </a:r>
            <a:r>
              <a:rPr lang="en-GB" sz="2800" dirty="0"/>
              <a:t> je </a:t>
            </a:r>
            <a:r>
              <a:rPr lang="en-GB" sz="2800" dirty="0" err="1"/>
              <a:t>odvisno</a:t>
            </a:r>
            <a:r>
              <a:rPr lang="en-GB" sz="2800" dirty="0"/>
              <a:t>, </a:t>
            </a:r>
            <a:r>
              <a:rPr lang="en-GB" sz="2800" dirty="0" err="1"/>
              <a:t>kdaj</a:t>
            </a:r>
            <a:r>
              <a:rPr lang="en-GB" sz="2800" dirty="0"/>
              <a:t> in </a:t>
            </a:r>
            <a:r>
              <a:rPr lang="en-GB" sz="2800" dirty="0" err="1"/>
              <a:t>kako</a:t>
            </a:r>
            <a:r>
              <a:rPr lang="en-GB" sz="2800" dirty="0"/>
              <a:t> </a:t>
            </a:r>
            <a:r>
              <a:rPr lang="en-GB" sz="2800" dirty="0" err="1"/>
              <a:t>bo</a:t>
            </a:r>
            <a:r>
              <a:rPr lang="en-GB" sz="2800" dirty="0"/>
              <a:t> </a:t>
            </a:r>
            <a:r>
              <a:rPr lang="en-GB" sz="2800" dirty="0" err="1"/>
              <a:t>vključil</a:t>
            </a:r>
            <a:r>
              <a:rPr lang="en-GB" sz="2800" dirty="0"/>
              <a:t> </a:t>
            </a:r>
            <a:r>
              <a:rPr lang="en-GB" sz="2800" dirty="0" err="1"/>
              <a:t>šolske</a:t>
            </a:r>
            <a:r>
              <a:rPr lang="en-GB" sz="2800" dirty="0"/>
              <a:t> </a:t>
            </a:r>
            <a:r>
              <a:rPr lang="en-GB" sz="2800" dirty="0" err="1"/>
              <a:t>obveznosti</a:t>
            </a:r>
            <a:r>
              <a:rPr lang="en-GB" sz="2800" dirty="0"/>
              <a:t> v </a:t>
            </a:r>
            <a:r>
              <a:rPr lang="en-GB" sz="2800" dirty="0" err="1"/>
              <a:t>svoj</a:t>
            </a:r>
            <a:r>
              <a:rPr lang="en-GB" sz="2800" dirty="0"/>
              <a:t> </a:t>
            </a:r>
            <a:r>
              <a:rPr lang="en-GB" sz="2800" dirty="0" err="1"/>
              <a:t>vsakdan</a:t>
            </a:r>
            <a:r>
              <a:rPr lang="en-GB" sz="2800" dirty="0"/>
              <a:t>. </a:t>
            </a:r>
          </a:p>
        </p:txBody>
      </p:sp>
    </p:spTree>
    <p:extLst>
      <p:ext uri="{BB962C8B-B14F-4D97-AF65-F5344CB8AC3E}">
        <p14:creationId xmlns:p14="http://schemas.microsoft.com/office/powerpoint/2010/main" val="36546534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hr-HR" dirty="0"/>
              <a:t>3.razred</a:t>
            </a:r>
            <a:endParaRPr lang="en-GB" dirty="0"/>
          </a:p>
        </p:txBody>
      </p:sp>
      <p:sp>
        <p:nvSpPr>
          <p:cNvPr id="5" name="Text Placeholder 4"/>
          <p:cNvSpPr>
            <a:spLocks noGrp="1"/>
          </p:cNvSpPr>
          <p:nvPr>
            <p:ph type="body" idx="1"/>
          </p:nvPr>
        </p:nvSpPr>
        <p:spPr/>
        <p:txBody>
          <a:bodyPr/>
          <a:lstStyle/>
          <a:p>
            <a:endParaRPr lang="en-GB"/>
          </a:p>
        </p:txBody>
      </p:sp>
    </p:spTree>
    <p:extLst>
      <p:ext uri="{BB962C8B-B14F-4D97-AF65-F5344CB8AC3E}">
        <p14:creationId xmlns:p14="http://schemas.microsoft.com/office/powerpoint/2010/main" val="35370635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997602" y="188640"/>
            <a:ext cx="3008313" cy="742404"/>
          </a:xfrm>
        </p:spPr>
        <p:txBody>
          <a:bodyPr>
            <a:normAutofit/>
          </a:bodyPr>
          <a:lstStyle/>
          <a:p>
            <a:r>
              <a:rPr lang="pl-PL" dirty="0"/>
              <a:t>Moj otrok za šolsko delo od doma</a:t>
            </a:r>
            <a:endParaRPr lang="en-GB" dirty="0"/>
          </a:p>
        </p:txBody>
      </p:sp>
      <p:sp>
        <p:nvSpPr>
          <p:cNvPr id="8" name="Content Placeholder 7"/>
          <p:cNvSpPr>
            <a:spLocks noGrp="1"/>
          </p:cNvSpPr>
          <p:nvPr>
            <p:ph type="body" sz="half" idx="2"/>
          </p:nvPr>
        </p:nvSpPr>
        <p:spPr>
          <a:xfrm>
            <a:off x="457200" y="3068960"/>
            <a:ext cx="3008313" cy="3057203"/>
          </a:xfrm>
        </p:spPr>
        <p:txBody>
          <a:bodyPr/>
          <a:lstStyle/>
          <a:p>
            <a:endParaRPr lang="pl-PL" dirty="0"/>
          </a:p>
          <a:p>
            <a:pPr marL="0" indent="0">
              <a:buNone/>
            </a:pPr>
            <a:endParaRPr lang="pl-PL" dirty="0"/>
          </a:p>
          <a:p>
            <a:pPr marL="0" indent="0">
              <a:buNone/>
            </a:pPr>
            <a:endParaRPr lang="en-GB" dirty="0"/>
          </a:p>
        </p:txBody>
      </p:sp>
      <p:sp>
        <p:nvSpPr>
          <p:cNvPr id="10" name="TextBox 9"/>
          <p:cNvSpPr txBox="1"/>
          <p:nvPr/>
        </p:nvSpPr>
        <p:spPr>
          <a:xfrm>
            <a:off x="6079767" y="476672"/>
            <a:ext cx="3096344" cy="2585323"/>
          </a:xfrm>
          <a:prstGeom prst="rect">
            <a:avLst/>
          </a:prstGeom>
          <a:noFill/>
        </p:spPr>
        <p:txBody>
          <a:bodyPr wrap="square" rtlCol="0">
            <a:spAutoFit/>
          </a:bodyPr>
          <a:lstStyle/>
          <a:p>
            <a:pPr algn="ctr"/>
            <a:r>
              <a:rPr lang="hr-HR"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Po mnenju staršev</a:t>
            </a:r>
            <a:endParaRPr lang="en-GB"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2" name="Title 3"/>
          <p:cNvSpPr txBox="1">
            <a:spLocks/>
          </p:cNvSpPr>
          <p:nvPr/>
        </p:nvSpPr>
        <p:spPr>
          <a:xfrm>
            <a:off x="0" y="3789040"/>
            <a:ext cx="3008313" cy="742404"/>
          </a:xfrm>
          <a:prstGeom prst="rect">
            <a:avLst/>
          </a:prstGeom>
        </p:spPr>
        <p:txBody>
          <a:bodyPr vert="horz" lIns="91440" tIns="45720" rIns="91440" bIns="45720" rtlCol="0" anchor="b">
            <a:normAutofit/>
          </a:bodyPr>
          <a:lstStyle>
            <a:lvl1pPr algn="l" defTabSz="914400" rtl="0" eaLnBrk="1" latinLnBrk="0" hangingPunct="1">
              <a:spcBef>
                <a:spcPct val="0"/>
              </a:spcBef>
              <a:buNone/>
              <a:defRPr sz="2000" b="1" kern="1200">
                <a:solidFill>
                  <a:schemeClr val="tx1"/>
                </a:solidFill>
                <a:latin typeface="+mj-lt"/>
                <a:ea typeface="+mj-ea"/>
                <a:cs typeface="+mj-cs"/>
              </a:defRPr>
            </a:lvl1pPr>
          </a:lstStyle>
          <a:p>
            <a:r>
              <a:rPr lang="pl-PL" dirty="0"/>
              <a:t>Količina sporočil s strani šole:</a:t>
            </a:r>
            <a:endParaRPr lang="en-GB" dirty="0"/>
          </a:p>
        </p:txBody>
      </p:sp>
      <p:sp>
        <p:nvSpPr>
          <p:cNvPr id="2" name="Rectangle 1"/>
          <p:cNvSpPr/>
          <p:nvPr/>
        </p:nvSpPr>
        <p:spPr>
          <a:xfrm>
            <a:off x="4315318" y="3419680"/>
            <a:ext cx="4651097" cy="369332"/>
          </a:xfrm>
          <a:prstGeom prst="rect">
            <a:avLst/>
          </a:prstGeom>
        </p:spPr>
        <p:txBody>
          <a:bodyPr wrap="square">
            <a:spAutoFit/>
          </a:bodyPr>
          <a:lstStyle/>
          <a:p>
            <a:pPr algn="ctr">
              <a:defRPr sz="1800" b="1" i="0" u="none" strike="noStrike" kern="1200" baseline="0">
                <a:solidFill>
                  <a:prstClr val="black"/>
                </a:solidFill>
                <a:latin typeface="+mn-lt"/>
                <a:ea typeface="+mn-ea"/>
                <a:cs typeface="+mn-cs"/>
              </a:defRPr>
            </a:pPr>
            <a:r>
              <a:rPr lang="hr-HR" dirty="0"/>
              <a:t> Dela za šolo se mi v teh okoliščinah zdi:</a:t>
            </a:r>
            <a:endParaRPr lang="en-GB" dirty="0"/>
          </a:p>
        </p:txBody>
      </p:sp>
      <p:graphicFrame>
        <p:nvGraphicFramePr>
          <p:cNvPr id="7" name="Chart 6"/>
          <p:cNvGraphicFramePr>
            <a:graphicFrameLocks/>
          </p:cNvGraphicFramePr>
          <p:nvPr>
            <p:extLst>
              <p:ext uri="{D42A27DB-BD31-4B8C-83A1-F6EECF244321}">
                <p14:modId xmlns:p14="http://schemas.microsoft.com/office/powerpoint/2010/main" val="19970291"/>
              </p:ext>
            </p:extLst>
          </p:nvPr>
        </p:nvGraphicFramePr>
        <p:xfrm>
          <a:off x="-39689" y="-29199"/>
          <a:ext cx="6555905" cy="343422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p:cNvGraphicFramePr>
            <a:graphicFrameLocks/>
          </p:cNvGraphicFramePr>
          <p:nvPr>
            <p:extLst>
              <p:ext uri="{D42A27DB-BD31-4B8C-83A1-F6EECF244321}">
                <p14:modId xmlns:p14="http://schemas.microsoft.com/office/powerpoint/2010/main" val="543862254"/>
              </p:ext>
            </p:extLst>
          </p:nvPr>
        </p:nvGraphicFramePr>
        <p:xfrm>
          <a:off x="4481554" y="3266315"/>
          <a:ext cx="4427983" cy="350585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a:graphicFrameLocks/>
          </p:cNvGraphicFramePr>
          <p:nvPr>
            <p:extLst>
              <p:ext uri="{D42A27DB-BD31-4B8C-83A1-F6EECF244321}">
                <p14:modId xmlns:p14="http://schemas.microsoft.com/office/powerpoint/2010/main" val="1596664540"/>
              </p:ext>
            </p:extLst>
          </p:nvPr>
        </p:nvGraphicFramePr>
        <p:xfrm>
          <a:off x="0" y="3405027"/>
          <a:ext cx="4572000" cy="336801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3803719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a:graphicFrameLocks/>
          </p:cNvGraphicFramePr>
          <p:nvPr>
            <p:extLst>
              <p:ext uri="{D42A27DB-BD31-4B8C-83A1-F6EECF244321}">
                <p14:modId xmlns:p14="http://schemas.microsoft.com/office/powerpoint/2010/main" val="3166612093"/>
              </p:ext>
            </p:extLst>
          </p:nvPr>
        </p:nvGraphicFramePr>
        <p:xfrm>
          <a:off x="0" y="0"/>
          <a:ext cx="9144000" cy="689187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3955940" y="6438286"/>
            <a:ext cx="936104" cy="369332"/>
          </a:xfrm>
          <a:prstGeom prst="rect">
            <a:avLst/>
          </a:prstGeom>
          <a:solidFill>
            <a:schemeClr val="bg1"/>
          </a:solidFill>
        </p:spPr>
        <p:txBody>
          <a:bodyPr wrap="square" rtlCol="0">
            <a:spAutoFit/>
          </a:bodyPr>
          <a:lstStyle/>
          <a:p>
            <a:pPr algn="ctr"/>
            <a:r>
              <a:rPr lang="hr-HR" dirty="0"/>
              <a:t>NE</a:t>
            </a:r>
            <a:endParaRPr lang="en-GB" dirty="0"/>
          </a:p>
        </p:txBody>
      </p:sp>
      <p:sp>
        <p:nvSpPr>
          <p:cNvPr id="7" name="TextBox 6"/>
          <p:cNvSpPr txBox="1"/>
          <p:nvPr/>
        </p:nvSpPr>
        <p:spPr>
          <a:xfrm>
            <a:off x="5940740" y="6472158"/>
            <a:ext cx="936104" cy="369332"/>
          </a:xfrm>
          <a:prstGeom prst="rect">
            <a:avLst/>
          </a:prstGeom>
          <a:solidFill>
            <a:schemeClr val="bg1"/>
          </a:solidFill>
        </p:spPr>
        <p:txBody>
          <a:bodyPr wrap="square" rtlCol="0">
            <a:spAutoFit/>
          </a:bodyPr>
          <a:lstStyle/>
          <a:p>
            <a:pPr algn="ctr"/>
            <a:r>
              <a:rPr lang="hr-HR" dirty="0"/>
              <a:t>DELNO</a:t>
            </a:r>
            <a:endParaRPr lang="en-GB" dirty="0"/>
          </a:p>
        </p:txBody>
      </p:sp>
      <p:sp>
        <p:nvSpPr>
          <p:cNvPr id="11" name="TextBox 10"/>
          <p:cNvSpPr txBox="1"/>
          <p:nvPr/>
        </p:nvSpPr>
        <p:spPr>
          <a:xfrm>
            <a:off x="8077253" y="6390452"/>
            <a:ext cx="936104" cy="369332"/>
          </a:xfrm>
          <a:prstGeom prst="rect">
            <a:avLst/>
          </a:prstGeom>
          <a:solidFill>
            <a:schemeClr val="bg1"/>
          </a:solidFill>
        </p:spPr>
        <p:txBody>
          <a:bodyPr wrap="square" rtlCol="0">
            <a:spAutoFit/>
          </a:bodyPr>
          <a:lstStyle/>
          <a:p>
            <a:pPr algn="ctr"/>
            <a:r>
              <a:rPr lang="hr-HR" dirty="0"/>
              <a:t>DA</a:t>
            </a:r>
            <a:endParaRPr lang="en-GB" dirty="0"/>
          </a:p>
        </p:txBody>
      </p:sp>
    </p:spTree>
    <p:extLst>
      <p:ext uri="{BB962C8B-B14F-4D97-AF65-F5344CB8AC3E}">
        <p14:creationId xmlns:p14="http://schemas.microsoft.com/office/powerpoint/2010/main" val="2748718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88640"/>
            <a:ext cx="8229600" cy="1143000"/>
          </a:xfrm>
        </p:spPr>
        <p:txBody>
          <a:bodyPr/>
          <a:lstStyle/>
          <a:p>
            <a:r>
              <a:rPr lang="hr-HR" dirty="0"/>
              <a:t>Sodelujoči</a:t>
            </a:r>
            <a:endParaRPr lang="en-GB" dirty="0"/>
          </a:p>
        </p:txBody>
      </p:sp>
      <p:sp>
        <p:nvSpPr>
          <p:cNvPr id="4" name="Text Placeholder 3"/>
          <p:cNvSpPr>
            <a:spLocks noGrp="1"/>
          </p:cNvSpPr>
          <p:nvPr>
            <p:ph type="body" idx="1"/>
          </p:nvPr>
        </p:nvSpPr>
        <p:spPr>
          <a:xfrm>
            <a:off x="683568" y="980728"/>
            <a:ext cx="4040188" cy="639762"/>
          </a:xfrm>
        </p:spPr>
        <p:txBody>
          <a:bodyPr/>
          <a:lstStyle/>
          <a:p>
            <a:r>
              <a:rPr lang="hr-HR"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UČENCI</a:t>
            </a:r>
            <a:endParaRPr lang="en-GB"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5" name="Content Placeholder 4"/>
          <p:cNvSpPr>
            <a:spLocks noGrp="1"/>
          </p:cNvSpPr>
          <p:nvPr>
            <p:ph sz="half" idx="2"/>
          </p:nvPr>
        </p:nvSpPr>
        <p:spPr>
          <a:xfrm>
            <a:off x="323528" y="1772816"/>
            <a:ext cx="4040188" cy="3561259"/>
          </a:xfrm>
        </p:spPr>
        <p:txBody>
          <a:bodyPr/>
          <a:lstStyle/>
          <a:p>
            <a:r>
              <a:rPr lang="hr-HR" dirty="0"/>
              <a:t>učenci 6. razreda</a:t>
            </a:r>
          </a:p>
          <a:p>
            <a:r>
              <a:rPr lang="hr-HR" dirty="0"/>
              <a:t>učenci 7. razreda</a:t>
            </a:r>
          </a:p>
          <a:p>
            <a:r>
              <a:rPr lang="hr-HR" dirty="0"/>
              <a:t>učenci 8. razreda</a:t>
            </a:r>
          </a:p>
          <a:p>
            <a:r>
              <a:rPr lang="hr-HR" dirty="0"/>
              <a:t>učenci 9. razreda</a:t>
            </a:r>
          </a:p>
          <a:p>
            <a:endParaRPr lang="hr-HR" dirty="0"/>
          </a:p>
        </p:txBody>
      </p:sp>
      <p:sp>
        <p:nvSpPr>
          <p:cNvPr id="6" name="Text Placeholder 5"/>
          <p:cNvSpPr>
            <a:spLocks noGrp="1"/>
          </p:cNvSpPr>
          <p:nvPr>
            <p:ph type="body" sz="quarter" idx="3"/>
          </p:nvPr>
        </p:nvSpPr>
        <p:spPr>
          <a:xfrm>
            <a:off x="6948264" y="620688"/>
            <a:ext cx="2195736" cy="639762"/>
          </a:xfrm>
        </p:spPr>
        <p:txBody>
          <a:bodyPr/>
          <a:lstStyle/>
          <a:p>
            <a:r>
              <a:rPr lang="hr-HR" b="0" dirty="0">
                <a:ln w="10160">
                  <a:solidFill>
                    <a:schemeClr val="accent1"/>
                  </a:solidFill>
                  <a:prstDash val="solid"/>
                </a:ln>
                <a:solidFill>
                  <a:srgbClr val="FFFFFF"/>
                </a:solidFill>
                <a:effectLst>
                  <a:outerShdw blurRad="38100" dist="32000" dir="5400000" algn="tl">
                    <a:srgbClr val="000000">
                      <a:alpha val="30000"/>
                    </a:srgbClr>
                  </a:outerShdw>
                </a:effectLst>
              </a:rPr>
              <a:t>STARŠI</a:t>
            </a:r>
            <a:endParaRPr lang="en-GB" b="0" dirty="0">
              <a:ln w="10160">
                <a:solidFill>
                  <a:schemeClr val="accent1"/>
                </a:solidFill>
                <a:prstDash val="solid"/>
              </a:ln>
              <a:solidFill>
                <a:srgbClr val="FFFFFF"/>
              </a:solidFill>
              <a:effectLst>
                <a:outerShdw blurRad="38100" dist="32000" dir="5400000" algn="tl">
                  <a:srgbClr val="000000">
                    <a:alpha val="30000"/>
                  </a:srgbClr>
                </a:outerShdw>
              </a:effectLst>
            </a:endParaRPr>
          </a:p>
        </p:txBody>
      </p:sp>
      <p:sp>
        <p:nvSpPr>
          <p:cNvPr id="7" name="Content Placeholder 6"/>
          <p:cNvSpPr>
            <a:spLocks noGrp="1"/>
          </p:cNvSpPr>
          <p:nvPr>
            <p:ph sz="quarter" idx="4"/>
          </p:nvPr>
        </p:nvSpPr>
        <p:spPr>
          <a:xfrm>
            <a:off x="4716016" y="1284674"/>
            <a:ext cx="4041775" cy="4625390"/>
          </a:xfrm>
        </p:spPr>
        <p:txBody>
          <a:bodyPr>
            <a:normAutofit/>
          </a:bodyPr>
          <a:lstStyle/>
          <a:p>
            <a:r>
              <a:rPr lang="hr-HR" dirty="0"/>
              <a:t>17 staršev 1. razreda</a:t>
            </a:r>
          </a:p>
          <a:p>
            <a:r>
              <a:rPr lang="hr-HR" dirty="0"/>
              <a:t>34 staršev 2. razreda</a:t>
            </a:r>
          </a:p>
          <a:p>
            <a:r>
              <a:rPr lang="hr-HR" dirty="0"/>
              <a:t>29 staršev 3. razreda</a:t>
            </a:r>
          </a:p>
          <a:p>
            <a:r>
              <a:rPr lang="hr-HR" dirty="0"/>
              <a:t>20 staršev 4. razreda</a:t>
            </a:r>
          </a:p>
          <a:p>
            <a:r>
              <a:rPr lang="hr-HR" dirty="0"/>
              <a:t>31 staršev 5. razreda</a:t>
            </a:r>
          </a:p>
          <a:p>
            <a:r>
              <a:rPr lang="hr-HR" dirty="0"/>
              <a:t>15 staršev 6. razreda</a:t>
            </a:r>
          </a:p>
          <a:p>
            <a:r>
              <a:rPr lang="hr-HR" dirty="0"/>
              <a:t>19 staršev 7. razreda</a:t>
            </a:r>
          </a:p>
          <a:p>
            <a:r>
              <a:rPr lang="hr-HR" dirty="0"/>
              <a:t>34 staršev 8. razreda</a:t>
            </a:r>
          </a:p>
          <a:p>
            <a:r>
              <a:rPr lang="hr-HR" dirty="0"/>
              <a:t>20 staršev 9. razreda</a:t>
            </a:r>
          </a:p>
          <a:p>
            <a:r>
              <a:rPr lang="hr-HR" dirty="0"/>
              <a:t>8 staršev učencev OPP</a:t>
            </a:r>
          </a:p>
          <a:p>
            <a:endParaRPr lang="en-GB" dirty="0"/>
          </a:p>
        </p:txBody>
      </p:sp>
      <p:sp>
        <p:nvSpPr>
          <p:cNvPr id="8" name="Oval 7"/>
          <p:cNvSpPr/>
          <p:nvPr/>
        </p:nvSpPr>
        <p:spPr>
          <a:xfrm>
            <a:off x="0" y="3861048"/>
            <a:ext cx="4499992" cy="1728192"/>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hr-HR" sz="2400" dirty="0"/>
              <a:t>Skupaj 167 * odgovorov</a:t>
            </a:r>
          </a:p>
          <a:p>
            <a:pPr algn="ctr"/>
            <a:endParaRPr lang="hr-HR" sz="2400" dirty="0"/>
          </a:p>
          <a:p>
            <a:pPr algn="ctr"/>
            <a:r>
              <a:rPr lang="hr-HR" sz="1600" dirty="0"/>
              <a:t>* Očitno so nekateri odgovorili več kot enkrat</a:t>
            </a:r>
            <a:endParaRPr lang="en-GB" sz="1600" dirty="0"/>
          </a:p>
        </p:txBody>
      </p:sp>
      <p:sp>
        <p:nvSpPr>
          <p:cNvPr id="9" name="Oval 8"/>
          <p:cNvSpPr/>
          <p:nvPr/>
        </p:nvSpPr>
        <p:spPr>
          <a:xfrm>
            <a:off x="4860032" y="5653399"/>
            <a:ext cx="3707904" cy="1152128"/>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hr-HR" sz="2400" dirty="0"/>
              <a:t>Skupaj 227 odgovorov</a:t>
            </a:r>
          </a:p>
        </p:txBody>
      </p:sp>
    </p:spTree>
    <p:extLst>
      <p:ext uri="{BB962C8B-B14F-4D97-AF65-F5344CB8AC3E}">
        <p14:creationId xmlns:p14="http://schemas.microsoft.com/office/powerpoint/2010/main" val="25631915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4704"/>
          </a:xfrm>
        </p:spPr>
        <p:txBody>
          <a:bodyPr>
            <a:normAutofit/>
          </a:bodyPr>
          <a:lstStyle/>
          <a:p>
            <a:r>
              <a:rPr lang="hr-HR" dirty="0"/>
              <a:t>Glavne težave</a:t>
            </a:r>
            <a:endParaRPr lang="en-GB" dirty="0"/>
          </a:p>
        </p:txBody>
      </p:sp>
      <p:sp>
        <p:nvSpPr>
          <p:cNvPr id="3" name="Content Placeholder 2"/>
          <p:cNvSpPr>
            <a:spLocks noGrp="1"/>
          </p:cNvSpPr>
          <p:nvPr>
            <p:ph idx="1"/>
          </p:nvPr>
        </p:nvSpPr>
        <p:spPr>
          <a:xfrm>
            <a:off x="179512" y="764704"/>
            <a:ext cx="8640960" cy="6093296"/>
          </a:xfrm>
        </p:spPr>
        <p:txBody>
          <a:bodyPr>
            <a:normAutofit/>
          </a:bodyPr>
          <a:lstStyle/>
          <a:p>
            <a:r>
              <a:rPr lang="hr-HR" dirty="0"/>
              <a:t>Večina nima težav (10)</a:t>
            </a:r>
          </a:p>
          <a:p>
            <a:r>
              <a:rPr lang="hr-HR" dirty="0"/>
              <a:t>Težave z usklajevanjem, saj jih več dela od doma (7)</a:t>
            </a:r>
          </a:p>
          <a:p>
            <a:r>
              <a:rPr lang="hr-HR" dirty="0"/>
              <a:t>Drug drugega motijo (6)</a:t>
            </a:r>
          </a:p>
          <a:p>
            <a:r>
              <a:rPr lang="hr-HR" dirty="0"/>
              <a:t>Zaradi dogajanja so zelo zaskrbljeni, prestrašeni in težko umirijo težka čustva (2)</a:t>
            </a:r>
          </a:p>
          <a:p>
            <a:r>
              <a:rPr lang="hr-HR" dirty="0"/>
              <a:t>Otrok doma nima vseh potrebnih pripomočkov (1), nimajo ustrezne računalniške opreme (1)</a:t>
            </a:r>
          </a:p>
          <a:p>
            <a:r>
              <a:rPr lang="hr-HR" dirty="0"/>
              <a:t>Drugo: izguba službe; delo v podjetju, doma majhen otrok; snov razložena v wordu, a pogrešajo video posnetke.</a:t>
            </a:r>
          </a:p>
          <a:p>
            <a:endParaRPr lang="en-GB" dirty="0"/>
          </a:p>
        </p:txBody>
      </p:sp>
    </p:spTree>
    <p:extLst>
      <p:ext uri="{BB962C8B-B14F-4D97-AF65-F5344CB8AC3E}">
        <p14:creationId xmlns:p14="http://schemas.microsoft.com/office/powerpoint/2010/main" val="40508859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611"/>
            <a:ext cx="4330824" cy="850106"/>
          </a:xfrm>
        </p:spPr>
        <p:txBody>
          <a:bodyPr/>
          <a:lstStyle/>
          <a:p>
            <a:r>
              <a:rPr lang="hr-HR" dirty="0"/>
              <a:t>POHVALE</a:t>
            </a:r>
            <a:endParaRPr lang="en-GB" dirty="0"/>
          </a:p>
        </p:txBody>
      </p:sp>
      <p:sp>
        <p:nvSpPr>
          <p:cNvPr id="3" name="Content Placeholder 2"/>
          <p:cNvSpPr>
            <a:spLocks noGrp="1"/>
          </p:cNvSpPr>
          <p:nvPr>
            <p:ph idx="1"/>
          </p:nvPr>
        </p:nvSpPr>
        <p:spPr>
          <a:xfrm>
            <a:off x="54433" y="1124744"/>
            <a:ext cx="8632367" cy="5001420"/>
          </a:xfrm>
        </p:spPr>
        <p:txBody>
          <a:bodyPr/>
          <a:lstStyle/>
          <a:p>
            <a:pPr marL="0" indent="0">
              <a:buNone/>
            </a:pPr>
            <a:r>
              <a:rPr lang="hr-HR" dirty="0"/>
              <a:t>Res veliko pohval učiteljicam, podrobneje npr.:</a:t>
            </a:r>
          </a:p>
          <a:p>
            <a:endParaRPr lang="en-GB" dirty="0"/>
          </a:p>
        </p:txBody>
      </p:sp>
      <p:sp>
        <p:nvSpPr>
          <p:cNvPr id="9" name="Rounded Rectangular Callout 8"/>
          <p:cNvSpPr/>
          <p:nvPr/>
        </p:nvSpPr>
        <p:spPr>
          <a:xfrm>
            <a:off x="4028192" y="4725144"/>
            <a:ext cx="2848063" cy="2111045"/>
          </a:xfrm>
          <a:prstGeom prst="wedgeRoundRectCallout">
            <a:avLst>
              <a:gd name="adj1" fmla="val -11676"/>
              <a:gd name="adj2" fmla="val -76108"/>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400" b="0" i="0" u="none" strike="noStrike" dirty="0" err="1">
                <a:solidFill>
                  <a:srgbClr val="000000"/>
                </a:solidFill>
                <a:effectLst/>
                <a:latin typeface="Arial"/>
              </a:rPr>
              <a:t>Učiteljico</a:t>
            </a:r>
            <a:r>
              <a:rPr lang="en-GB" sz="2400" b="0" i="0" u="none" strike="noStrike" dirty="0">
                <a:solidFill>
                  <a:srgbClr val="000000"/>
                </a:solidFill>
                <a:effectLst/>
                <a:latin typeface="Arial"/>
              </a:rPr>
              <a:t> Doris </a:t>
            </a:r>
            <a:r>
              <a:rPr lang="en-GB" sz="2400" b="0" i="0" u="none" strike="noStrike" dirty="0" err="1">
                <a:solidFill>
                  <a:srgbClr val="000000"/>
                </a:solidFill>
                <a:effectLst/>
                <a:latin typeface="Arial"/>
              </a:rPr>
              <a:t>Glavas</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Lepo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preprosto</a:t>
            </a:r>
            <a:r>
              <a:rPr lang="en-GB" sz="2400" b="0" i="0" u="none" strike="noStrike" dirty="0">
                <a:solidFill>
                  <a:srgbClr val="000000"/>
                </a:solidFill>
                <a:effectLst/>
                <a:latin typeface="Arial"/>
              </a:rPr>
              <a:t> in </a:t>
            </a:r>
            <a:r>
              <a:rPr lang="en-GB" sz="2400" b="0" i="0" u="none" strike="noStrike" dirty="0" err="1">
                <a:solidFill>
                  <a:srgbClr val="000000"/>
                </a:solidFill>
                <a:effectLst/>
                <a:latin typeface="Arial"/>
              </a:rPr>
              <a:t>razumljivo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pošilja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naloge</a:t>
            </a:r>
            <a:r>
              <a:rPr lang="en-GB" sz="2400" b="0" i="0" u="none" strike="noStrike" dirty="0">
                <a:solidFill>
                  <a:srgbClr val="000000"/>
                </a:solidFill>
                <a:effectLst/>
                <a:latin typeface="Arial"/>
              </a:rPr>
              <a:t>. </a:t>
            </a:r>
          </a:p>
        </p:txBody>
      </p:sp>
      <p:sp>
        <p:nvSpPr>
          <p:cNvPr id="10" name="Rounded Rectangular Callout 9"/>
          <p:cNvSpPr/>
          <p:nvPr/>
        </p:nvSpPr>
        <p:spPr>
          <a:xfrm>
            <a:off x="4206951" y="1700808"/>
            <a:ext cx="2160240" cy="1957245"/>
          </a:xfrm>
          <a:prstGeom prst="wedgeRoundRectCallout">
            <a:avLst>
              <a:gd name="adj1" fmla="val -72140"/>
              <a:gd name="adj2" fmla="val -45542"/>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pt-BR" sz="2400" b="0" i="0" u="none" strike="noStrike" dirty="0">
                <a:solidFill>
                  <a:srgbClr val="000000"/>
                </a:solidFill>
                <a:effectLst/>
                <a:latin typeface="Arial"/>
              </a:rPr>
              <a:t>Kljub šoli na daljavo otrok dobro sodeljuje pri učenju.</a:t>
            </a:r>
          </a:p>
        </p:txBody>
      </p:sp>
      <p:sp>
        <p:nvSpPr>
          <p:cNvPr id="12" name="Rounded Rectangular Callout 11"/>
          <p:cNvSpPr/>
          <p:nvPr/>
        </p:nvSpPr>
        <p:spPr>
          <a:xfrm>
            <a:off x="54433" y="1700808"/>
            <a:ext cx="3973760" cy="3452607"/>
          </a:xfrm>
          <a:prstGeom prst="wedgeRoundRectCallout">
            <a:avLst>
              <a:gd name="adj1" fmla="val 56448"/>
              <a:gd name="adj2" fmla="val 16094"/>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400" b="0" i="0" u="none" strike="noStrike" dirty="0" err="1">
                <a:solidFill>
                  <a:srgbClr val="000000"/>
                </a:solidFill>
                <a:effectLst/>
                <a:latin typeface="Arial"/>
              </a:rPr>
              <a:t>Hiter</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odziv</a:t>
            </a:r>
            <a:r>
              <a:rPr lang="en-GB" sz="2400" b="0" i="0" u="none" strike="noStrike" dirty="0">
                <a:solidFill>
                  <a:srgbClr val="000000"/>
                </a:solidFill>
                <a:effectLst/>
                <a:latin typeface="Arial"/>
              </a:rPr>
              <a:t> v </a:t>
            </a:r>
            <a:r>
              <a:rPr lang="en-GB" sz="2400" b="0" i="0" u="none" strike="noStrike" dirty="0" err="1">
                <a:solidFill>
                  <a:srgbClr val="000000"/>
                </a:solidFill>
                <a:effectLst/>
                <a:latin typeface="Arial"/>
              </a:rPr>
              <a:t>dani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situaciji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Praktično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čez</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noč</a:t>
            </a:r>
            <a:r>
              <a:rPr lang="en-GB" sz="2400" b="0" i="0" u="none" strike="noStrike" dirty="0">
                <a:solidFill>
                  <a:srgbClr val="000000"/>
                </a:solidFill>
                <a:effectLst/>
                <a:latin typeface="Arial"/>
              </a:rPr>
              <a:t> je </a:t>
            </a:r>
            <a:r>
              <a:rPr lang="en-GB" sz="2400" b="0" i="0" u="none" strike="noStrike" dirty="0" err="1">
                <a:solidFill>
                  <a:srgbClr val="000000"/>
                </a:solidFill>
                <a:effectLst/>
                <a:latin typeface="Arial"/>
              </a:rPr>
              <a:t>bilo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potrebno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popolnoma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spremeniti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način</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dela</a:t>
            </a:r>
            <a:r>
              <a:rPr lang="en-GB" sz="2400" b="0" i="0" u="none" strike="noStrike" dirty="0">
                <a:solidFill>
                  <a:srgbClr val="000000"/>
                </a:solidFill>
                <a:effectLst/>
                <a:latin typeface="Arial"/>
              </a:rPr>
              <a:t> in... </a:t>
            </a:r>
            <a:r>
              <a:rPr lang="en-GB" sz="2400" b="0" i="0" u="none" strike="noStrike" dirty="0" err="1">
                <a:solidFill>
                  <a:srgbClr val="000000"/>
                </a:solidFill>
                <a:effectLst/>
                <a:latin typeface="Arial"/>
              </a:rPr>
              <a:t>ja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mislim</a:t>
            </a:r>
            <a:r>
              <a:rPr lang="en-GB" sz="2400" b="0" i="0" u="none" strike="noStrike" dirty="0">
                <a:solidFill>
                  <a:srgbClr val="000000"/>
                </a:solidFill>
                <a:effectLst/>
                <a:latin typeface="Arial"/>
              </a:rPr>
              <a:t> da </a:t>
            </a:r>
            <a:r>
              <a:rPr lang="en-GB" sz="2400" b="0" i="0" u="none" strike="noStrike" dirty="0" err="1">
                <a:solidFill>
                  <a:srgbClr val="000000"/>
                </a:solidFill>
                <a:effectLst/>
                <a:latin typeface="Arial"/>
              </a:rPr>
              <a:t>vsem</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skupaj</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zaenkrat</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uspeva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Pohvalil</a:t>
            </a:r>
            <a:r>
              <a:rPr lang="en-GB" sz="2400" b="0" i="0" u="none" strike="noStrike" dirty="0">
                <a:solidFill>
                  <a:srgbClr val="000000"/>
                </a:solidFill>
                <a:effectLst/>
                <a:latin typeface="Arial"/>
              </a:rPr>
              <a:t> bi </a:t>
            </a:r>
            <a:r>
              <a:rPr lang="en-GB" sz="2400" b="0" i="0" u="none" strike="noStrike" dirty="0" err="1">
                <a:solidFill>
                  <a:srgbClr val="000000"/>
                </a:solidFill>
                <a:effectLst/>
                <a:latin typeface="Arial"/>
              </a:rPr>
              <a:t>tudi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odzivnost</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učiteljice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na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pošto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oziroma</a:t>
            </a:r>
            <a:r>
              <a:rPr lang="en-GB" sz="2400" b="0" i="0" u="none" strike="noStrike" dirty="0">
                <a:solidFill>
                  <a:srgbClr val="000000"/>
                </a:solidFill>
                <a:effectLst/>
                <a:latin typeface="Arial"/>
              </a:rPr>
              <a:t> SMS. </a:t>
            </a:r>
          </a:p>
        </p:txBody>
      </p:sp>
      <p:sp>
        <p:nvSpPr>
          <p:cNvPr id="13" name="Rounded Rectangular Callout 12"/>
          <p:cNvSpPr/>
          <p:nvPr/>
        </p:nvSpPr>
        <p:spPr>
          <a:xfrm>
            <a:off x="323528" y="5555174"/>
            <a:ext cx="2880320" cy="1232232"/>
          </a:xfrm>
          <a:prstGeom prst="wedgeRoundRectCallout">
            <a:avLst>
              <a:gd name="adj1" fmla="val 63824"/>
              <a:gd name="adj2" fmla="val -61178"/>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400" b="0" i="0" u="none" strike="noStrike" dirty="0" err="1">
                <a:solidFill>
                  <a:srgbClr val="000000"/>
                </a:solidFill>
                <a:effectLst/>
                <a:latin typeface="Arial"/>
              </a:rPr>
              <a:t>Vse</a:t>
            </a:r>
            <a:r>
              <a:rPr lang="en-GB" sz="2400" b="0" i="0" u="none" strike="noStrike" dirty="0">
                <a:solidFill>
                  <a:srgbClr val="000000"/>
                </a:solidFill>
                <a:effectLst/>
                <a:latin typeface="Arial"/>
              </a:rPr>
              <a:t> u</a:t>
            </a:r>
            <a:r>
              <a:rPr lang="hr-HR" sz="2400" b="0" i="0" u="none" strike="noStrike" dirty="0">
                <a:solidFill>
                  <a:srgbClr val="000000"/>
                </a:solidFill>
                <a:effectLst/>
                <a:latin typeface="Arial"/>
              </a:rPr>
              <a:t>č</a:t>
            </a:r>
            <a:r>
              <a:rPr lang="en-GB" sz="2400" b="0" i="0" u="none" strike="noStrike" dirty="0" err="1">
                <a:solidFill>
                  <a:srgbClr val="000000"/>
                </a:solidFill>
                <a:effectLst/>
                <a:latin typeface="Arial"/>
              </a:rPr>
              <a:t>iteljice</a:t>
            </a:r>
            <a:r>
              <a:rPr lang="en-GB" sz="2400" b="0" i="0" u="none" strike="noStrike" dirty="0">
                <a:solidFill>
                  <a:srgbClr val="000000"/>
                </a:solidFill>
                <a:effectLst/>
                <a:latin typeface="Arial"/>
              </a:rPr>
              <a:t> in </a:t>
            </a:r>
            <a:r>
              <a:rPr lang="en-GB" sz="2400" b="0" i="0" u="none" strike="noStrike" dirty="0" err="1">
                <a:solidFill>
                  <a:srgbClr val="000000"/>
                </a:solidFill>
                <a:effectLst/>
                <a:latin typeface="Arial"/>
              </a:rPr>
              <a:t>vodstvo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za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organizacijo</a:t>
            </a:r>
            <a:r>
              <a:rPr lang="hr-HR" sz="2400" b="0" i="0" u="none" strike="noStrike" dirty="0">
                <a:solidFill>
                  <a:srgbClr val="000000"/>
                </a:solidFill>
                <a:effectLst/>
                <a:latin typeface="Arial"/>
              </a:rPr>
              <a:t>.</a:t>
            </a:r>
            <a:endParaRPr lang="en-GB" sz="2400" b="0" i="0" u="none" strike="noStrike" dirty="0">
              <a:solidFill>
                <a:srgbClr val="000000"/>
              </a:solidFill>
              <a:effectLst/>
              <a:latin typeface="Arial"/>
            </a:endParaRPr>
          </a:p>
        </p:txBody>
      </p:sp>
      <p:sp>
        <p:nvSpPr>
          <p:cNvPr id="14" name="Rounded Rectangular Callout 13"/>
          <p:cNvSpPr/>
          <p:nvPr/>
        </p:nvSpPr>
        <p:spPr>
          <a:xfrm>
            <a:off x="6588224" y="-7826"/>
            <a:ext cx="2592288" cy="962329"/>
          </a:xfrm>
          <a:prstGeom prst="wedgeRoundRectCallout">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400" b="0" i="0" u="none" strike="noStrike" dirty="0" err="1">
                <a:solidFill>
                  <a:srgbClr val="000000"/>
                </a:solidFill>
                <a:effectLst/>
                <a:latin typeface="Arial"/>
              </a:rPr>
              <a:t>Jasna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navodila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za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delo</a:t>
            </a:r>
            <a:endParaRPr lang="en-GB" sz="2400" b="0" i="0" u="none" strike="noStrike" dirty="0">
              <a:solidFill>
                <a:srgbClr val="000000"/>
              </a:solidFill>
              <a:effectLst/>
              <a:latin typeface="Arial"/>
            </a:endParaRPr>
          </a:p>
        </p:txBody>
      </p:sp>
      <p:sp>
        <p:nvSpPr>
          <p:cNvPr id="15" name="Rounded Rectangular Callout 14"/>
          <p:cNvSpPr/>
          <p:nvPr/>
        </p:nvSpPr>
        <p:spPr>
          <a:xfrm>
            <a:off x="6588224" y="1931750"/>
            <a:ext cx="2592288" cy="1726304"/>
          </a:xfrm>
          <a:prstGeom prst="wedgeRoundRectCallout">
            <a:avLst>
              <a:gd name="adj1" fmla="val 21758"/>
              <a:gd name="adj2" fmla="val -68079"/>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400" b="0" i="0" u="none" strike="noStrike" dirty="0" err="1">
                <a:solidFill>
                  <a:srgbClr val="000000"/>
                </a:solidFill>
                <a:effectLst/>
                <a:latin typeface="Arial"/>
              </a:rPr>
              <a:t>Veliko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spodbudnih</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sporočil</a:t>
            </a:r>
            <a:r>
              <a:rPr lang="en-GB" sz="2400" b="0" i="0" u="none" strike="noStrike" dirty="0">
                <a:solidFill>
                  <a:srgbClr val="000000"/>
                </a:solidFill>
                <a:effectLst/>
                <a:latin typeface="Arial"/>
              </a:rPr>
              <a:t> s </a:t>
            </a:r>
            <a:r>
              <a:rPr lang="en-GB" sz="2400" b="0" i="0" u="none" strike="noStrike" dirty="0" err="1">
                <a:solidFill>
                  <a:srgbClr val="000000"/>
                </a:solidFill>
                <a:effectLst/>
                <a:latin typeface="Arial"/>
              </a:rPr>
              <a:t>strani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učiteljic</a:t>
            </a:r>
            <a:r>
              <a:rPr lang="en-GB" sz="2400" b="0" i="0" u="none" strike="noStrike" dirty="0">
                <a:solidFill>
                  <a:srgbClr val="000000"/>
                </a:solidFill>
                <a:effectLst/>
                <a:latin typeface="Arial"/>
              </a:rPr>
              <a:t>.</a:t>
            </a:r>
          </a:p>
        </p:txBody>
      </p:sp>
      <p:sp>
        <p:nvSpPr>
          <p:cNvPr id="16" name="Rounded Rectangular Callout 15"/>
          <p:cNvSpPr/>
          <p:nvPr/>
        </p:nvSpPr>
        <p:spPr>
          <a:xfrm>
            <a:off x="7033410" y="4509121"/>
            <a:ext cx="2160240" cy="2217268"/>
          </a:xfrm>
          <a:prstGeom prst="wedgeRoundRectCallout">
            <a:avLst>
              <a:gd name="adj1" fmla="val -79442"/>
              <a:gd name="adj2" fmla="val -77081"/>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hr-HR" sz="2400" dirty="0" err="1">
                <a:solidFill>
                  <a:srgbClr val="000000"/>
                </a:solidFill>
                <a:latin typeface="Arial"/>
              </a:rPr>
              <a:t>Z</a:t>
            </a:r>
            <a:r>
              <a:rPr lang="en-GB" sz="2400" b="0" i="0" u="none" strike="noStrike" dirty="0" err="1">
                <a:solidFill>
                  <a:srgbClr val="000000"/>
                </a:solidFill>
                <a:effectLst/>
                <a:latin typeface="Arial"/>
              </a:rPr>
              <a:t>elo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dobrodošla</a:t>
            </a:r>
            <a:r>
              <a:rPr lang="en-GB" sz="2400" b="0" i="0" u="none" strike="noStrike" dirty="0">
                <a:solidFill>
                  <a:srgbClr val="000000"/>
                </a:solidFill>
                <a:effectLst/>
                <a:latin typeface="Arial"/>
              </a:rPr>
              <a:t> je </a:t>
            </a:r>
            <a:r>
              <a:rPr lang="en-GB" sz="2400" b="0" i="0" u="none" strike="noStrike" dirty="0" err="1">
                <a:solidFill>
                  <a:srgbClr val="000000"/>
                </a:solidFill>
                <a:effectLst/>
                <a:latin typeface="Arial"/>
              </a:rPr>
              <a:t>psihologinja</a:t>
            </a:r>
            <a:r>
              <a:rPr lang="en-GB" sz="2400" b="0" i="0" u="none" strike="noStrike" dirty="0">
                <a:solidFill>
                  <a:srgbClr val="000000"/>
                </a:solidFill>
                <a:effectLst/>
                <a:latin typeface="Arial"/>
              </a:rPr>
              <a:t> Ines.</a:t>
            </a:r>
          </a:p>
        </p:txBody>
      </p:sp>
    </p:spTree>
    <p:extLst>
      <p:ext uri="{BB962C8B-B14F-4D97-AF65-F5344CB8AC3E}">
        <p14:creationId xmlns:p14="http://schemas.microsoft.com/office/powerpoint/2010/main" val="11571479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ular Callout 3"/>
          <p:cNvSpPr/>
          <p:nvPr/>
        </p:nvSpPr>
        <p:spPr>
          <a:xfrm>
            <a:off x="331214" y="3405393"/>
            <a:ext cx="5320906" cy="3452607"/>
          </a:xfrm>
          <a:prstGeom prst="wedgeRoundRectCallout">
            <a:avLst>
              <a:gd name="adj1" fmla="val 74955"/>
              <a:gd name="adj2" fmla="val -27367"/>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400" b="0" i="0" u="none" strike="noStrike" dirty="0" err="1">
                <a:solidFill>
                  <a:srgbClr val="000000"/>
                </a:solidFill>
                <a:effectLst/>
                <a:latin typeface="Arial"/>
              </a:rPr>
              <a:t>Zahvala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uciteljici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Tanji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Hozner</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za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motivacijo</a:t>
            </a:r>
            <a:r>
              <a:rPr lang="en-GB" sz="2400" b="0" i="0" u="none" strike="noStrike" dirty="0">
                <a:solidFill>
                  <a:srgbClr val="000000"/>
                </a:solidFill>
                <a:effectLst/>
                <a:latin typeface="Arial"/>
              </a:rPr>
              <a:t> in </a:t>
            </a:r>
            <a:r>
              <a:rPr lang="en-GB" sz="2400" b="0" i="0" u="none" strike="noStrike" dirty="0" err="1">
                <a:solidFill>
                  <a:srgbClr val="000000"/>
                </a:solidFill>
                <a:effectLst/>
                <a:latin typeface="Arial"/>
              </a:rPr>
              <a:t>dobro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voljo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nasih</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otrok,prav</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tako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uciteljici</a:t>
            </a:r>
            <a:r>
              <a:rPr lang="en-GB" sz="2400" b="0" i="0" u="none" strike="noStrike" dirty="0">
                <a:solidFill>
                  <a:srgbClr val="000000"/>
                </a:solidFill>
                <a:effectLst/>
                <a:latin typeface="Arial"/>
              </a:rPr>
              <a:t> Doris </a:t>
            </a:r>
            <a:r>
              <a:rPr lang="en-GB" sz="2400" b="0" i="0" u="none" strike="noStrike" dirty="0" err="1">
                <a:solidFill>
                  <a:srgbClr val="000000"/>
                </a:solidFill>
                <a:effectLst/>
                <a:latin typeface="Arial"/>
              </a:rPr>
              <a:t>Glavas</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za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skrb</a:t>
            </a:r>
            <a:r>
              <a:rPr lang="en-GB" sz="2400" b="0" i="0" u="none" strike="noStrike" dirty="0">
                <a:solidFill>
                  <a:srgbClr val="000000"/>
                </a:solidFill>
                <a:effectLst/>
                <a:latin typeface="Arial"/>
              </a:rPr>
              <a:t> in </a:t>
            </a:r>
            <a:r>
              <a:rPr lang="en-GB" sz="2400" b="0" i="0" u="none" strike="noStrike" dirty="0" err="1">
                <a:solidFill>
                  <a:srgbClr val="000000"/>
                </a:solidFill>
                <a:effectLst/>
                <a:latin typeface="Arial"/>
              </a:rPr>
              <a:t>pozrtvovalnost</a:t>
            </a:r>
            <a:r>
              <a:rPr lang="en-GB" sz="2400" b="0" i="0" u="none" strike="noStrike" dirty="0">
                <a:solidFill>
                  <a:srgbClr val="000000"/>
                </a:solidFill>
                <a:effectLst/>
                <a:latin typeface="Arial"/>
              </a:rPr>
              <a:t>.</a:t>
            </a:r>
          </a:p>
        </p:txBody>
      </p:sp>
      <p:sp>
        <p:nvSpPr>
          <p:cNvPr id="7" name="Rounded Rectangular Callout 6"/>
          <p:cNvSpPr/>
          <p:nvPr/>
        </p:nvSpPr>
        <p:spPr>
          <a:xfrm>
            <a:off x="341013" y="431705"/>
            <a:ext cx="3973760" cy="1726303"/>
          </a:xfrm>
          <a:prstGeom prst="wedgeRoundRectCallout">
            <a:avLst>
              <a:gd name="adj1" fmla="val 75919"/>
              <a:gd name="adj2" fmla="val 107091"/>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800" b="0" i="0" u="none" strike="noStrike" dirty="0" err="1">
                <a:solidFill>
                  <a:srgbClr val="000000"/>
                </a:solidFill>
                <a:effectLst/>
                <a:latin typeface="Arial"/>
              </a:rPr>
              <a:t>Delo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učiteljev</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ki</a:t>
            </a:r>
            <a:r>
              <a:rPr lang="en-GB" sz="2800" b="0" i="0" u="none" strike="noStrike" dirty="0">
                <a:solidFill>
                  <a:srgbClr val="000000"/>
                </a:solidFill>
                <a:effectLst/>
                <a:latin typeface="Arial"/>
              </a:rPr>
              <a:t> se </a:t>
            </a:r>
            <a:r>
              <a:rPr lang="en-GB" sz="2800" b="0" i="0" u="none" strike="noStrike" dirty="0" err="1">
                <a:solidFill>
                  <a:srgbClr val="000000"/>
                </a:solidFill>
                <a:effectLst/>
                <a:latin typeface="Arial"/>
              </a:rPr>
              <a:t>trudijo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za</a:t>
            </a:r>
            <a:r>
              <a:rPr lang="en-GB" sz="2800" b="0" i="0" u="none" strike="noStrike" dirty="0">
                <a:solidFill>
                  <a:srgbClr val="000000"/>
                </a:solidFill>
                <a:effectLst/>
                <a:latin typeface="Arial"/>
              </a:rPr>
              <a:t> in</a:t>
            </a:r>
            <a:r>
              <a:rPr lang="hr-HR" sz="2800" b="0" i="0" u="none" strike="noStrike" dirty="0">
                <a:solidFill>
                  <a:srgbClr val="000000"/>
                </a:solidFill>
                <a:effectLst/>
                <a:latin typeface="Arial"/>
              </a:rPr>
              <a:t>t</a:t>
            </a:r>
            <a:r>
              <a:rPr lang="en-GB" sz="2800" b="0" i="0" u="none" strike="noStrike" dirty="0" err="1">
                <a:solidFill>
                  <a:srgbClr val="000000"/>
                </a:solidFill>
                <a:effectLst/>
                <a:latin typeface="Arial"/>
              </a:rPr>
              <a:t>eraktivno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učenje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Matej</a:t>
            </a:r>
            <a:r>
              <a:rPr lang="en-GB" sz="2800" b="0" i="0" u="none" strike="noStrike" dirty="0">
                <a:solidFill>
                  <a:srgbClr val="000000"/>
                </a:solidFill>
                <a:effectLst/>
                <a:latin typeface="Arial"/>
              </a:rPr>
              <a:t>...)</a:t>
            </a:r>
          </a:p>
        </p:txBody>
      </p:sp>
      <p:sp>
        <p:nvSpPr>
          <p:cNvPr id="8" name="Rounded Rectangular Callout 7"/>
          <p:cNvSpPr/>
          <p:nvPr/>
        </p:nvSpPr>
        <p:spPr>
          <a:xfrm>
            <a:off x="5004048" y="404664"/>
            <a:ext cx="3594185" cy="2198712"/>
          </a:xfrm>
          <a:prstGeom prst="wedgeRoundRectCallout">
            <a:avLst>
              <a:gd name="adj1" fmla="val 21222"/>
              <a:gd name="adj2" fmla="val 101403"/>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it-IT" sz="2400" b="0" i="0" u="none" strike="noStrike" dirty="0">
                <a:solidFill>
                  <a:srgbClr val="000000"/>
                </a:solidFill>
                <a:effectLst/>
                <a:latin typeface="Arial"/>
              </a:rPr>
              <a:t>Interakcijo med ucitelji in starsi. S skupnimi mocmi se da vse narediti.</a:t>
            </a:r>
            <a:endParaRPr lang="en-GB" sz="2400" b="0" i="0" u="none" strike="noStrike" dirty="0">
              <a:solidFill>
                <a:srgbClr val="000000"/>
              </a:solidFill>
              <a:effectLst/>
              <a:latin typeface="Arial"/>
            </a:endParaRPr>
          </a:p>
        </p:txBody>
      </p:sp>
    </p:spTree>
    <p:extLst>
      <p:ext uri="{BB962C8B-B14F-4D97-AF65-F5344CB8AC3E}">
        <p14:creationId xmlns:p14="http://schemas.microsoft.com/office/powerpoint/2010/main" val="42076550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Vertical Scroll 8"/>
          <p:cNvSpPr/>
          <p:nvPr/>
        </p:nvSpPr>
        <p:spPr>
          <a:xfrm>
            <a:off x="-468560" y="51730"/>
            <a:ext cx="9612560" cy="6806270"/>
          </a:xfrm>
          <a:prstGeom prst="verticalScroll">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a:buFont typeface="Arial" pitchFamily="34" charset="0"/>
              <a:buChar char="•"/>
            </a:pPr>
            <a:r>
              <a:rPr lang="pl-PL" sz="3200" dirty="0">
                <a:solidFill>
                  <a:schemeClr val="tx1"/>
                </a:solidFill>
              </a:rPr>
              <a:t>Večine ne moti nič. (20)</a:t>
            </a:r>
          </a:p>
          <a:p>
            <a:pPr marL="342900" indent="-342900" algn="ctr">
              <a:buFont typeface="Arial" pitchFamily="34" charset="0"/>
              <a:buChar char="•"/>
            </a:pPr>
            <a:endParaRPr lang="pl-PL" sz="3200" dirty="0">
              <a:solidFill>
                <a:schemeClr val="tx1"/>
              </a:solidFill>
            </a:endParaRPr>
          </a:p>
          <a:p>
            <a:pPr marL="342900" indent="-342900" algn="ctr">
              <a:buFont typeface="Arial" pitchFamily="34" charset="0"/>
              <a:buChar char="•"/>
            </a:pPr>
            <a:r>
              <a:rPr lang="pl-PL" sz="3200" dirty="0">
                <a:solidFill>
                  <a:schemeClr val="tx1"/>
                </a:solidFill>
              </a:rPr>
              <a:t>Nova snov bi morala biti razložena s strani učiteljice (2)</a:t>
            </a:r>
          </a:p>
          <a:p>
            <a:pPr algn="ctr"/>
            <a:r>
              <a:rPr lang="pl-PL" sz="3200" dirty="0">
                <a:solidFill>
                  <a:schemeClr val="tx1"/>
                </a:solidFill>
              </a:rPr>
              <a:t>(Razlago snovi bi otroci SKORAJ MORALI DOBITI preko video posnetka! )</a:t>
            </a:r>
          </a:p>
          <a:p>
            <a:pPr algn="ctr"/>
            <a:endParaRPr lang="pl-PL" sz="3200" dirty="0">
              <a:solidFill>
                <a:schemeClr val="tx1"/>
              </a:solidFill>
            </a:endParaRPr>
          </a:p>
          <a:p>
            <a:pPr marL="285750" indent="-285750" algn="ctr">
              <a:buFont typeface="Arial" pitchFamily="34" charset="0"/>
              <a:buChar char="•"/>
            </a:pPr>
            <a:r>
              <a:rPr lang="pl-PL" sz="3200" dirty="0">
                <a:solidFill>
                  <a:schemeClr val="tx1"/>
                </a:solidFill>
              </a:rPr>
              <a:t>Da šola poteka od doma (2)</a:t>
            </a:r>
          </a:p>
          <a:p>
            <a:pPr marL="285750" indent="-285750" algn="ctr">
              <a:buFont typeface="Arial" pitchFamily="34" charset="0"/>
              <a:buChar char="•"/>
            </a:pPr>
            <a:endParaRPr lang="pl-PL" sz="2400" dirty="0">
              <a:solidFill>
                <a:schemeClr val="tx1"/>
              </a:solidFill>
            </a:endParaRPr>
          </a:p>
          <a:p>
            <a:pPr marL="285750" indent="-285750" algn="ctr">
              <a:buFont typeface="Arial" pitchFamily="34" charset="0"/>
              <a:buChar char="•"/>
            </a:pPr>
            <a:endParaRPr lang="hr-HR" dirty="0">
              <a:solidFill>
                <a:schemeClr val="tx1"/>
              </a:solidFill>
            </a:endParaRPr>
          </a:p>
        </p:txBody>
      </p:sp>
      <p:sp>
        <p:nvSpPr>
          <p:cNvPr id="2" name="Title 1"/>
          <p:cNvSpPr>
            <a:spLocks noGrp="1"/>
          </p:cNvSpPr>
          <p:nvPr>
            <p:ph type="title"/>
          </p:nvPr>
        </p:nvSpPr>
        <p:spPr>
          <a:xfrm>
            <a:off x="1835696" y="404664"/>
            <a:ext cx="6923112" cy="811390"/>
          </a:xfrm>
        </p:spPr>
        <p:txBody>
          <a:bodyPr>
            <a:normAutofit fontScale="90000"/>
          </a:bodyPr>
          <a:lstStyle/>
          <a:p>
            <a:pPr algn="l"/>
            <a:r>
              <a:rPr lang="hr-HR" dirty="0"/>
              <a:t>Moti me...      </a:t>
            </a:r>
            <a:br>
              <a:rPr lang="hr-HR" dirty="0"/>
            </a:br>
            <a:r>
              <a:rPr lang="hr-HR" dirty="0"/>
              <a:t>			</a:t>
            </a:r>
            <a:endParaRPr lang="en-GB" dirty="0"/>
          </a:p>
        </p:txBody>
      </p:sp>
    </p:spTree>
    <p:extLst>
      <p:ext uri="{BB962C8B-B14F-4D97-AF65-F5344CB8AC3E}">
        <p14:creationId xmlns:p14="http://schemas.microsoft.com/office/powerpoint/2010/main" val="10427091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6221"/>
            <a:ext cx="4978896" cy="850106"/>
          </a:xfrm>
        </p:spPr>
        <p:txBody>
          <a:bodyPr/>
          <a:lstStyle/>
          <a:p>
            <a:r>
              <a:rPr lang="hr-HR" dirty="0"/>
              <a:t>	Sporočil bi še...</a:t>
            </a:r>
            <a:endParaRPr lang="en-GB" dirty="0"/>
          </a:p>
        </p:txBody>
      </p:sp>
      <p:sp>
        <p:nvSpPr>
          <p:cNvPr id="5" name="Oval Callout 4"/>
          <p:cNvSpPr/>
          <p:nvPr/>
        </p:nvSpPr>
        <p:spPr>
          <a:xfrm>
            <a:off x="1522766" y="836712"/>
            <a:ext cx="7621234" cy="2232248"/>
          </a:xfrm>
          <a:prstGeom prst="wedgeEllipseCallout">
            <a:avLst>
              <a:gd name="adj1" fmla="val -48253"/>
              <a:gd name="adj2" fmla="val -50055"/>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hr-HR" sz="2400" dirty="0" err="1"/>
              <a:t>Ž</a:t>
            </a:r>
            <a:r>
              <a:rPr lang="en-GB" sz="2400" dirty="0" err="1"/>
              <a:t>elela</a:t>
            </a:r>
            <a:r>
              <a:rPr lang="en-GB" sz="2400" dirty="0"/>
              <a:t> bi </a:t>
            </a:r>
            <a:r>
              <a:rPr lang="en-GB" sz="2400" dirty="0" err="1"/>
              <a:t>si</a:t>
            </a:r>
            <a:r>
              <a:rPr lang="en-GB" sz="2400" dirty="0"/>
              <a:t> </a:t>
            </a:r>
            <a:r>
              <a:rPr lang="en-GB" sz="2400" dirty="0" err="1"/>
              <a:t>več</a:t>
            </a:r>
            <a:r>
              <a:rPr lang="en-GB" sz="2400" dirty="0"/>
              <a:t> </a:t>
            </a:r>
            <a:r>
              <a:rPr lang="en-GB" sz="2400" dirty="0" err="1"/>
              <a:t>interakt</a:t>
            </a:r>
            <a:r>
              <a:rPr lang="hr-HR" sz="2400" dirty="0"/>
              <a:t>i</a:t>
            </a:r>
            <a:r>
              <a:rPr lang="en-GB" sz="2400" dirty="0" err="1"/>
              <a:t>vnosti</a:t>
            </a:r>
            <a:r>
              <a:rPr lang="en-GB" sz="2400" dirty="0"/>
              <a:t>. </a:t>
            </a:r>
            <a:r>
              <a:rPr lang="en-GB" sz="2400" dirty="0" err="1"/>
              <a:t>Mislim</a:t>
            </a:r>
            <a:r>
              <a:rPr lang="en-GB" sz="2400" dirty="0"/>
              <a:t>, d</a:t>
            </a:r>
            <a:r>
              <a:rPr lang="hr-HR" sz="2400" dirty="0"/>
              <a:t>a</a:t>
            </a:r>
            <a:r>
              <a:rPr lang="en-GB" sz="2400" dirty="0"/>
              <a:t> bi </a:t>
            </a:r>
            <a:r>
              <a:rPr lang="en-GB" sz="2400" dirty="0" err="1"/>
              <a:t>morali</a:t>
            </a:r>
            <a:r>
              <a:rPr lang="en-GB" sz="2400" dirty="0"/>
              <a:t> </a:t>
            </a:r>
            <a:r>
              <a:rPr lang="en-GB" sz="2400" dirty="0" err="1"/>
              <a:t>nagraditi</a:t>
            </a:r>
            <a:r>
              <a:rPr lang="en-GB" sz="2400" dirty="0"/>
              <a:t> </a:t>
            </a:r>
            <a:r>
              <a:rPr lang="en-GB" sz="2400" dirty="0" err="1"/>
              <a:t>tiste</a:t>
            </a:r>
            <a:r>
              <a:rPr lang="en-GB" sz="2400" dirty="0"/>
              <a:t>, </a:t>
            </a:r>
            <a:r>
              <a:rPr lang="en-GB" sz="2400" dirty="0" err="1"/>
              <a:t>ki</a:t>
            </a:r>
            <a:r>
              <a:rPr lang="en-GB" sz="2400" dirty="0"/>
              <a:t> so </a:t>
            </a:r>
            <a:r>
              <a:rPr lang="en-GB" sz="2400" dirty="0" err="1"/>
              <a:t>sposobni</a:t>
            </a:r>
            <a:r>
              <a:rPr lang="en-GB" sz="2400" dirty="0"/>
              <a:t> </a:t>
            </a:r>
            <a:r>
              <a:rPr lang="en-GB" sz="2400" dirty="0" err="1"/>
              <a:t>bolj</a:t>
            </a:r>
            <a:r>
              <a:rPr lang="en-GB" sz="2400" dirty="0"/>
              <a:t> </a:t>
            </a:r>
            <a:r>
              <a:rPr lang="en-GB" sz="2400" dirty="0" err="1"/>
              <a:t>za</a:t>
            </a:r>
            <a:r>
              <a:rPr lang="en-GB" sz="2400" dirty="0"/>
              <a:t> </a:t>
            </a:r>
            <a:r>
              <a:rPr lang="en-GB" sz="2400" dirty="0" err="1"/>
              <a:t>delo</a:t>
            </a:r>
            <a:r>
              <a:rPr lang="en-GB" sz="2400" dirty="0"/>
              <a:t> </a:t>
            </a:r>
            <a:r>
              <a:rPr lang="en-GB" sz="2400" dirty="0" err="1"/>
              <a:t>na</a:t>
            </a:r>
            <a:r>
              <a:rPr lang="en-GB" sz="2400" dirty="0"/>
              <a:t> </a:t>
            </a:r>
            <a:r>
              <a:rPr lang="en-GB" sz="2400" dirty="0" err="1"/>
              <a:t>daljavo</a:t>
            </a:r>
            <a:r>
              <a:rPr lang="en-GB" sz="2400" dirty="0"/>
              <a:t>. To je </a:t>
            </a:r>
            <a:r>
              <a:rPr lang="en-GB" sz="2400" dirty="0" err="1"/>
              <a:t>dodana</a:t>
            </a:r>
            <a:r>
              <a:rPr lang="en-GB" sz="2400" dirty="0"/>
              <a:t> </a:t>
            </a:r>
            <a:r>
              <a:rPr lang="en-GB" sz="2400" dirty="0" err="1"/>
              <a:t>vrednost</a:t>
            </a:r>
            <a:r>
              <a:rPr lang="en-GB" sz="2400" dirty="0"/>
              <a:t>, </a:t>
            </a:r>
            <a:r>
              <a:rPr lang="en-GB" sz="2400" dirty="0" err="1"/>
              <a:t>ki</a:t>
            </a:r>
            <a:r>
              <a:rPr lang="en-GB" sz="2400" dirty="0"/>
              <a:t> bi </a:t>
            </a:r>
            <a:r>
              <a:rPr lang="en-GB" sz="2400" dirty="0" err="1"/>
              <a:t>jo</a:t>
            </a:r>
            <a:r>
              <a:rPr lang="en-GB" sz="2400" dirty="0"/>
              <a:t> </a:t>
            </a:r>
            <a:r>
              <a:rPr lang="en-GB" sz="2400" dirty="0" err="1"/>
              <a:t>morali</a:t>
            </a:r>
            <a:r>
              <a:rPr lang="en-GB" sz="2400" dirty="0"/>
              <a:t> NAGRADITI.</a:t>
            </a:r>
          </a:p>
        </p:txBody>
      </p:sp>
      <p:sp>
        <p:nvSpPr>
          <p:cNvPr id="9" name="Rounded Rectangular Callout 8"/>
          <p:cNvSpPr/>
          <p:nvPr/>
        </p:nvSpPr>
        <p:spPr>
          <a:xfrm>
            <a:off x="1" y="3284984"/>
            <a:ext cx="8598232" cy="3573016"/>
          </a:xfrm>
          <a:prstGeom prst="wedgeRoundRectCallout">
            <a:avLst>
              <a:gd name="adj1" fmla="val 55085"/>
              <a:gd name="adj2" fmla="val -47557"/>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GB" sz="2400" dirty="0" err="1"/>
              <a:t>Delo</a:t>
            </a:r>
            <a:r>
              <a:rPr lang="en-GB" sz="2400" dirty="0"/>
              <a:t> </a:t>
            </a:r>
            <a:r>
              <a:rPr lang="en-GB" sz="2400" dirty="0" err="1"/>
              <a:t>na</a:t>
            </a:r>
            <a:r>
              <a:rPr lang="en-GB" sz="2400" dirty="0"/>
              <a:t> </a:t>
            </a:r>
            <a:r>
              <a:rPr lang="en-GB" sz="2400" dirty="0" err="1"/>
              <a:t>daljavo</a:t>
            </a:r>
            <a:r>
              <a:rPr lang="en-GB" sz="2400" dirty="0"/>
              <a:t> je primer </a:t>
            </a:r>
            <a:r>
              <a:rPr lang="en-GB" sz="2400" dirty="0" err="1"/>
              <a:t>sodobne</a:t>
            </a:r>
            <a:r>
              <a:rPr lang="en-GB" sz="2400" dirty="0"/>
              <a:t> </a:t>
            </a:r>
            <a:r>
              <a:rPr lang="en-GB" sz="2400" dirty="0" err="1"/>
              <a:t>prakse</a:t>
            </a:r>
            <a:r>
              <a:rPr lang="en-GB" sz="2400" dirty="0"/>
              <a:t>, </a:t>
            </a:r>
            <a:r>
              <a:rPr lang="en-GB" sz="2400" dirty="0" err="1"/>
              <a:t>ki</a:t>
            </a:r>
            <a:r>
              <a:rPr lang="en-GB" sz="2400" dirty="0"/>
              <a:t> se je </a:t>
            </a:r>
            <a:r>
              <a:rPr lang="en-GB" sz="2400" dirty="0" err="1"/>
              <a:t>pokazal</a:t>
            </a:r>
            <a:r>
              <a:rPr lang="en-GB" sz="2400" dirty="0"/>
              <a:t> v </a:t>
            </a:r>
            <a:r>
              <a:rPr lang="en-GB" sz="2400" dirty="0" err="1"/>
              <a:t>času</a:t>
            </a:r>
            <a:r>
              <a:rPr lang="en-GB" sz="2400" dirty="0"/>
              <a:t> </a:t>
            </a:r>
            <a:r>
              <a:rPr lang="en-GB" sz="2400" dirty="0" err="1"/>
              <a:t>pandemije</a:t>
            </a:r>
            <a:r>
              <a:rPr lang="en-GB" sz="2400" dirty="0"/>
              <a:t> </a:t>
            </a:r>
            <a:r>
              <a:rPr lang="en-GB" sz="2400" dirty="0" err="1"/>
              <a:t>za</a:t>
            </a:r>
            <a:r>
              <a:rPr lang="en-GB" sz="2400" dirty="0"/>
              <a:t> </a:t>
            </a:r>
            <a:r>
              <a:rPr lang="en-GB" sz="2400" dirty="0" err="1"/>
              <a:t>koristno</a:t>
            </a:r>
            <a:r>
              <a:rPr lang="en-GB" sz="2400" dirty="0"/>
              <a:t>, </a:t>
            </a:r>
            <a:r>
              <a:rPr lang="en-GB" sz="2400" dirty="0" err="1"/>
              <a:t>vendar</a:t>
            </a:r>
            <a:r>
              <a:rPr lang="en-GB" sz="2400" dirty="0"/>
              <a:t> </a:t>
            </a:r>
            <a:r>
              <a:rPr lang="en-GB" sz="2400" dirty="0" err="1"/>
              <a:t>menim</a:t>
            </a:r>
            <a:r>
              <a:rPr lang="en-GB" sz="2400" dirty="0"/>
              <a:t>, da </a:t>
            </a:r>
            <a:r>
              <a:rPr lang="en-GB" sz="2400" dirty="0" err="1"/>
              <a:t>šole</a:t>
            </a:r>
            <a:r>
              <a:rPr lang="en-GB" sz="2400" dirty="0"/>
              <a:t> </a:t>
            </a:r>
            <a:r>
              <a:rPr lang="en-GB" sz="2400" dirty="0" err="1"/>
              <a:t>kot</a:t>
            </a:r>
            <a:r>
              <a:rPr lang="en-GB" sz="2400" dirty="0"/>
              <a:t> </a:t>
            </a:r>
            <a:r>
              <a:rPr lang="en-GB" sz="2400" dirty="0" err="1"/>
              <a:t>učenci</a:t>
            </a:r>
            <a:r>
              <a:rPr lang="en-GB" sz="2400" dirty="0"/>
              <a:t> </a:t>
            </a:r>
            <a:r>
              <a:rPr lang="en-GB" sz="2400" dirty="0" err="1"/>
              <a:t>niso</a:t>
            </a:r>
            <a:r>
              <a:rPr lang="en-GB" sz="2400" dirty="0"/>
              <a:t> v </a:t>
            </a:r>
            <a:r>
              <a:rPr lang="en-GB" sz="2400" dirty="0" err="1"/>
              <a:t>celoti</a:t>
            </a:r>
            <a:r>
              <a:rPr lang="en-GB" sz="2400" dirty="0"/>
              <a:t> </a:t>
            </a:r>
            <a:r>
              <a:rPr lang="en-GB" sz="2400" dirty="0" err="1"/>
              <a:t>pripravljeni</a:t>
            </a:r>
            <a:r>
              <a:rPr lang="en-GB" sz="2400" dirty="0"/>
              <a:t> </a:t>
            </a:r>
            <a:r>
              <a:rPr lang="en-GB" sz="2400" dirty="0" err="1"/>
              <a:t>na</a:t>
            </a:r>
            <a:r>
              <a:rPr lang="en-GB" sz="2400" dirty="0"/>
              <a:t> e-</a:t>
            </a:r>
            <a:r>
              <a:rPr lang="en-GB" sz="2400" dirty="0" err="1"/>
              <a:t>delo</a:t>
            </a:r>
            <a:r>
              <a:rPr lang="en-GB" sz="2400" dirty="0"/>
              <a:t>, </a:t>
            </a:r>
            <a:r>
              <a:rPr lang="en-GB" sz="2400" dirty="0" err="1"/>
              <a:t>predvsem</a:t>
            </a:r>
            <a:r>
              <a:rPr lang="en-GB" sz="2400" dirty="0"/>
              <a:t> je </a:t>
            </a:r>
            <a:r>
              <a:rPr lang="en-GB" sz="2400" dirty="0" err="1"/>
              <a:t>pomanjkanje</a:t>
            </a:r>
            <a:r>
              <a:rPr lang="en-GB" sz="2400" dirty="0"/>
              <a:t> v </a:t>
            </a:r>
            <a:r>
              <a:rPr lang="en-GB" sz="2400" dirty="0" err="1"/>
              <a:t>enovitem</a:t>
            </a:r>
            <a:r>
              <a:rPr lang="en-GB" sz="2400" dirty="0"/>
              <a:t> </a:t>
            </a:r>
            <a:r>
              <a:rPr lang="en-GB" sz="2400" dirty="0" err="1"/>
              <a:t>centralnem</a:t>
            </a:r>
            <a:r>
              <a:rPr lang="en-GB" sz="2400" dirty="0"/>
              <a:t> </a:t>
            </a:r>
            <a:r>
              <a:rPr lang="en-GB" sz="2400" dirty="0" err="1"/>
              <a:t>sistemu</a:t>
            </a:r>
            <a:r>
              <a:rPr lang="en-GB" sz="2400" dirty="0"/>
              <a:t> (</a:t>
            </a:r>
            <a:r>
              <a:rPr lang="en-GB" sz="2400" dirty="0" err="1"/>
              <a:t>npr</a:t>
            </a:r>
            <a:r>
              <a:rPr lang="en-GB" sz="2400" dirty="0"/>
              <a:t>. </a:t>
            </a:r>
            <a:r>
              <a:rPr lang="en-GB" sz="2400" dirty="0" err="1"/>
              <a:t>če</a:t>
            </a:r>
            <a:r>
              <a:rPr lang="en-GB" sz="2400" dirty="0"/>
              <a:t> se </a:t>
            </a:r>
            <a:r>
              <a:rPr lang="en-GB" sz="2400" dirty="0" err="1"/>
              <a:t>nekdo</a:t>
            </a:r>
            <a:r>
              <a:rPr lang="en-GB" sz="2400" dirty="0"/>
              <a:t> </a:t>
            </a:r>
            <a:r>
              <a:rPr lang="en-GB" sz="2400" dirty="0" err="1"/>
              <a:t>odloči</a:t>
            </a:r>
            <a:r>
              <a:rPr lang="en-GB" sz="2400" dirty="0"/>
              <a:t> </a:t>
            </a:r>
            <a:r>
              <a:rPr lang="en-GB" sz="2400" dirty="0" err="1"/>
              <a:t>za</a:t>
            </a:r>
            <a:r>
              <a:rPr lang="en-GB" sz="2400" dirty="0"/>
              <a:t> </a:t>
            </a:r>
            <a:r>
              <a:rPr lang="en-GB" sz="2400" dirty="0" err="1"/>
              <a:t>študij</a:t>
            </a:r>
            <a:r>
              <a:rPr lang="en-GB" sz="2400" dirty="0"/>
              <a:t> </a:t>
            </a:r>
            <a:r>
              <a:rPr lang="en-GB" sz="2400" dirty="0" err="1"/>
              <a:t>na</a:t>
            </a:r>
            <a:r>
              <a:rPr lang="en-GB" sz="2400" dirty="0"/>
              <a:t> </a:t>
            </a:r>
            <a:r>
              <a:rPr lang="en-GB" sz="2400" dirty="0" err="1"/>
              <a:t>daljavo</a:t>
            </a:r>
            <a:r>
              <a:rPr lang="en-GB" sz="2400" dirty="0"/>
              <a:t> </a:t>
            </a:r>
            <a:r>
              <a:rPr lang="en-GB" sz="2400" dirty="0" err="1"/>
              <a:t>ga</a:t>
            </a:r>
            <a:r>
              <a:rPr lang="en-GB" sz="2400" dirty="0"/>
              <a:t> </a:t>
            </a:r>
            <a:r>
              <a:rPr lang="en-GB" sz="2400" dirty="0" err="1"/>
              <a:t>izpeljuje</a:t>
            </a:r>
            <a:r>
              <a:rPr lang="en-GB" sz="2400" dirty="0"/>
              <a:t> </a:t>
            </a:r>
            <a:r>
              <a:rPr lang="en-GB" sz="2400" dirty="0" err="1"/>
              <a:t>preko</a:t>
            </a:r>
            <a:r>
              <a:rPr lang="en-GB" sz="2400" dirty="0"/>
              <a:t> </a:t>
            </a:r>
            <a:r>
              <a:rPr lang="en-GB" sz="2400" dirty="0" err="1"/>
              <a:t>enega</a:t>
            </a:r>
            <a:r>
              <a:rPr lang="en-GB" sz="2400" dirty="0"/>
              <a:t> </a:t>
            </a:r>
            <a:r>
              <a:rPr lang="en-GB" sz="2400" dirty="0" err="1"/>
              <a:t>kanala</a:t>
            </a:r>
            <a:r>
              <a:rPr lang="en-GB" sz="2400" dirty="0"/>
              <a:t>, </a:t>
            </a:r>
            <a:r>
              <a:rPr lang="en-GB" sz="2400" dirty="0" err="1"/>
              <a:t>točno</a:t>
            </a:r>
            <a:r>
              <a:rPr lang="en-GB" sz="2400" dirty="0"/>
              <a:t> se </a:t>
            </a:r>
            <a:r>
              <a:rPr lang="en-GB" sz="2400" dirty="0" err="1"/>
              <a:t>ve</a:t>
            </a:r>
            <a:r>
              <a:rPr lang="en-GB" sz="2400" dirty="0"/>
              <a:t> </a:t>
            </a:r>
            <a:r>
              <a:rPr lang="en-GB" sz="2400" dirty="0" err="1"/>
              <a:t>katero</a:t>
            </a:r>
            <a:r>
              <a:rPr lang="en-GB" sz="2400" dirty="0"/>
              <a:t> </a:t>
            </a:r>
            <a:r>
              <a:rPr lang="en-GB" sz="2400" dirty="0" err="1"/>
              <a:t>programsko</a:t>
            </a:r>
            <a:r>
              <a:rPr lang="en-GB" sz="2400" dirty="0"/>
              <a:t> </a:t>
            </a:r>
            <a:r>
              <a:rPr lang="en-GB" sz="2400" dirty="0" err="1"/>
              <a:t>opremo</a:t>
            </a:r>
            <a:r>
              <a:rPr lang="en-GB" sz="2400" dirty="0"/>
              <a:t> in </a:t>
            </a:r>
            <a:r>
              <a:rPr lang="en-GB" sz="2400" dirty="0" err="1"/>
              <a:t>pripomočke</a:t>
            </a:r>
            <a:r>
              <a:rPr lang="en-GB" sz="2400" dirty="0"/>
              <a:t> </a:t>
            </a:r>
            <a:r>
              <a:rPr lang="en-GB" sz="2400" dirty="0" err="1"/>
              <a:t>naj</a:t>
            </a:r>
            <a:r>
              <a:rPr lang="en-GB" sz="2400" dirty="0"/>
              <a:t> </a:t>
            </a:r>
            <a:r>
              <a:rPr lang="en-GB" sz="2400" dirty="0" err="1"/>
              <a:t>uporabi</a:t>
            </a:r>
            <a:r>
              <a:rPr lang="en-GB" sz="2400" dirty="0"/>
              <a:t> v </a:t>
            </a:r>
            <a:r>
              <a:rPr lang="en-GB" sz="2400" dirty="0" err="1"/>
              <a:t>domačem</a:t>
            </a:r>
            <a:r>
              <a:rPr lang="en-GB" sz="2400" dirty="0"/>
              <a:t> </a:t>
            </a:r>
            <a:r>
              <a:rPr lang="en-GB" sz="2400" dirty="0" err="1"/>
              <a:t>okolju</a:t>
            </a:r>
            <a:r>
              <a:rPr lang="en-GB" sz="2400" dirty="0"/>
              <a:t>). </a:t>
            </a:r>
            <a:r>
              <a:rPr lang="en-GB" sz="2400" dirty="0" err="1"/>
              <a:t>Drugače</a:t>
            </a:r>
            <a:r>
              <a:rPr lang="en-GB" sz="2400" dirty="0"/>
              <a:t> pa je </a:t>
            </a:r>
            <a:r>
              <a:rPr lang="en-GB" sz="2400" dirty="0" err="1"/>
              <a:t>boljše</a:t>
            </a:r>
            <a:r>
              <a:rPr lang="en-GB" sz="2400" dirty="0"/>
              <a:t> </a:t>
            </a:r>
            <a:r>
              <a:rPr lang="en-GB" sz="2400" dirty="0" err="1"/>
              <a:t>tako</a:t>
            </a:r>
            <a:r>
              <a:rPr lang="en-GB" sz="2400" dirty="0"/>
              <a:t> </a:t>
            </a:r>
            <a:r>
              <a:rPr lang="en-GB" sz="2400" dirty="0" err="1"/>
              <a:t>kot</a:t>
            </a:r>
            <a:r>
              <a:rPr lang="en-GB" sz="2400" dirty="0"/>
              <a:t> </a:t>
            </a:r>
            <a:r>
              <a:rPr lang="en-GB" sz="2400" dirty="0" err="1"/>
              <a:t>nič</a:t>
            </a:r>
            <a:r>
              <a:rPr lang="en-GB" sz="2400" dirty="0"/>
              <a:t>, </a:t>
            </a:r>
            <a:r>
              <a:rPr lang="en-GB" sz="2400" dirty="0" err="1"/>
              <a:t>saj</a:t>
            </a:r>
            <a:r>
              <a:rPr lang="en-GB" sz="2400" dirty="0"/>
              <a:t> </a:t>
            </a:r>
            <a:r>
              <a:rPr lang="en-GB" sz="2400" dirty="0" err="1"/>
              <a:t>bodo</a:t>
            </a:r>
            <a:r>
              <a:rPr lang="en-GB" sz="2400" dirty="0"/>
              <a:t> </a:t>
            </a:r>
            <a:r>
              <a:rPr lang="en-GB" sz="2400" dirty="0" err="1"/>
              <a:t>učenci</a:t>
            </a:r>
            <a:r>
              <a:rPr lang="en-GB" sz="2400" dirty="0"/>
              <a:t> </a:t>
            </a:r>
            <a:r>
              <a:rPr lang="en-GB" sz="2400" dirty="0" err="1"/>
              <a:t>ostali</a:t>
            </a:r>
            <a:r>
              <a:rPr lang="en-GB" sz="2400" dirty="0"/>
              <a:t> v </a:t>
            </a:r>
            <a:r>
              <a:rPr lang="en-GB" sz="2400" dirty="0" err="1"/>
              <a:t>učni</a:t>
            </a:r>
            <a:r>
              <a:rPr lang="en-GB" sz="2400" dirty="0"/>
              <a:t> </a:t>
            </a:r>
            <a:r>
              <a:rPr lang="en-GB" sz="2400" dirty="0" err="1"/>
              <a:t>formi</a:t>
            </a:r>
            <a:r>
              <a:rPr lang="en-GB" sz="2400" dirty="0"/>
              <a:t> in se </a:t>
            </a:r>
            <a:r>
              <a:rPr lang="en-GB" sz="2400" dirty="0" err="1"/>
              <a:t>določene</a:t>
            </a:r>
            <a:r>
              <a:rPr lang="en-GB" sz="2400" dirty="0"/>
              <a:t> </a:t>
            </a:r>
            <a:r>
              <a:rPr lang="en-GB" sz="2400" dirty="0" err="1"/>
              <a:t>snovi</a:t>
            </a:r>
            <a:r>
              <a:rPr lang="en-GB" sz="2400" dirty="0"/>
              <a:t> </a:t>
            </a:r>
            <a:r>
              <a:rPr lang="en-GB" sz="2400" dirty="0" err="1"/>
              <a:t>zadovoljivo</a:t>
            </a:r>
            <a:r>
              <a:rPr lang="en-GB" sz="2400" dirty="0"/>
              <a:t> </a:t>
            </a:r>
            <a:r>
              <a:rPr lang="en-GB" sz="2400" dirty="0" err="1"/>
              <a:t>naučili</a:t>
            </a:r>
            <a:r>
              <a:rPr lang="en-GB" sz="2400" dirty="0"/>
              <a:t>. </a:t>
            </a:r>
          </a:p>
        </p:txBody>
      </p:sp>
    </p:spTree>
    <p:extLst>
      <p:ext uri="{BB962C8B-B14F-4D97-AF65-F5344CB8AC3E}">
        <p14:creationId xmlns:p14="http://schemas.microsoft.com/office/powerpoint/2010/main" val="32264864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ular Callout 3"/>
          <p:cNvSpPr/>
          <p:nvPr/>
        </p:nvSpPr>
        <p:spPr>
          <a:xfrm>
            <a:off x="331214" y="3356992"/>
            <a:ext cx="7193114" cy="3501008"/>
          </a:xfrm>
          <a:prstGeom prst="wedgeRoundRectCallout">
            <a:avLst>
              <a:gd name="adj1" fmla="val 74955"/>
              <a:gd name="adj2" fmla="val -27367"/>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400" b="0" i="0" u="none" strike="noStrike" dirty="0" err="1">
                <a:solidFill>
                  <a:srgbClr val="000000"/>
                </a:solidFill>
                <a:effectLst/>
                <a:latin typeface="Arial"/>
              </a:rPr>
              <a:t>Kakorkoli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otroci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vedno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vedo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veliko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povedat</a:t>
            </a:r>
            <a:r>
              <a:rPr lang="en-GB" sz="2400" b="0" i="0" u="none" strike="noStrike" dirty="0">
                <a:solidFill>
                  <a:srgbClr val="000000"/>
                </a:solidFill>
                <a:effectLst/>
                <a:latin typeface="Arial"/>
              </a:rPr>
              <a:t> od </a:t>
            </a:r>
            <a:r>
              <a:rPr lang="en-GB" sz="2400" b="0" i="0" u="none" strike="noStrike" dirty="0" err="1">
                <a:solidFill>
                  <a:srgbClr val="000000"/>
                </a:solidFill>
                <a:effectLst/>
                <a:latin typeface="Arial"/>
              </a:rPr>
              <a:t>šole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kako</a:t>
            </a:r>
            <a:r>
              <a:rPr lang="en-GB" sz="2400" b="0" i="0" u="none" strike="noStrike" dirty="0">
                <a:solidFill>
                  <a:srgbClr val="000000"/>
                </a:solidFill>
                <a:effectLst/>
                <a:latin typeface="Arial"/>
              </a:rPr>
              <a:t> se </a:t>
            </a:r>
            <a:r>
              <a:rPr lang="en-GB" sz="2400" b="0" i="0" u="none" strike="noStrike" dirty="0" err="1">
                <a:solidFill>
                  <a:srgbClr val="000000"/>
                </a:solidFill>
                <a:effectLst/>
                <a:latin typeface="Arial"/>
              </a:rPr>
              <a:t>jim</a:t>
            </a:r>
            <a:r>
              <a:rPr lang="en-GB" sz="2400" b="0" i="0" u="none" strike="noStrike" dirty="0">
                <a:solidFill>
                  <a:srgbClr val="000000"/>
                </a:solidFill>
                <a:effectLst/>
                <a:latin typeface="Arial"/>
              </a:rPr>
              <a:t> ne da, pa </a:t>
            </a:r>
            <a:r>
              <a:rPr lang="en-GB" sz="2400" b="0" i="0" u="none" strike="noStrike" dirty="0" err="1">
                <a:solidFill>
                  <a:srgbClr val="000000"/>
                </a:solidFill>
                <a:effectLst/>
                <a:latin typeface="Arial"/>
              </a:rPr>
              <a:t>kako</a:t>
            </a:r>
            <a:r>
              <a:rPr lang="en-GB" sz="2400" b="0" i="0" u="none" strike="noStrike" dirty="0">
                <a:solidFill>
                  <a:srgbClr val="000000"/>
                </a:solidFill>
                <a:effectLst/>
                <a:latin typeface="Arial"/>
              </a:rPr>
              <a:t> je </a:t>
            </a:r>
            <a:r>
              <a:rPr lang="en-GB" sz="2400" b="0" i="0" u="none" strike="noStrike" dirty="0" err="1">
                <a:solidFill>
                  <a:srgbClr val="000000"/>
                </a:solidFill>
                <a:effectLst/>
                <a:latin typeface="Arial"/>
              </a:rPr>
              <a:t>brezvezna</a:t>
            </a:r>
            <a:r>
              <a:rPr lang="en-GB" sz="2400" b="0" i="0" u="none" strike="noStrike" dirty="0">
                <a:solidFill>
                  <a:srgbClr val="000000"/>
                </a:solidFill>
                <a:effectLst/>
                <a:latin typeface="Arial"/>
              </a:rPr>
              <a:t>..... v </a:t>
            </a:r>
            <a:r>
              <a:rPr lang="en-GB" sz="2400" b="0" i="0" u="none" strike="noStrike" dirty="0" err="1">
                <a:solidFill>
                  <a:srgbClr val="000000"/>
                </a:solidFill>
                <a:effectLst/>
                <a:latin typeface="Arial"/>
              </a:rPr>
              <a:t>zadnjem</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času</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pogosto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slišimo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doma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besede</a:t>
            </a:r>
            <a:r>
              <a:rPr lang="en-GB" sz="2400" b="0" i="0" u="none" strike="noStrike" dirty="0">
                <a:solidFill>
                  <a:srgbClr val="000000"/>
                </a:solidFill>
                <a:effectLst/>
                <a:latin typeface="Arial"/>
              </a:rPr>
              <a:t>: POGREŠAM ŠOLO. </a:t>
            </a:r>
            <a:r>
              <a:rPr lang="en-GB" sz="2400" b="0" i="0" u="none" strike="noStrike" dirty="0" err="1">
                <a:solidFill>
                  <a:srgbClr val="000000"/>
                </a:solidFill>
                <a:effectLst/>
                <a:latin typeface="Arial"/>
              </a:rPr>
              <a:t>Kakorkoli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držite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tak</a:t>
            </a:r>
            <a:r>
              <a:rPr lang="en-GB" sz="2400" b="0" i="0" u="none" strike="noStrike" dirty="0">
                <a:solidFill>
                  <a:srgbClr val="000000"/>
                </a:solidFill>
                <a:effectLst/>
                <a:latin typeface="Arial"/>
              </a:rPr>
              <a:t> tempo, </a:t>
            </a:r>
            <a:r>
              <a:rPr lang="en-GB" sz="2400" b="0" i="0" u="none" strike="noStrike" dirty="0" err="1">
                <a:solidFill>
                  <a:srgbClr val="000000"/>
                </a:solidFill>
                <a:effectLst/>
                <a:latin typeface="Arial"/>
              </a:rPr>
              <a:t>ostanite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zdravi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Nobenemu</a:t>
            </a:r>
            <a:r>
              <a:rPr lang="en-GB" sz="2400" b="0" i="0" u="none" strike="noStrike" dirty="0">
                <a:solidFill>
                  <a:srgbClr val="000000"/>
                </a:solidFill>
                <a:effectLst/>
                <a:latin typeface="Arial"/>
              </a:rPr>
              <a:t> od </a:t>
            </a:r>
            <a:r>
              <a:rPr lang="en-GB" sz="2400" b="0" i="0" u="none" strike="noStrike" dirty="0" err="1">
                <a:solidFill>
                  <a:srgbClr val="000000"/>
                </a:solidFill>
                <a:effectLst/>
                <a:latin typeface="Arial"/>
              </a:rPr>
              <a:t>nas</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ni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lahko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Skupaj</a:t>
            </a:r>
            <a:r>
              <a:rPr lang="en-GB" sz="2400" b="0" i="0" u="none" strike="noStrike" dirty="0">
                <a:solidFill>
                  <a:srgbClr val="000000"/>
                </a:solidFill>
                <a:effectLst/>
                <a:latin typeface="Arial"/>
              </a:rPr>
              <a:t> pa se </a:t>
            </a:r>
            <a:r>
              <a:rPr lang="en-GB" sz="2400" b="0" i="0" u="none" strike="noStrike" dirty="0" err="1">
                <a:solidFill>
                  <a:srgbClr val="000000"/>
                </a:solidFill>
                <a:effectLst/>
                <a:latin typeface="Arial"/>
              </a:rPr>
              <a:t>bomo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čez</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vse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prebili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tudi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če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kakšna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snov</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izostane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iz</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učnega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načrta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Zaradi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tega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otroci</a:t>
            </a:r>
            <a:r>
              <a:rPr lang="en-GB" sz="2400" b="0" i="0" u="none" strike="noStrike" dirty="0">
                <a:solidFill>
                  <a:srgbClr val="000000"/>
                </a:solidFill>
                <a:effectLst/>
                <a:latin typeface="Arial"/>
              </a:rPr>
              <a:t> ne </a:t>
            </a:r>
            <a:r>
              <a:rPr lang="en-GB" sz="2400" b="0" i="0" u="none" strike="noStrike" dirty="0" err="1">
                <a:solidFill>
                  <a:srgbClr val="000000"/>
                </a:solidFill>
                <a:effectLst/>
                <a:latin typeface="Arial"/>
              </a:rPr>
              <a:t>bodo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slabši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ljudje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Hvala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za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vse</a:t>
            </a:r>
            <a:r>
              <a:rPr lang="en-GB" sz="2400" b="0" i="0" u="none" strike="noStrike" dirty="0">
                <a:solidFill>
                  <a:srgbClr val="000000"/>
                </a:solidFill>
                <a:effectLst/>
                <a:latin typeface="Arial"/>
              </a:rPr>
              <a:t>,.</a:t>
            </a:r>
          </a:p>
        </p:txBody>
      </p:sp>
      <p:sp>
        <p:nvSpPr>
          <p:cNvPr id="7" name="Rounded Rectangular Callout 6"/>
          <p:cNvSpPr/>
          <p:nvPr/>
        </p:nvSpPr>
        <p:spPr>
          <a:xfrm>
            <a:off x="0" y="415935"/>
            <a:ext cx="4314773" cy="2509009"/>
          </a:xfrm>
          <a:prstGeom prst="wedgeRoundRectCallout">
            <a:avLst>
              <a:gd name="adj1" fmla="val 90080"/>
              <a:gd name="adj2" fmla="val 59433"/>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800" b="0" i="0" u="none" strike="noStrike" dirty="0" err="1">
                <a:solidFill>
                  <a:srgbClr val="000000"/>
                </a:solidFill>
                <a:effectLst/>
                <a:latin typeface="Arial"/>
              </a:rPr>
              <a:t>Težki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časi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Predvsem</a:t>
            </a:r>
            <a:r>
              <a:rPr lang="en-GB" sz="2800" b="0" i="0" u="none" strike="noStrike" dirty="0">
                <a:solidFill>
                  <a:srgbClr val="000000"/>
                </a:solidFill>
                <a:effectLst/>
                <a:latin typeface="Arial"/>
              </a:rPr>
              <a:t> pa </a:t>
            </a:r>
            <a:r>
              <a:rPr lang="en-GB" sz="2800" b="0" i="0" u="none" strike="noStrike" dirty="0" err="1">
                <a:solidFill>
                  <a:srgbClr val="000000"/>
                </a:solidFill>
                <a:effectLst/>
                <a:latin typeface="Arial"/>
              </a:rPr>
              <a:t>naporni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tako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za</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učitelje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otroke</a:t>
            </a:r>
            <a:r>
              <a:rPr lang="en-GB" sz="2800" b="0" i="0" u="none" strike="noStrike" dirty="0">
                <a:solidFill>
                  <a:srgbClr val="000000"/>
                </a:solidFill>
                <a:effectLst/>
                <a:latin typeface="Arial"/>
              </a:rPr>
              <a:t> in </a:t>
            </a:r>
            <a:r>
              <a:rPr lang="en-GB" sz="2800" b="0" i="0" u="none" strike="noStrike" dirty="0" err="1">
                <a:solidFill>
                  <a:srgbClr val="000000"/>
                </a:solidFill>
                <a:effectLst/>
                <a:latin typeface="Arial"/>
              </a:rPr>
              <a:t>nas</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starše</a:t>
            </a:r>
            <a:r>
              <a:rPr lang="en-GB" sz="2800" b="0" i="0" u="none" strike="noStrike" dirty="0">
                <a:solidFill>
                  <a:srgbClr val="000000"/>
                </a:solidFill>
                <a:effectLst/>
                <a:latin typeface="Arial"/>
              </a:rPr>
              <a:t>.</a:t>
            </a:r>
          </a:p>
          <a:p>
            <a:pPr fontAlgn="b"/>
            <a:r>
              <a:rPr lang="en-GB" sz="2800" b="0" i="0" u="none" strike="noStrike" dirty="0" err="1">
                <a:solidFill>
                  <a:srgbClr val="000000"/>
                </a:solidFill>
                <a:effectLst/>
                <a:latin typeface="Arial"/>
              </a:rPr>
              <a:t>Skupaj</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nam</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bo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uspelo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prebroditi</a:t>
            </a:r>
            <a:r>
              <a:rPr lang="en-GB" sz="2800" b="0" i="0" u="none" strike="noStrike" dirty="0">
                <a:solidFill>
                  <a:srgbClr val="000000"/>
                </a:solidFill>
                <a:effectLst/>
                <a:latin typeface="Arial"/>
              </a:rPr>
              <a:t> ta </a:t>
            </a:r>
            <a:r>
              <a:rPr lang="en-GB" sz="2800" b="0" i="0" u="none" strike="noStrike" dirty="0" err="1">
                <a:solidFill>
                  <a:srgbClr val="000000"/>
                </a:solidFill>
                <a:effectLst/>
                <a:latin typeface="Arial"/>
              </a:rPr>
              <a:t>čas</a:t>
            </a:r>
            <a:r>
              <a:rPr lang="en-GB" sz="2800" b="0" i="0" u="none" strike="noStrike" dirty="0">
                <a:solidFill>
                  <a:srgbClr val="000000"/>
                </a:solidFill>
                <a:effectLst/>
                <a:latin typeface="Arial"/>
              </a:rPr>
              <a:t>. </a:t>
            </a:r>
          </a:p>
        </p:txBody>
      </p:sp>
      <p:sp>
        <p:nvSpPr>
          <p:cNvPr id="8" name="Rounded Rectangular Callout 7"/>
          <p:cNvSpPr/>
          <p:nvPr/>
        </p:nvSpPr>
        <p:spPr>
          <a:xfrm>
            <a:off x="4716016" y="195500"/>
            <a:ext cx="3594185" cy="2198712"/>
          </a:xfrm>
          <a:prstGeom prst="wedgeRoundRectCallout">
            <a:avLst>
              <a:gd name="adj1" fmla="val 21222"/>
              <a:gd name="adj2" fmla="val 101403"/>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400" b="0" i="0" u="none" strike="noStrike" dirty="0" err="1">
                <a:solidFill>
                  <a:srgbClr val="000000"/>
                </a:solidFill>
                <a:effectLst/>
                <a:latin typeface="Arial"/>
              </a:rPr>
              <a:t>Hvala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za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trud,ki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ga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namenjene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ucencem,da</a:t>
            </a:r>
            <a:r>
              <a:rPr lang="en-GB" sz="2400" b="0" i="0" u="none" strike="noStrike" dirty="0">
                <a:solidFill>
                  <a:srgbClr val="000000"/>
                </a:solidFill>
                <a:effectLst/>
                <a:latin typeface="Arial"/>
              </a:rPr>
              <a:t> bi </a:t>
            </a:r>
            <a:r>
              <a:rPr lang="en-GB" sz="2400" b="0" i="0" u="none" strike="noStrike" dirty="0" err="1">
                <a:solidFill>
                  <a:srgbClr val="000000"/>
                </a:solidFill>
                <a:effectLst/>
                <a:latin typeface="Arial"/>
              </a:rPr>
              <a:t>cim</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lazje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speljali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situacijo</a:t>
            </a:r>
            <a:r>
              <a:rPr lang="en-GB" sz="2400" b="0" i="0" u="none" strike="noStrike" dirty="0">
                <a:solidFill>
                  <a:srgbClr val="000000"/>
                </a:solidFill>
                <a:effectLst/>
                <a:latin typeface="Arial"/>
              </a:rPr>
              <a:t>.</a:t>
            </a:r>
          </a:p>
        </p:txBody>
      </p:sp>
    </p:spTree>
    <p:extLst>
      <p:ext uri="{BB962C8B-B14F-4D97-AF65-F5344CB8AC3E}">
        <p14:creationId xmlns:p14="http://schemas.microsoft.com/office/powerpoint/2010/main" val="1611878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ular Callout 3"/>
          <p:cNvSpPr/>
          <p:nvPr/>
        </p:nvSpPr>
        <p:spPr>
          <a:xfrm>
            <a:off x="331214" y="3356992"/>
            <a:ext cx="7193114" cy="3501008"/>
          </a:xfrm>
          <a:prstGeom prst="wedgeRoundRectCallout">
            <a:avLst>
              <a:gd name="adj1" fmla="val 74955"/>
              <a:gd name="adj2" fmla="val -27367"/>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400" b="0" i="0" u="none" strike="noStrike" dirty="0" err="1">
                <a:solidFill>
                  <a:srgbClr val="000000"/>
                </a:solidFill>
                <a:effectLst/>
                <a:latin typeface="Arial"/>
              </a:rPr>
              <a:t>Menim</a:t>
            </a:r>
            <a:r>
              <a:rPr lang="en-GB" sz="2400" b="0" i="0" u="none" strike="noStrike" dirty="0">
                <a:solidFill>
                  <a:srgbClr val="000000"/>
                </a:solidFill>
                <a:effectLst/>
                <a:latin typeface="Arial"/>
              </a:rPr>
              <a:t>, da je </a:t>
            </a:r>
            <a:r>
              <a:rPr lang="en-GB" sz="2400" b="0" i="0" u="none" strike="noStrike" dirty="0" err="1">
                <a:solidFill>
                  <a:srgbClr val="000000"/>
                </a:solidFill>
                <a:effectLst/>
                <a:latin typeface="Arial"/>
              </a:rPr>
              <a:t>bistveno</a:t>
            </a:r>
            <a:r>
              <a:rPr lang="en-GB" sz="2400" b="0" i="0" u="none" strike="noStrike" dirty="0">
                <a:solidFill>
                  <a:srgbClr val="000000"/>
                </a:solidFill>
                <a:effectLst/>
                <a:latin typeface="Arial"/>
              </a:rPr>
              <a:t> v </a:t>
            </a:r>
            <a:r>
              <a:rPr lang="en-GB" sz="2400" b="0" i="0" u="none" strike="noStrike" dirty="0" err="1">
                <a:solidFill>
                  <a:srgbClr val="000000"/>
                </a:solidFill>
                <a:effectLst/>
                <a:latin typeface="Arial"/>
              </a:rPr>
              <a:t>tak</a:t>
            </a:r>
            <a:r>
              <a:rPr lang="hr-HR" sz="2400" b="0" i="0" u="none" strike="noStrike" dirty="0">
                <a:solidFill>
                  <a:srgbClr val="000000"/>
                </a:solidFill>
                <a:effectLst/>
                <a:latin typeface="Arial"/>
              </a:rPr>
              <a:t>š</a:t>
            </a:r>
            <a:r>
              <a:rPr lang="en-GB" sz="2400" b="0" i="0" u="none" strike="noStrike" dirty="0" err="1">
                <a:solidFill>
                  <a:srgbClr val="000000"/>
                </a:solidFill>
                <a:effectLst/>
                <a:latin typeface="Arial"/>
              </a:rPr>
              <a:t>nih</a:t>
            </a:r>
            <a:r>
              <a:rPr lang="en-GB" sz="2400" b="0" i="0" u="none" strike="noStrike" dirty="0">
                <a:solidFill>
                  <a:srgbClr val="000000"/>
                </a:solidFill>
                <a:effectLst/>
                <a:latin typeface="Arial"/>
              </a:rPr>
              <a:t> </a:t>
            </a:r>
            <a:r>
              <a:rPr lang="hr-HR" sz="2400" dirty="0">
                <a:solidFill>
                  <a:srgbClr val="000000"/>
                </a:solidFill>
                <a:latin typeface="Arial"/>
              </a:rPr>
              <a:t>č</a:t>
            </a:r>
            <a:r>
              <a:rPr lang="en-GB" sz="2400" b="0" i="0" u="none" strike="noStrike" dirty="0" err="1">
                <a:solidFill>
                  <a:srgbClr val="000000"/>
                </a:solidFill>
                <a:effectLst/>
                <a:latin typeface="Arial"/>
              </a:rPr>
              <a:t>asih</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ko</a:t>
            </a:r>
            <a:r>
              <a:rPr lang="en-GB" sz="2400" b="0" i="0" u="none" strike="noStrike" dirty="0">
                <a:solidFill>
                  <a:srgbClr val="000000"/>
                </a:solidFill>
                <a:effectLst/>
                <a:latin typeface="Arial"/>
              </a:rPr>
              <a:t> star</a:t>
            </a:r>
            <a:r>
              <a:rPr lang="hr-HR" sz="2400" b="0" i="0" u="none" strike="noStrike" dirty="0">
                <a:solidFill>
                  <a:srgbClr val="000000"/>
                </a:solidFill>
                <a:effectLst/>
                <a:latin typeface="Arial"/>
              </a:rPr>
              <a:t>š</a:t>
            </a:r>
            <a:r>
              <a:rPr lang="en-GB" sz="2400" b="0" i="0" u="none" strike="noStrike" dirty="0">
                <a:solidFill>
                  <a:srgbClr val="000000"/>
                </a:solidFill>
                <a:effectLst/>
                <a:latin typeface="Arial"/>
              </a:rPr>
              <a:t>i </a:t>
            </a:r>
            <a:r>
              <a:rPr lang="en-GB" sz="2400" b="0" i="0" u="none" strike="noStrike" dirty="0" err="1">
                <a:solidFill>
                  <a:srgbClr val="000000"/>
                </a:solidFill>
                <a:effectLst/>
                <a:latin typeface="Arial"/>
              </a:rPr>
              <a:t>delajo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ali</a:t>
            </a:r>
            <a:r>
              <a:rPr lang="en-GB" sz="2400" b="0" i="0" u="none" strike="noStrike" dirty="0">
                <a:solidFill>
                  <a:srgbClr val="000000"/>
                </a:solidFill>
                <a:effectLst/>
                <a:latin typeface="Arial"/>
              </a:rPr>
              <a:t> od </a:t>
            </a:r>
            <a:r>
              <a:rPr lang="en-GB" sz="2400" b="0" i="0" u="none" strike="noStrike" dirty="0" err="1">
                <a:solidFill>
                  <a:srgbClr val="000000"/>
                </a:solidFill>
                <a:effectLst/>
                <a:latin typeface="Arial"/>
              </a:rPr>
              <a:t>doma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ali</a:t>
            </a:r>
            <a:r>
              <a:rPr lang="en-GB" sz="2400" b="0" i="0" u="none" strike="noStrike" dirty="0">
                <a:solidFill>
                  <a:srgbClr val="000000"/>
                </a:solidFill>
                <a:effectLst/>
                <a:latin typeface="Arial"/>
              </a:rPr>
              <a:t> pa se </a:t>
            </a:r>
            <a:r>
              <a:rPr lang="en-GB" sz="2400" b="0" i="0" u="none" strike="noStrike" dirty="0" err="1">
                <a:solidFill>
                  <a:srgbClr val="000000"/>
                </a:solidFill>
                <a:effectLst/>
                <a:latin typeface="Arial"/>
              </a:rPr>
              <a:t>vedno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morajo</a:t>
            </a:r>
            <a:r>
              <a:rPr lang="en-GB" sz="2400" b="0" i="0" u="none" strike="noStrike" dirty="0">
                <a:solidFill>
                  <a:srgbClr val="000000"/>
                </a:solidFill>
                <a:effectLst/>
                <a:latin typeface="Arial"/>
              </a:rPr>
              <a:t> v </a:t>
            </a:r>
            <a:r>
              <a:rPr lang="en-GB" sz="2400" b="0" i="0" u="none" strike="noStrike" dirty="0" err="1">
                <a:solidFill>
                  <a:srgbClr val="000000"/>
                </a:solidFill>
                <a:effectLst/>
                <a:latin typeface="Arial"/>
              </a:rPr>
              <a:t>slu</a:t>
            </a:r>
            <a:r>
              <a:rPr lang="hr-HR" sz="2400" b="0" i="0" u="none" strike="noStrike" dirty="0">
                <a:solidFill>
                  <a:srgbClr val="000000"/>
                </a:solidFill>
                <a:effectLst/>
                <a:latin typeface="Arial"/>
              </a:rPr>
              <a:t>ž</a:t>
            </a:r>
            <a:r>
              <a:rPr lang="en-GB" sz="2400" b="0" i="0" u="none" strike="noStrike" dirty="0" err="1">
                <a:solidFill>
                  <a:srgbClr val="000000"/>
                </a:solidFill>
                <a:effectLst/>
                <a:latin typeface="Arial"/>
              </a:rPr>
              <a:t>bo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na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delovno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mesto</a:t>
            </a:r>
            <a:r>
              <a:rPr lang="en-GB" sz="2400" b="0" i="0" u="none" strike="noStrike" dirty="0">
                <a:solidFill>
                  <a:srgbClr val="000000"/>
                </a:solidFill>
                <a:effectLst/>
                <a:latin typeface="Arial"/>
              </a:rPr>
              <a:t> in se </a:t>
            </a:r>
            <a:r>
              <a:rPr lang="en-GB" sz="2400" b="0" i="0" u="none" strike="noStrike" dirty="0" err="1">
                <a:solidFill>
                  <a:srgbClr val="000000"/>
                </a:solidFill>
                <a:effectLst/>
                <a:latin typeface="Arial"/>
              </a:rPr>
              <a:t>otroci</a:t>
            </a:r>
            <a:r>
              <a:rPr lang="en-GB" sz="2400" b="0" i="0" u="none" strike="noStrike" dirty="0">
                <a:solidFill>
                  <a:srgbClr val="000000"/>
                </a:solidFill>
                <a:effectLst/>
                <a:latin typeface="Arial"/>
              </a:rPr>
              <a:t> </a:t>
            </a:r>
            <a:r>
              <a:rPr lang="hr-HR" sz="2400" dirty="0" err="1">
                <a:solidFill>
                  <a:srgbClr val="000000"/>
                </a:solidFill>
                <a:latin typeface="Arial"/>
              </a:rPr>
              <a:t>š</a:t>
            </a:r>
            <a:r>
              <a:rPr lang="en-GB" sz="2400" b="0" i="0" u="none" strike="noStrike" dirty="0" err="1">
                <a:solidFill>
                  <a:srgbClr val="000000"/>
                </a:solidFill>
                <a:effectLst/>
                <a:latin typeface="Arial"/>
              </a:rPr>
              <a:t>olajo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doma</a:t>
            </a:r>
            <a:r>
              <a:rPr lang="en-GB" sz="2400" b="0" i="0" u="none" strike="noStrike" dirty="0">
                <a:solidFill>
                  <a:srgbClr val="000000"/>
                </a:solidFill>
                <a:effectLst/>
                <a:latin typeface="Arial"/>
              </a:rPr>
              <a:t>,</a:t>
            </a:r>
            <a:r>
              <a:rPr lang="hr-HR" sz="2400" b="0" i="0" u="none" strike="noStrike" dirty="0">
                <a:solidFill>
                  <a:srgbClr val="000000"/>
                </a:solidFill>
                <a:effectLst/>
                <a:latin typeface="Arial"/>
              </a:rPr>
              <a:t> </a:t>
            </a:r>
            <a:r>
              <a:rPr lang="en-GB" sz="2400" b="0" i="0" u="none" strike="noStrike" dirty="0">
                <a:solidFill>
                  <a:srgbClr val="000000"/>
                </a:solidFill>
                <a:effectLst/>
                <a:latin typeface="Arial"/>
              </a:rPr>
              <a:t>da se </a:t>
            </a:r>
            <a:r>
              <a:rPr lang="en-GB" sz="2400" b="0" i="0" u="none" strike="noStrike" dirty="0" err="1">
                <a:solidFill>
                  <a:srgbClr val="000000"/>
                </a:solidFill>
                <a:effectLst/>
                <a:latin typeface="Arial"/>
              </a:rPr>
              <a:t>posku</a:t>
            </a:r>
            <a:r>
              <a:rPr lang="hr-HR" sz="2400" b="0" i="0" u="none" strike="noStrike" dirty="0">
                <a:solidFill>
                  <a:srgbClr val="000000"/>
                </a:solidFill>
                <a:effectLst/>
                <a:latin typeface="Arial"/>
              </a:rPr>
              <a:t>š</a:t>
            </a:r>
            <a:r>
              <a:rPr lang="en-GB" sz="2400" b="0" i="0" u="none" strike="noStrike" dirty="0">
                <a:solidFill>
                  <a:srgbClr val="000000"/>
                </a:solidFill>
                <a:effectLst/>
                <a:latin typeface="Arial"/>
              </a:rPr>
              <a:t>a </a:t>
            </a:r>
            <a:r>
              <a:rPr lang="en-GB" sz="2400" b="0" i="0" u="none" strike="noStrike" dirty="0" err="1">
                <a:solidFill>
                  <a:srgbClr val="000000"/>
                </a:solidFill>
                <a:effectLst/>
                <a:latin typeface="Arial"/>
              </a:rPr>
              <a:t>osredoto</a:t>
            </a:r>
            <a:r>
              <a:rPr lang="hr-HR" sz="2400" b="0" i="0" u="none" strike="noStrike" dirty="0">
                <a:solidFill>
                  <a:srgbClr val="000000"/>
                </a:solidFill>
                <a:effectLst/>
                <a:latin typeface="Arial"/>
              </a:rPr>
              <a:t>č</a:t>
            </a:r>
            <a:r>
              <a:rPr lang="en-GB" sz="2400" b="0" i="0" u="none" strike="noStrike" dirty="0">
                <a:solidFill>
                  <a:srgbClr val="000000"/>
                </a:solidFill>
                <a:effectLst/>
                <a:latin typeface="Arial"/>
              </a:rPr>
              <a:t>it </a:t>
            </a:r>
            <a:r>
              <a:rPr lang="en-GB" sz="2400" b="0" i="0" u="none" strike="noStrike" dirty="0" err="1">
                <a:solidFill>
                  <a:srgbClr val="000000"/>
                </a:solidFill>
                <a:effectLst/>
                <a:latin typeface="Arial"/>
              </a:rPr>
              <a:t>na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bistveno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snov</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ki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jo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mora</a:t>
            </a:r>
            <a:r>
              <a:rPr lang="en-GB" sz="2400" b="0" i="0" u="none" strike="noStrike" dirty="0">
                <a:solidFill>
                  <a:srgbClr val="000000"/>
                </a:solidFill>
                <a:effectLst/>
                <a:latin typeface="Arial"/>
              </a:rPr>
              <a:t> u</a:t>
            </a:r>
            <a:r>
              <a:rPr lang="hr-HR" sz="2400" b="0" i="0" u="none" strike="noStrike" dirty="0">
                <a:solidFill>
                  <a:srgbClr val="000000"/>
                </a:solidFill>
                <a:effectLst/>
                <a:latin typeface="Arial"/>
              </a:rPr>
              <a:t>č</a:t>
            </a:r>
            <a:r>
              <a:rPr lang="en-GB" sz="2400" b="0" i="0" u="none" strike="noStrike" dirty="0" err="1">
                <a:solidFill>
                  <a:srgbClr val="000000"/>
                </a:solidFill>
                <a:effectLst/>
                <a:latin typeface="Arial"/>
              </a:rPr>
              <a:t>enec</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predelati</a:t>
            </a:r>
            <a:r>
              <a:rPr lang="en-GB" sz="2400" b="0" i="0" u="none" strike="noStrike" dirty="0">
                <a:solidFill>
                  <a:srgbClr val="000000"/>
                </a:solidFill>
                <a:effectLst/>
                <a:latin typeface="Arial"/>
              </a:rPr>
              <a:t> in </a:t>
            </a:r>
            <a:r>
              <a:rPr lang="en-GB" sz="2400" b="0" i="0" u="none" strike="noStrike" dirty="0" err="1">
                <a:solidFill>
                  <a:srgbClr val="000000"/>
                </a:solidFill>
                <a:effectLst/>
                <a:latin typeface="Arial"/>
              </a:rPr>
              <a:t>osvojiti</a:t>
            </a:r>
            <a:r>
              <a:rPr lang="en-GB" sz="2400" b="0" i="0" u="none" strike="noStrike" dirty="0">
                <a:solidFill>
                  <a:srgbClr val="000000"/>
                </a:solidFill>
                <a:effectLst/>
                <a:latin typeface="Arial"/>
              </a:rPr>
              <a:t> v </a:t>
            </a:r>
            <a:r>
              <a:rPr lang="en-GB" sz="2400" b="0" i="0" u="none" strike="noStrike" dirty="0" err="1">
                <a:solidFill>
                  <a:srgbClr val="000000"/>
                </a:solidFill>
                <a:effectLst/>
                <a:latin typeface="Arial"/>
              </a:rPr>
              <a:t>dolo</a:t>
            </a:r>
            <a:r>
              <a:rPr lang="hr-HR" sz="2400" b="0" i="0" u="none" strike="noStrike" dirty="0">
                <a:solidFill>
                  <a:srgbClr val="000000"/>
                </a:solidFill>
                <a:effectLst/>
                <a:latin typeface="Arial"/>
              </a:rPr>
              <a:t>č</a:t>
            </a:r>
            <a:r>
              <a:rPr lang="en-GB" sz="2400" b="0" i="0" u="none" strike="noStrike" dirty="0" err="1">
                <a:solidFill>
                  <a:srgbClr val="000000"/>
                </a:solidFill>
                <a:effectLst/>
                <a:latin typeface="Arial"/>
              </a:rPr>
              <a:t>enem</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razredu</a:t>
            </a:r>
            <a:r>
              <a:rPr lang="en-GB" sz="2400" b="0" i="0" u="none" strike="noStrike" dirty="0">
                <a:solidFill>
                  <a:srgbClr val="000000"/>
                </a:solidFill>
                <a:effectLst/>
                <a:latin typeface="Arial"/>
              </a:rPr>
              <a:t>. </a:t>
            </a:r>
          </a:p>
        </p:txBody>
      </p:sp>
      <p:sp>
        <p:nvSpPr>
          <p:cNvPr id="7" name="Rounded Rectangular Callout 6"/>
          <p:cNvSpPr/>
          <p:nvPr/>
        </p:nvSpPr>
        <p:spPr>
          <a:xfrm>
            <a:off x="0" y="415935"/>
            <a:ext cx="4314773" cy="2509009"/>
          </a:xfrm>
          <a:prstGeom prst="wedgeRoundRectCallout">
            <a:avLst>
              <a:gd name="adj1" fmla="val 90080"/>
              <a:gd name="adj2" fmla="val 59433"/>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800" b="0" i="0" u="none" strike="noStrike" dirty="0" err="1">
                <a:solidFill>
                  <a:srgbClr val="000000"/>
                </a:solidFill>
                <a:effectLst/>
                <a:latin typeface="Arial"/>
              </a:rPr>
              <a:t>Učitelji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delajo</a:t>
            </a:r>
            <a:r>
              <a:rPr lang="en-GB" sz="2800" b="0" i="0" u="none" strike="noStrike" dirty="0">
                <a:solidFill>
                  <a:srgbClr val="000000"/>
                </a:solidFill>
                <a:effectLst/>
                <a:latin typeface="Arial"/>
              </a:rPr>
              <a:t> od </a:t>
            </a:r>
            <a:r>
              <a:rPr lang="en-GB" sz="2800" b="0" i="0" u="none" strike="noStrike" dirty="0" err="1">
                <a:solidFill>
                  <a:srgbClr val="000000"/>
                </a:solidFill>
                <a:effectLst/>
                <a:latin typeface="Arial"/>
              </a:rPr>
              <a:t>doma</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za</a:t>
            </a:r>
            <a:r>
              <a:rPr lang="en-GB" sz="2800" b="0" i="0" u="none" strike="noStrike" dirty="0">
                <a:solidFill>
                  <a:srgbClr val="000000"/>
                </a:solidFill>
                <a:effectLst/>
                <a:latin typeface="Arial"/>
              </a:rPr>
              <a:t> 100% </a:t>
            </a:r>
            <a:r>
              <a:rPr lang="en-GB" sz="2800" b="0" i="0" u="none" strike="noStrike" dirty="0" err="1">
                <a:solidFill>
                  <a:srgbClr val="000000"/>
                </a:solidFill>
                <a:effectLst/>
                <a:latin typeface="Arial"/>
              </a:rPr>
              <a:t>plačo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starši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smo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doma</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za</a:t>
            </a:r>
            <a:r>
              <a:rPr lang="en-GB" sz="2800" b="0" i="0" u="none" strike="noStrike" dirty="0">
                <a:solidFill>
                  <a:srgbClr val="000000"/>
                </a:solidFill>
                <a:effectLst/>
                <a:latin typeface="Arial"/>
              </a:rPr>
              <a:t> 50%, da </a:t>
            </a:r>
            <a:r>
              <a:rPr lang="en-GB" sz="2800" b="0" i="0" u="none" strike="noStrike" dirty="0" err="1">
                <a:solidFill>
                  <a:srgbClr val="000000"/>
                </a:solidFill>
                <a:effectLst/>
                <a:latin typeface="Arial"/>
              </a:rPr>
              <a:t>lahko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opravljamo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delo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učitelja</a:t>
            </a:r>
            <a:r>
              <a:rPr lang="en-GB" sz="2800" b="0" i="0" u="none" strike="noStrike" dirty="0">
                <a:solidFill>
                  <a:srgbClr val="000000"/>
                </a:solidFill>
                <a:effectLst/>
                <a:latin typeface="Arial"/>
              </a:rPr>
              <a:t>...</a:t>
            </a:r>
          </a:p>
        </p:txBody>
      </p:sp>
      <p:sp>
        <p:nvSpPr>
          <p:cNvPr id="8" name="Rounded Rectangular Callout 7"/>
          <p:cNvSpPr/>
          <p:nvPr/>
        </p:nvSpPr>
        <p:spPr>
          <a:xfrm>
            <a:off x="4716016" y="195500"/>
            <a:ext cx="3594185" cy="2198712"/>
          </a:xfrm>
          <a:prstGeom prst="wedgeRoundRectCallout">
            <a:avLst>
              <a:gd name="adj1" fmla="val 21222"/>
              <a:gd name="adj2" fmla="val 101403"/>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400" b="0" i="0" u="none" strike="noStrike" dirty="0" err="1">
                <a:solidFill>
                  <a:srgbClr val="000000"/>
                </a:solidFill>
                <a:effectLst/>
                <a:latin typeface="Arial"/>
              </a:rPr>
              <a:t>Hv</a:t>
            </a:r>
            <a:r>
              <a:rPr lang="hr-HR" sz="2400" b="0" i="0" u="none" strike="noStrike" dirty="0">
                <a:solidFill>
                  <a:srgbClr val="000000"/>
                </a:solidFill>
                <a:effectLst/>
                <a:latin typeface="Arial"/>
              </a:rPr>
              <a:t>a</a:t>
            </a:r>
            <a:r>
              <a:rPr lang="en-GB" sz="2400" b="0" i="0" u="none" strike="noStrike" dirty="0">
                <a:solidFill>
                  <a:srgbClr val="000000"/>
                </a:solidFill>
                <a:effectLst/>
                <a:latin typeface="Arial"/>
              </a:rPr>
              <a:t>la </a:t>
            </a:r>
            <a:r>
              <a:rPr lang="en-GB" sz="2400" b="0" i="0" u="none" strike="noStrike" dirty="0" err="1">
                <a:solidFill>
                  <a:srgbClr val="000000"/>
                </a:solidFill>
                <a:effectLst/>
                <a:latin typeface="Arial"/>
              </a:rPr>
              <a:t>tistim</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ki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iščejo</a:t>
            </a:r>
            <a:r>
              <a:rPr lang="en-GB" sz="2400" b="0" i="0" u="none" strike="noStrike" dirty="0">
                <a:solidFill>
                  <a:srgbClr val="000000"/>
                </a:solidFill>
                <a:effectLst/>
                <a:latin typeface="Arial"/>
              </a:rPr>
              <a:t> alternative </a:t>
            </a:r>
            <a:r>
              <a:rPr lang="en-GB" sz="2400" b="0" i="0" u="none" strike="noStrike" dirty="0" err="1">
                <a:solidFill>
                  <a:srgbClr val="000000"/>
                </a:solidFill>
                <a:effectLst/>
                <a:latin typeface="Arial"/>
              </a:rPr>
              <a:t>worda</a:t>
            </a:r>
            <a:r>
              <a:rPr lang="en-GB" sz="2400" b="0" i="0" u="none" strike="noStrike" dirty="0">
                <a:solidFill>
                  <a:srgbClr val="000000"/>
                </a:solidFill>
                <a:effectLst/>
                <a:latin typeface="Arial"/>
              </a:rPr>
              <a:t> in </a:t>
            </a:r>
            <a:r>
              <a:rPr lang="en-GB" sz="2400" b="0" i="0" u="none" strike="noStrike" dirty="0" err="1">
                <a:solidFill>
                  <a:srgbClr val="000000"/>
                </a:solidFill>
                <a:effectLst/>
                <a:latin typeface="Arial"/>
              </a:rPr>
              <a:t>powerpointa</a:t>
            </a:r>
            <a:endParaRPr lang="en-GB" sz="2400" b="0" i="0" u="none" strike="noStrike" dirty="0">
              <a:solidFill>
                <a:srgbClr val="000000"/>
              </a:solidFill>
              <a:effectLst/>
              <a:latin typeface="Arial"/>
            </a:endParaRPr>
          </a:p>
        </p:txBody>
      </p:sp>
    </p:spTree>
    <p:extLst>
      <p:ext uri="{BB962C8B-B14F-4D97-AF65-F5344CB8AC3E}">
        <p14:creationId xmlns:p14="http://schemas.microsoft.com/office/powerpoint/2010/main" val="774318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hr-HR" dirty="0"/>
              <a:t>4.razred</a:t>
            </a:r>
            <a:endParaRPr lang="en-GB" dirty="0"/>
          </a:p>
        </p:txBody>
      </p:sp>
      <p:sp>
        <p:nvSpPr>
          <p:cNvPr id="5" name="Text Placeholder 4"/>
          <p:cNvSpPr>
            <a:spLocks noGrp="1"/>
          </p:cNvSpPr>
          <p:nvPr>
            <p:ph type="body" idx="1"/>
          </p:nvPr>
        </p:nvSpPr>
        <p:spPr/>
        <p:txBody>
          <a:bodyPr/>
          <a:lstStyle/>
          <a:p>
            <a:endParaRPr lang="en-GB"/>
          </a:p>
        </p:txBody>
      </p:sp>
    </p:spTree>
    <p:extLst>
      <p:ext uri="{BB962C8B-B14F-4D97-AF65-F5344CB8AC3E}">
        <p14:creationId xmlns:p14="http://schemas.microsoft.com/office/powerpoint/2010/main" val="35370635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a:graphicFrameLocks/>
          </p:cNvGraphicFramePr>
          <p:nvPr>
            <p:extLst>
              <p:ext uri="{D42A27DB-BD31-4B8C-83A1-F6EECF244321}">
                <p14:modId xmlns:p14="http://schemas.microsoft.com/office/powerpoint/2010/main" val="2973578942"/>
              </p:ext>
            </p:extLst>
          </p:nvPr>
        </p:nvGraphicFramePr>
        <p:xfrm>
          <a:off x="0" y="287215"/>
          <a:ext cx="7092280" cy="3501825"/>
        </p:xfrm>
        <a:graphic>
          <a:graphicData uri="http://schemas.openxmlformats.org/drawingml/2006/chart">
            <c:chart xmlns:c="http://schemas.openxmlformats.org/drawingml/2006/chart" xmlns:r="http://schemas.openxmlformats.org/officeDocument/2006/relationships" r:id="rId2"/>
          </a:graphicData>
        </a:graphic>
      </p:graphicFrame>
      <p:sp>
        <p:nvSpPr>
          <p:cNvPr id="4" name="Title 3"/>
          <p:cNvSpPr>
            <a:spLocks noGrp="1"/>
          </p:cNvSpPr>
          <p:nvPr>
            <p:ph type="title"/>
          </p:nvPr>
        </p:nvSpPr>
        <p:spPr>
          <a:xfrm>
            <a:off x="3997602" y="188640"/>
            <a:ext cx="3008313" cy="742404"/>
          </a:xfrm>
        </p:spPr>
        <p:txBody>
          <a:bodyPr>
            <a:normAutofit/>
          </a:bodyPr>
          <a:lstStyle/>
          <a:p>
            <a:r>
              <a:rPr lang="pl-PL" dirty="0"/>
              <a:t>Moj otrok za šolsko delo od doma</a:t>
            </a:r>
            <a:endParaRPr lang="en-GB" dirty="0"/>
          </a:p>
        </p:txBody>
      </p:sp>
      <p:sp>
        <p:nvSpPr>
          <p:cNvPr id="8" name="Content Placeholder 7"/>
          <p:cNvSpPr>
            <a:spLocks noGrp="1"/>
          </p:cNvSpPr>
          <p:nvPr>
            <p:ph type="body" sz="half" idx="2"/>
          </p:nvPr>
        </p:nvSpPr>
        <p:spPr>
          <a:xfrm>
            <a:off x="457200" y="3068960"/>
            <a:ext cx="3008313" cy="3057203"/>
          </a:xfrm>
        </p:spPr>
        <p:txBody>
          <a:bodyPr/>
          <a:lstStyle/>
          <a:p>
            <a:endParaRPr lang="pl-PL" dirty="0"/>
          </a:p>
          <a:p>
            <a:pPr marL="0" indent="0">
              <a:buNone/>
            </a:pPr>
            <a:endParaRPr lang="pl-PL" dirty="0"/>
          </a:p>
          <a:p>
            <a:pPr marL="0" indent="0">
              <a:buNone/>
            </a:pPr>
            <a:endParaRPr lang="en-GB" dirty="0"/>
          </a:p>
        </p:txBody>
      </p:sp>
      <p:sp>
        <p:nvSpPr>
          <p:cNvPr id="10" name="TextBox 9"/>
          <p:cNvSpPr txBox="1"/>
          <p:nvPr/>
        </p:nvSpPr>
        <p:spPr>
          <a:xfrm>
            <a:off x="6444207" y="476672"/>
            <a:ext cx="2731903" cy="2585323"/>
          </a:xfrm>
          <a:prstGeom prst="rect">
            <a:avLst/>
          </a:prstGeom>
          <a:noFill/>
        </p:spPr>
        <p:txBody>
          <a:bodyPr wrap="square" rtlCol="0">
            <a:spAutoFit/>
          </a:bodyPr>
          <a:lstStyle/>
          <a:p>
            <a:pPr algn="ctr"/>
            <a:r>
              <a:rPr lang="hr-HR"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Po mnenju staršev</a:t>
            </a:r>
            <a:endParaRPr lang="en-GB"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2" name="Title 3"/>
          <p:cNvSpPr txBox="1">
            <a:spLocks/>
          </p:cNvSpPr>
          <p:nvPr/>
        </p:nvSpPr>
        <p:spPr>
          <a:xfrm>
            <a:off x="0" y="3789040"/>
            <a:ext cx="3923928" cy="742404"/>
          </a:xfrm>
          <a:prstGeom prst="rect">
            <a:avLst/>
          </a:prstGeom>
        </p:spPr>
        <p:txBody>
          <a:bodyPr vert="horz" lIns="91440" tIns="45720" rIns="91440" bIns="45720" rtlCol="0" anchor="b">
            <a:normAutofit/>
          </a:bodyPr>
          <a:lstStyle>
            <a:lvl1pPr algn="l" defTabSz="914400" rtl="0" eaLnBrk="1" latinLnBrk="0" hangingPunct="1">
              <a:spcBef>
                <a:spcPct val="0"/>
              </a:spcBef>
              <a:buNone/>
              <a:defRPr sz="2000" b="1" kern="1200">
                <a:solidFill>
                  <a:schemeClr val="tx1"/>
                </a:solidFill>
                <a:latin typeface="+mj-lt"/>
                <a:ea typeface="+mj-ea"/>
                <a:cs typeface="+mj-cs"/>
              </a:defRPr>
            </a:lvl1pPr>
          </a:lstStyle>
          <a:p>
            <a:r>
              <a:rPr lang="pl-PL" dirty="0"/>
              <a:t>Količina sporočil s strani šole:</a:t>
            </a:r>
            <a:endParaRPr lang="en-GB" dirty="0"/>
          </a:p>
        </p:txBody>
      </p:sp>
      <p:sp>
        <p:nvSpPr>
          <p:cNvPr id="2" name="Rectangle 1"/>
          <p:cNvSpPr/>
          <p:nvPr/>
        </p:nvSpPr>
        <p:spPr>
          <a:xfrm>
            <a:off x="4234873" y="3882797"/>
            <a:ext cx="4907539" cy="376658"/>
          </a:xfrm>
          <a:prstGeom prst="rect">
            <a:avLst/>
          </a:prstGeom>
        </p:spPr>
        <p:txBody>
          <a:bodyPr wrap="square">
            <a:spAutoFit/>
          </a:bodyPr>
          <a:lstStyle/>
          <a:p>
            <a:pPr algn="ctr">
              <a:defRPr sz="1800" b="1" i="0" u="none" strike="noStrike" kern="1200" baseline="0">
                <a:solidFill>
                  <a:prstClr val="black"/>
                </a:solidFill>
                <a:latin typeface="+mn-lt"/>
                <a:ea typeface="+mn-ea"/>
                <a:cs typeface="+mn-cs"/>
              </a:defRPr>
            </a:pPr>
            <a:r>
              <a:rPr lang="hr-HR" dirty="0"/>
              <a:t> Dela za šolo se mi v teh okoliščinah zdi:</a:t>
            </a:r>
            <a:endParaRPr lang="en-GB" dirty="0"/>
          </a:p>
        </p:txBody>
      </p:sp>
      <p:graphicFrame>
        <p:nvGraphicFramePr>
          <p:cNvPr id="9" name="Chart 8"/>
          <p:cNvGraphicFramePr>
            <a:graphicFrameLocks/>
          </p:cNvGraphicFramePr>
          <p:nvPr>
            <p:extLst>
              <p:ext uri="{D42A27DB-BD31-4B8C-83A1-F6EECF244321}">
                <p14:modId xmlns:p14="http://schemas.microsoft.com/office/powerpoint/2010/main" val="1703126084"/>
              </p:ext>
            </p:extLst>
          </p:nvPr>
        </p:nvGraphicFramePr>
        <p:xfrm>
          <a:off x="4233940" y="3647546"/>
          <a:ext cx="4901988" cy="340243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a:graphicFrameLocks/>
          </p:cNvGraphicFramePr>
          <p:nvPr>
            <p:extLst>
              <p:ext uri="{D42A27DB-BD31-4B8C-83A1-F6EECF244321}">
                <p14:modId xmlns:p14="http://schemas.microsoft.com/office/powerpoint/2010/main" val="960816338"/>
              </p:ext>
            </p:extLst>
          </p:nvPr>
        </p:nvGraphicFramePr>
        <p:xfrm>
          <a:off x="0" y="3973706"/>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3803719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076060" y="6230152"/>
            <a:ext cx="936104" cy="369332"/>
          </a:xfrm>
          <a:prstGeom prst="rect">
            <a:avLst/>
          </a:prstGeom>
          <a:solidFill>
            <a:schemeClr val="bg1"/>
          </a:solidFill>
        </p:spPr>
        <p:txBody>
          <a:bodyPr wrap="square" rtlCol="0">
            <a:spAutoFit/>
          </a:bodyPr>
          <a:lstStyle/>
          <a:p>
            <a:pPr algn="ctr"/>
            <a:r>
              <a:rPr lang="hr-HR" dirty="0"/>
              <a:t>NE</a:t>
            </a:r>
            <a:endParaRPr lang="en-GB" dirty="0"/>
          </a:p>
        </p:txBody>
      </p:sp>
      <p:sp>
        <p:nvSpPr>
          <p:cNvPr id="9" name="TextBox 8"/>
          <p:cNvSpPr txBox="1"/>
          <p:nvPr/>
        </p:nvSpPr>
        <p:spPr>
          <a:xfrm>
            <a:off x="6213804" y="6264024"/>
            <a:ext cx="936104" cy="369332"/>
          </a:xfrm>
          <a:prstGeom prst="rect">
            <a:avLst/>
          </a:prstGeom>
          <a:solidFill>
            <a:schemeClr val="bg1"/>
          </a:solidFill>
        </p:spPr>
        <p:txBody>
          <a:bodyPr wrap="square" rtlCol="0">
            <a:spAutoFit/>
          </a:bodyPr>
          <a:lstStyle/>
          <a:p>
            <a:pPr algn="ctr"/>
            <a:r>
              <a:rPr lang="hr-HR" dirty="0"/>
              <a:t>DELNO</a:t>
            </a:r>
            <a:endParaRPr lang="en-GB" dirty="0"/>
          </a:p>
        </p:txBody>
      </p:sp>
      <p:sp>
        <p:nvSpPr>
          <p:cNvPr id="10" name="TextBox 9"/>
          <p:cNvSpPr txBox="1"/>
          <p:nvPr/>
        </p:nvSpPr>
        <p:spPr>
          <a:xfrm>
            <a:off x="8229956" y="6264024"/>
            <a:ext cx="936104" cy="369332"/>
          </a:xfrm>
          <a:prstGeom prst="rect">
            <a:avLst/>
          </a:prstGeom>
          <a:solidFill>
            <a:schemeClr val="bg1"/>
          </a:solidFill>
        </p:spPr>
        <p:txBody>
          <a:bodyPr wrap="square" rtlCol="0">
            <a:spAutoFit/>
          </a:bodyPr>
          <a:lstStyle/>
          <a:p>
            <a:pPr algn="ctr"/>
            <a:r>
              <a:rPr lang="hr-HR" dirty="0"/>
              <a:t>DA</a:t>
            </a:r>
            <a:endParaRPr lang="en-GB" dirty="0"/>
          </a:p>
        </p:txBody>
      </p:sp>
      <p:graphicFrame>
        <p:nvGraphicFramePr>
          <p:cNvPr id="5" name="Chart 4"/>
          <p:cNvGraphicFramePr>
            <a:graphicFrameLocks/>
          </p:cNvGraphicFramePr>
          <p:nvPr>
            <p:extLst>
              <p:ext uri="{D42A27DB-BD31-4B8C-83A1-F6EECF244321}">
                <p14:modId xmlns:p14="http://schemas.microsoft.com/office/powerpoint/2010/main" val="2680319071"/>
              </p:ext>
            </p:extLst>
          </p:nvPr>
        </p:nvGraphicFramePr>
        <p:xfrm>
          <a:off x="-1" y="-1"/>
          <a:ext cx="9111417" cy="6926439"/>
        </p:xfrm>
        <a:graphic>
          <a:graphicData uri="http://schemas.openxmlformats.org/drawingml/2006/chart">
            <c:chart xmlns:c="http://schemas.openxmlformats.org/drawingml/2006/chart" xmlns:r="http://schemas.openxmlformats.org/officeDocument/2006/relationships" r:id="rId2"/>
          </a:graphicData>
        </a:graphic>
      </p:graphicFrame>
      <p:sp>
        <p:nvSpPr>
          <p:cNvPr id="2" name="Rectangle 1"/>
          <p:cNvSpPr/>
          <p:nvPr/>
        </p:nvSpPr>
        <p:spPr>
          <a:xfrm>
            <a:off x="4211960" y="6525344"/>
            <a:ext cx="460851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48718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hr-HR" dirty="0"/>
              <a:t>1.razred</a:t>
            </a:r>
            <a:endParaRPr lang="en-GB" dirty="0"/>
          </a:p>
        </p:txBody>
      </p:sp>
      <p:sp>
        <p:nvSpPr>
          <p:cNvPr id="5" name="Text Placeholder 4"/>
          <p:cNvSpPr>
            <a:spLocks noGrp="1"/>
          </p:cNvSpPr>
          <p:nvPr>
            <p:ph type="body" idx="1"/>
          </p:nvPr>
        </p:nvSpPr>
        <p:spPr/>
        <p:txBody>
          <a:bodyPr/>
          <a:lstStyle/>
          <a:p>
            <a:endParaRPr lang="en-GB"/>
          </a:p>
        </p:txBody>
      </p:sp>
    </p:spTree>
    <p:extLst>
      <p:ext uri="{BB962C8B-B14F-4D97-AF65-F5344CB8AC3E}">
        <p14:creationId xmlns:p14="http://schemas.microsoft.com/office/powerpoint/2010/main" val="27881118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4704"/>
          </a:xfrm>
        </p:spPr>
        <p:txBody>
          <a:bodyPr>
            <a:normAutofit/>
          </a:bodyPr>
          <a:lstStyle/>
          <a:p>
            <a:r>
              <a:rPr lang="hr-HR" dirty="0"/>
              <a:t>Glavne težave</a:t>
            </a:r>
            <a:endParaRPr lang="en-GB" dirty="0"/>
          </a:p>
        </p:txBody>
      </p:sp>
      <p:sp>
        <p:nvSpPr>
          <p:cNvPr id="3" name="Content Placeholder 2"/>
          <p:cNvSpPr>
            <a:spLocks noGrp="1"/>
          </p:cNvSpPr>
          <p:nvPr>
            <p:ph idx="1"/>
          </p:nvPr>
        </p:nvSpPr>
        <p:spPr>
          <a:xfrm>
            <a:off x="179512" y="764704"/>
            <a:ext cx="8640960" cy="6093296"/>
          </a:xfrm>
        </p:spPr>
        <p:txBody>
          <a:bodyPr vert="horz" lIns="91440" tIns="45720" rIns="91440" bIns="45720" rtlCol="0" anchor="t">
            <a:normAutofit/>
          </a:bodyPr>
          <a:lstStyle/>
          <a:p>
            <a:r>
              <a:rPr lang="hr-HR" dirty="0"/>
              <a:t>Nekateri nimajo težav (7)</a:t>
            </a:r>
          </a:p>
          <a:p>
            <a:r>
              <a:rPr lang="hr-HR" dirty="0"/>
              <a:t>Drug drugega motijo (5)</a:t>
            </a:r>
          </a:p>
          <a:p>
            <a:r>
              <a:rPr lang="hr-HR" dirty="0"/>
              <a:t>Težave z usklajevanjem, saj jih več dela od doma (4)</a:t>
            </a:r>
          </a:p>
          <a:p>
            <a:r>
              <a:rPr lang="hr-HR" dirty="0"/>
              <a:t>Ne vedo, kako si pripraviti časovne razporede (4)</a:t>
            </a:r>
          </a:p>
          <a:p>
            <a:r>
              <a:rPr lang="hr-HR" dirty="0"/>
              <a:t>Zaradi dogajanja so zelo zaskrbljeni, prestrašeni in težko umirijo težka čustva (1)</a:t>
            </a:r>
          </a:p>
          <a:p>
            <a:r>
              <a:rPr lang="hr-HR" dirty="0"/>
              <a:t>Drugo: Reševanje skupaj z </a:t>
            </a:r>
            <a:r>
              <a:rPr lang="hr-HR" dirty="0" err="1"/>
              <a:t>otrokom</a:t>
            </a:r>
            <a:r>
              <a:rPr lang="hr-HR" dirty="0"/>
              <a:t> </a:t>
            </a:r>
            <a:r>
              <a:rPr lang="hr-HR" dirty="0" err="1"/>
              <a:t>zavzame</a:t>
            </a:r>
            <a:r>
              <a:rPr lang="hr-HR" dirty="0"/>
              <a:t> veliko časa, </a:t>
            </a:r>
            <a:r>
              <a:rPr lang="hr-HR" dirty="0" err="1"/>
              <a:t>saj</a:t>
            </a:r>
            <a:r>
              <a:rPr lang="hr-HR" dirty="0"/>
              <a:t> smatra </a:t>
            </a:r>
            <a:r>
              <a:rPr lang="hr-HR" dirty="0" err="1"/>
              <a:t>delo</a:t>
            </a:r>
            <a:r>
              <a:rPr lang="hr-HR" dirty="0"/>
              <a:t> na </a:t>
            </a:r>
            <a:r>
              <a:rPr lang="hr-HR" dirty="0" err="1"/>
              <a:t>daljavo</a:t>
            </a:r>
            <a:r>
              <a:rPr lang="hr-HR" dirty="0"/>
              <a:t> za "</a:t>
            </a:r>
            <a:r>
              <a:rPr lang="hr-HR" dirty="0" err="1"/>
              <a:t>počitnice</a:t>
            </a:r>
            <a:r>
              <a:rPr lang="hr-HR" dirty="0"/>
              <a:t>„; </a:t>
            </a:r>
            <a:r>
              <a:rPr lang="it-IT" dirty="0" err="1"/>
              <a:t>nismo</a:t>
            </a:r>
            <a:r>
              <a:rPr lang="it-IT" dirty="0"/>
              <a:t> </a:t>
            </a:r>
            <a:r>
              <a:rPr lang="it-IT" dirty="0" err="1"/>
              <a:t>disciplinirani</a:t>
            </a:r>
            <a:r>
              <a:rPr lang="it-IT" dirty="0"/>
              <a:t> in se raje družimo in igramo</a:t>
            </a:r>
            <a:endParaRPr lang="en-GB" dirty="0"/>
          </a:p>
        </p:txBody>
      </p:sp>
    </p:spTree>
    <p:extLst>
      <p:ext uri="{BB962C8B-B14F-4D97-AF65-F5344CB8AC3E}">
        <p14:creationId xmlns:p14="http://schemas.microsoft.com/office/powerpoint/2010/main" val="34164116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611"/>
            <a:ext cx="4330824" cy="850106"/>
          </a:xfrm>
        </p:spPr>
        <p:txBody>
          <a:bodyPr/>
          <a:lstStyle/>
          <a:p>
            <a:r>
              <a:rPr lang="hr-HR" dirty="0"/>
              <a:t>POHVALE</a:t>
            </a:r>
            <a:endParaRPr lang="en-GB" dirty="0"/>
          </a:p>
        </p:txBody>
      </p:sp>
      <p:sp>
        <p:nvSpPr>
          <p:cNvPr id="3" name="Content Placeholder 2"/>
          <p:cNvSpPr>
            <a:spLocks noGrp="1"/>
          </p:cNvSpPr>
          <p:nvPr>
            <p:ph idx="1"/>
          </p:nvPr>
        </p:nvSpPr>
        <p:spPr>
          <a:xfrm>
            <a:off x="54433" y="1124744"/>
            <a:ext cx="8632367" cy="5001420"/>
          </a:xfrm>
        </p:spPr>
        <p:txBody>
          <a:bodyPr/>
          <a:lstStyle/>
          <a:p>
            <a:pPr marL="0" indent="0">
              <a:buNone/>
            </a:pPr>
            <a:r>
              <a:rPr lang="hr-HR" dirty="0"/>
              <a:t>Res veliko pohval učiteljicam, podrobneje npr.:</a:t>
            </a:r>
          </a:p>
          <a:p>
            <a:endParaRPr lang="en-GB" dirty="0"/>
          </a:p>
        </p:txBody>
      </p:sp>
      <p:sp>
        <p:nvSpPr>
          <p:cNvPr id="10" name="Rounded Rectangular Callout 9"/>
          <p:cNvSpPr/>
          <p:nvPr/>
        </p:nvSpPr>
        <p:spPr>
          <a:xfrm>
            <a:off x="5749171" y="4581128"/>
            <a:ext cx="2160240" cy="1957245"/>
          </a:xfrm>
          <a:prstGeom prst="wedgeRoundRectCallout">
            <a:avLst>
              <a:gd name="adj1" fmla="val -79737"/>
              <a:gd name="adj2" fmla="val -165334"/>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fontAlgn="b"/>
            <a:r>
              <a:rPr lang="pt-BR" sz="2400" b="0" i="0" u="none" strike="noStrike" dirty="0">
                <a:solidFill>
                  <a:srgbClr val="000000"/>
                </a:solidFill>
                <a:effectLst/>
                <a:latin typeface="Arial"/>
              </a:rPr>
              <a:t>Učiteljico Damjano</a:t>
            </a:r>
            <a:r>
              <a:rPr lang="hr-HR" sz="2400" b="0" i="0" u="none" strike="noStrike" dirty="0">
                <a:solidFill>
                  <a:srgbClr val="000000"/>
                </a:solidFill>
                <a:effectLst/>
                <a:latin typeface="Arial"/>
              </a:rPr>
              <a:t> Čekada, ker se res potrudi.</a:t>
            </a:r>
            <a:endParaRPr lang="pt-BR" sz="2400" b="0" i="0" u="none" strike="noStrike" dirty="0">
              <a:solidFill>
                <a:srgbClr val="000000"/>
              </a:solidFill>
              <a:effectLst/>
              <a:latin typeface="Arial"/>
            </a:endParaRPr>
          </a:p>
        </p:txBody>
      </p:sp>
      <p:sp>
        <p:nvSpPr>
          <p:cNvPr id="12" name="Rounded Rectangular Callout 11"/>
          <p:cNvSpPr/>
          <p:nvPr/>
        </p:nvSpPr>
        <p:spPr>
          <a:xfrm>
            <a:off x="539552" y="3427111"/>
            <a:ext cx="3973760" cy="3452607"/>
          </a:xfrm>
          <a:prstGeom prst="wedgeRoundRectCallout">
            <a:avLst>
              <a:gd name="adj1" fmla="val 36387"/>
              <a:gd name="adj2" fmla="val -85769"/>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fontAlgn="b"/>
            <a:r>
              <a:rPr lang="hr-HR" sz="2400" b="0" i="0" u="none" strike="noStrike" dirty="0">
                <a:solidFill>
                  <a:srgbClr val="000000"/>
                </a:solidFill>
                <a:effectLst/>
                <a:latin typeface="Arial"/>
              </a:rPr>
              <a:t>J</a:t>
            </a:r>
            <a:r>
              <a:rPr lang="en-GB" sz="2400" b="0" i="0" u="none" strike="noStrike" dirty="0" err="1">
                <a:solidFill>
                  <a:srgbClr val="000000"/>
                </a:solidFill>
                <a:effectLst/>
                <a:latin typeface="Arial"/>
              </a:rPr>
              <a:t>asna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navodila.Trud,ki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ga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vlagate</a:t>
            </a:r>
            <a:r>
              <a:rPr lang="en-GB" sz="2400" b="0" i="0" u="none" strike="noStrike" dirty="0">
                <a:solidFill>
                  <a:srgbClr val="000000"/>
                </a:solidFill>
                <a:effectLst/>
                <a:latin typeface="Arial"/>
              </a:rPr>
              <a:t> je </a:t>
            </a:r>
            <a:r>
              <a:rPr lang="en-GB" sz="2400" b="0" i="0" u="none" strike="noStrike" dirty="0" err="1">
                <a:solidFill>
                  <a:srgbClr val="000000"/>
                </a:solidFill>
                <a:effectLst/>
                <a:latin typeface="Arial"/>
              </a:rPr>
              <a:t>neprecenljiv</a:t>
            </a:r>
            <a:r>
              <a:rPr lang="en-GB" sz="2400" b="0" i="0" u="none" strike="noStrike" dirty="0">
                <a:solidFill>
                  <a:srgbClr val="000000"/>
                </a:solidFill>
                <a:effectLst/>
                <a:latin typeface="Arial"/>
              </a:rPr>
              <a:t>.</a:t>
            </a:r>
            <a:r>
              <a:rPr lang="hr-HR" sz="2400" b="0" i="0" u="none" strike="noStrike" dirty="0">
                <a:solidFill>
                  <a:srgbClr val="000000"/>
                </a:solidFill>
                <a:effectLst/>
                <a:latin typeface="Arial"/>
              </a:rPr>
              <a:t> </a:t>
            </a:r>
            <a:r>
              <a:rPr lang="en-GB" sz="2400" b="0" i="0" u="none" strike="noStrike" dirty="0" err="1">
                <a:solidFill>
                  <a:srgbClr val="000000"/>
                </a:solidFill>
                <a:effectLst/>
                <a:latin typeface="Arial"/>
              </a:rPr>
              <a:t>Dostopnost</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za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morebitna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pojasnila</a:t>
            </a:r>
            <a:r>
              <a:rPr lang="en-GB" sz="2400" b="0" i="0" u="none" strike="noStrike" dirty="0">
                <a:solidFill>
                  <a:srgbClr val="000000"/>
                </a:solidFill>
                <a:effectLst/>
                <a:latin typeface="Arial"/>
              </a:rPr>
              <a:t>.</a:t>
            </a:r>
            <a:r>
              <a:rPr lang="hr-HR" sz="2400" b="0" i="0" u="none" strike="noStrike" dirty="0">
                <a:solidFill>
                  <a:srgbClr val="000000"/>
                </a:solidFill>
                <a:effectLst/>
                <a:latin typeface="Arial"/>
              </a:rPr>
              <a:t> </a:t>
            </a:r>
            <a:r>
              <a:rPr lang="en-GB" sz="2400" b="0" i="0" u="none" strike="noStrike" dirty="0" err="1">
                <a:solidFill>
                  <a:srgbClr val="000000"/>
                </a:solidFill>
                <a:effectLst/>
                <a:latin typeface="Arial"/>
              </a:rPr>
              <a:t>Prijaznost,strpnost</a:t>
            </a:r>
            <a:r>
              <a:rPr lang="en-GB" sz="2400" b="0" i="0" u="none" strike="noStrike" dirty="0">
                <a:solidFill>
                  <a:srgbClr val="000000"/>
                </a:solidFill>
                <a:effectLst/>
                <a:latin typeface="Arial"/>
              </a:rPr>
              <a:t> in </a:t>
            </a:r>
            <a:r>
              <a:rPr lang="en-GB" sz="2400" b="0" i="0" u="none" strike="noStrike" dirty="0" err="1">
                <a:solidFill>
                  <a:srgbClr val="000000"/>
                </a:solidFill>
                <a:effectLst/>
                <a:latin typeface="Arial"/>
              </a:rPr>
              <a:t>vaš</a:t>
            </a:r>
            <a:r>
              <a:rPr lang="hr-HR" sz="2400" b="0" i="0" u="none" strike="noStrike" dirty="0">
                <a:solidFill>
                  <a:srgbClr val="000000"/>
                </a:solidFill>
                <a:effectLst/>
                <a:latin typeface="Arial"/>
              </a:rPr>
              <a:t>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skrb</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za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naše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otroke</a:t>
            </a:r>
            <a:r>
              <a:rPr lang="en-GB" sz="2400" b="0" i="0" u="none" strike="noStrike" dirty="0">
                <a:solidFill>
                  <a:srgbClr val="000000"/>
                </a:solidFill>
                <a:effectLst/>
                <a:latin typeface="Arial"/>
              </a:rPr>
              <a:t>.</a:t>
            </a:r>
          </a:p>
        </p:txBody>
      </p:sp>
      <p:sp>
        <p:nvSpPr>
          <p:cNvPr id="14" name="Rounded Rectangular Callout 13"/>
          <p:cNvSpPr/>
          <p:nvPr/>
        </p:nvSpPr>
        <p:spPr>
          <a:xfrm>
            <a:off x="6588224" y="27861"/>
            <a:ext cx="2592288" cy="962329"/>
          </a:xfrm>
          <a:prstGeom prst="wedgeRoundRectCallout">
            <a:avLst/>
          </a:prstGeom>
        </p:spPr>
        <p:style>
          <a:lnRef idx="1">
            <a:schemeClr val="accent4"/>
          </a:lnRef>
          <a:fillRef idx="2">
            <a:schemeClr val="accent4"/>
          </a:fillRef>
          <a:effectRef idx="1">
            <a:schemeClr val="accent4"/>
          </a:effectRef>
          <a:fontRef idx="minor">
            <a:schemeClr val="dk1"/>
          </a:fontRef>
        </p:style>
        <p:txBody>
          <a:bodyPr rtlCol="0" anchor="ctr"/>
          <a:lstStyle/>
          <a:p>
            <a:pPr fontAlgn="b"/>
            <a:r>
              <a:rPr lang="it-IT" sz="2400" b="0" i="0" u="none" strike="noStrike" dirty="0">
                <a:solidFill>
                  <a:srgbClr val="000000"/>
                </a:solidFill>
                <a:effectLst/>
                <a:latin typeface="Arial"/>
              </a:rPr>
              <a:t>učiteljico in način predaje snovi</a:t>
            </a:r>
            <a:endParaRPr lang="en-GB" sz="2400" b="0" i="0" u="none" strike="noStrike" dirty="0">
              <a:solidFill>
                <a:srgbClr val="000000"/>
              </a:solidFill>
              <a:effectLst/>
              <a:latin typeface="Arial"/>
            </a:endParaRPr>
          </a:p>
        </p:txBody>
      </p:sp>
      <p:sp>
        <p:nvSpPr>
          <p:cNvPr id="15" name="Rounded Rectangular Callout 14"/>
          <p:cNvSpPr/>
          <p:nvPr/>
        </p:nvSpPr>
        <p:spPr>
          <a:xfrm>
            <a:off x="6300192" y="2505772"/>
            <a:ext cx="2592288" cy="1270392"/>
          </a:xfrm>
          <a:prstGeom prst="wedgeRoundRectCallout">
            <a:avLst>
              <a:gd name="adj1" fmla="val -67783"/>
              <a:gd name="adj2" fmla="val -95763"/>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fontAlgn="b"/>
            <a:r>
              <a:rPr lang="en-GB" sz="2400" b="0" i="0" u="none" strike="noStrike" dirty="0" err="1">
                <a:solidFill>
                  <a:srgbClr val="000000"/>
                </a:solidFill>
                <a:effectLst/>
                <a:latin typeface="Arial"/>
              </a:rPr>
              <a:t>Razlago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učiteljice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za</a:t>
            </a:r>
            <a:r>
              <a:rPr lang="en-GB" sz="2400" b="0" i="0" u="none" strike="noStrike" dirty="0">
                <a:solidFill>
                  <a:srgbClr val="000000"/>
                </a:solidFill>
                <a:effectLst/>
                <a:latin typeface="Arial"/>
              </a:rPr>
              <a:t> novo </a:t>
            </a:r>
            <a:r>
              <a:rPr lang="en-GB" sz="2400" b="0" i="0" u="none" strike="noStrike" dirty="0" err="1">
                <a:solidFill>
                  <a:srgbClr val="000000"/>
                </a:solidFill>
                <a:effectLst/>
                <a:latin typeface="Arial"/>
              </a:rPr>
              <a:t>snov</a:t>
            </a:r>
            <a:r>
              <a:rPr lang="en-GB" sz="2400" b="0" i="0" u="none" strike="noStrike" dirty="0">
                <a:solidFill>
                  <a:srgbClr val="000000"/>
                </a:solidFill>
                <a:effectLst/>
                <a:latin typeface="Arial"/>
              </a:rPr>
              <a:t>.</a:t>
            </a:r>
          </a:p>
        </p:txBody>
      </p:sp>
    </p:spTree>
    <p:extLst>
      <p:ext uri="{BB962C8B-B14F-4D97-AF65-F5344CB8AC3E}">
        <p14:creationId xmlns:p14="http://schemas.microsoft.com/office/powerpoint/2010/main" val="27877544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ular Callout 3"/>
          <p:cNvSpPr/>
          <p:nvPr/>
        </p:nvSpPr>
        <p:spPr>
          <a:xfrm>
            <a:off x="4272862" y="4248654"/>
            <a:ext cx="4608512" cy="2564904"/>
          </a:xfrm>
          <a:prstGeom prst="wedgeRoundRectCallout">
            <a:avLst>
              <a:gd name="adj1" fmla="val -39007"/>
              <a:gd name="adj2" fmla="val -82214"/>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fontAlgn="b"/>
            <a:r>
              <a:rPr lang="en-GB" sz="2400" b="0" i="0" u="none" strike="noStrike" dirty="0" err="1">
                <a:solidFill>
                  <a:srgbClr val="000000"/>
                </a:solidFill>
                <a:effectLst/>
                <a:latin typeface="Arial"/>
              </a:rPr>
              <a:t>Redno</a:t>
            </a:r>
            <a:r>
              <a:rPr lang="en-GB" sz="2400" b="0" i="0" u="none" strike="noStrike" dirty="0">
                <a:solidFill>
                  <a:srgbClr val="000000"/>
                </a:solidFill>
                <a:effectLst/>
                <a:latin typeface="Arial"/>
              </a:rPr>
              <a:t> in </a:t>
            </a:r>
            <a:r>
              <a:rPr lang="en-GB" sz="2400" b="0" i="0" u="none" strike="noStrike" dirty="0" err="1">
                <a:solidFill>
                  <a:srgbClr val="000000"/>
                </a:solidFill>
                <a:effectLst/>
                <a:latin typeface="Arial"/>
              </a:rPr>
              <a:t>sistematicno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posiljanje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vsebin</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nase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razrednicarke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Hci</a:t>
            </a:r>
            <a:r>
              <a:rPr lang="en-GB" sz="2400" b="0" i="0" u="none" strike="noStrike" dirty="0">
                <a:solidFill>
                  <a:srgbClr val="000000"/>
                </a:solidFill>
                <a:effectLst/>
                <a:latin typeface="Arial"/>
              </a:rPr>
              <a:t> je </a:t>
            </a:r>
            <a:r>
              <a:rPr lang="en-GB" sz="2400" b="0" i="0" u="none" strike="noStrike" dirty="0" err="1">
                <a:solidFill>
                  <a:srgbClr val="000000"/>
                </a:solidFill>
                <a:effectLst/>
                <a:latin typeface="Arial"/>
              </a:rPr>
              <a:t>bila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vesela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videoklica</a:t>
            </a:r>
            <a:r>
              <a:rPr lang="en-GB" sz="2400" b="0" i="0" u="none" strike="noStrike" dirty="0">
                <a:solidFill>
                  <a:srgbClr val="000000"/>
                </a:solidFill>
                <a:effectLst/>
                <a:latin typeface="Arial"/>
              </a:rPr>
              <a:t> z </a:t>
            </a:r>
            <a:r>
              <a:rPr lang="en-GB" sz="2400" b="0" i="0" u="none" strike="noStrike" dirty="0" err="1">
                <a:solidFill>
                  <a:srgbClr val="000000"/>
                </a:solidFill>
                <a:effectLst/>
                <a:latin typeface="Arial"/>
              </a:rPr>
              <a:t>razrednicarko</a:t>
            </a:r>
            <a:r>
              <a:rPr lang="en-GB" sz="2400" b="0" i="0" u="none" strike="noStrike" dirty="0">
                <a:solidFill>
                  <a:srgbClr val="000000"/>
                </a:solidFill>
                <a:effectLst/>
                <a:latin typeface="Arial"/>
              </a:rPr>
              <a:t>. </a:t>
            </a:r>
          </a:p>
        </p:txBody>
      </p:sp>
      <p:sp>
        <p:nvSpPr>
          <p:cNvPr id="9" name="Rounded Rectangular Callout 8"/>
          <p:cNvSpPr/>
          <p:nvPr/>
        </p:nvSpPr>
        <p:spPr>
          <a:xfrm>
            <a:off x="4452882" y="836712"/>
            <a:ext cx="4428492" cy="1829299"/>
          </a:xfrm>
          <a:prstGeom prst="wedgeRoundRectCallout">
            <a:avLst>
              <a:gd name="adj1" fmla="val -107954"/>
              <a:gd name="adj2" fmla="val -62953"/>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fontAlgn="b"/>
            <a:r>
              <a:rPr lang="en-GB" sz="2400" b="0" i="0" u="none" strike="noStrike" dirty="0" err="1">
                <a:solidFill>
                  <a:srgbClr val="000000"/>
                </a:solidFill>
                <a:effectLst/>
                <a:latin typeface="Arial"/>
              </a:rPr>
              <a:t>Doslednost</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šole</a:t>
            </a:r>
            <a:r>
              <a:rPr lang="en-GB" sz="2400" b="0" i="0" u="none" strike="noStrike" dirty="0">
                <a:solidFill>
                  <a:srgbClr val="000000"/>
                </a:solidFill>
                <a:effectLst/>
                <a:latin typeface="Arial"/>
              </a:rPr>
              <a:t> glede </a:t>
            </a:r>
            <a:r>
              <a:rPr lang="en-GB" sz="2400" b="0" i="0" u="none" strike="noStrike" dirty="0" err="1">
                <a:solidFill>
                  <a:srgbClr val="000000"/>
                </a:solidFill>
                <a:effectLst/>
                <a:latin typeface="Arial"/>
              </a:rPr>
              <a:t>opozoril</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dela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učencev,hitrih</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odgovorov</a:t>
            </a:r>
            <a:r>
              <a:rPr lang="en-GB" sz="2400" b="0" i="0" u="none" strike="noStrike" dirty="0">
                <a:solidFill>
                  <a:srgbClr val="000000"/>
                </a:solidFill>
                <a:effectLst/>
                <a:latin typeface="Arial"/>
              </a:rPr>
              <a:t>,</a:t>
            </a:r>
            <a:r>
              <a:rPr lang="en-GB" sz="2400" dirty="0">
                <a:solidFill>
                  <a:srgbClr val="000000"/>
                </a:solidFill>
                <a:latin typeface="Arial"/>
              </a:rPr>
              <a:t> </a:t>
            </a:r>
            <a:r>
              <a:rPr lang="en-GB" sz="2400" b="0" i="0" u="none" strike="noStrike" dirty="0" err="1">
                <a:solidFill>
                  <a:srgbClr val="000000"/>
                </a:solidFill>
                <a:effectLst/>
                <a:latin typeface="Arial"/>
              </a:rPr>
              <a:t>hvala</a:t>
            </a:r>
            <a:r>
              <a:rPr lang="en-GB" sz="2400" b="0" i="0" u="none" strike="noStrike" dirty="0">
                <a:solidFill>
                  <a:srgbClr val="000000"/>
                </a:solidFill>
                <a:effectLst/>
                <a:latin typeface="Arial"/>
              </a:rPr>
              <a:t> za </a:t>
            </a:r>
            <a:r>
              <a:rPr lang="en-GB" sz="2400" b="0" i="0" u="none" strike="noStrike" dirty="0" err="1">
                <a:solidFill>
                  <a:srgbClr val="000000"/>
                </a:solidFill>
                <a:effectLst/>
                <a:latin typeface="Arial"/>
              </a:rPr>
              <a:t>posojo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računalnika</a:t>
            </a:r>
            <a:endParaRPr lang="en-GB" sz="2400" b="0" i="0" u="none" strike="noStrike" dirty="0">
              <a:solidFill>
                <a:srgbClr val="000000"/>
              </a:solidFill>
              <a:effectLst/>
              <a:latin typeface="Arial"/>
            </a:endParaRPr>
          </a:p>
        </p:txBody>
      </p:sp>
      <p:sp>
        <p:nvSpPr>
          <p:cNvPr id="10" name="Rounded Rectangular Callout 9"/>
          <p:cNvSpPr/>
          <p:nvPr/>
        </p:nvSpPr>
        <p:spPr>
          <a:xfrm>
            <a:off x="33754" y="1790759"/>
            <a:ext cx="3779912" cy="4005064"/>
          </a:xfrm>
          <a:prstGeom prst="wedgeRoundRectCallout">
            <a:avLst>
              <a:gd name="adj1" fmla="val -23858"/>
              <a:gd name="adj2" fmla="val -82255"/>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fontAlgn="b"/>
            <a:r>
              <a:rPr lang="en-GB" sz="2400" b="0" i="0" u="none" strike="noStrike" dirty="0" err="1">
                <a:solidFill>
                  <a:srgbClr val="000000"/>
                </a:solidFill>
                <a:effectLst/>
                <a:latin typeface="Arial"/>
              </a:rPr>
              <a:t>Resen</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odziv</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na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situacijo</a:t>
            </a:r>
            <a:r>
              <a:rPr lang="en-GB" sz="2400" b="0" i="0" u="none" strike="noStrike" dirty="0">
                <a:solidFill>
                  <a:srgbClr val="000000"/>
                </a:solidFill>
                <a:effectLst/>
                <a:latin typeface="Arial"/>
              </a:rPr>
              <a:t> in </a:t>
            </a:r>
            <a:r>
              <a:rPr lang="en-GB" sz="2400" b="0" i="0" u="none" strike="noStrike" dirty="0" err="1">
                <a:solidFill>
                  <a:srgbClr val="000000"/>
                </a:solidFill>
                <a:effectLst/>
                <a:latin typeface="Arial"/>
              </a:rPr>
              <a:t>veliko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predlogov</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za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dodatne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vire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Če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česa</a:t>
            </a:r>
            <a:r>
              <a:rPr lang="en-GB" sz="2400" b="0" i="0" u="none" strike="noStrike" dirty="0">
                <a:solidFill>
                  <a:srgbClr val="000000"/>
                </a:solidFill>
                <a:effectLst/>
                <a:latin typeface="Arial"/>
              </a:rPr>
              <a:t> ne </a:t>
            </a:r>
            <a:r>
              <a:rPr lang="en-GB" sz="2400" b="0" i="0" u="none" strike="noStrike" dirty="0" err="1">
                <a:solidFill>
                  <a:srgbClr val="000000"/>
                </a:solidFill>
                <a:effectLst/>
                <a:latin typeface="Arial"/>
              </a:rPr>
              <a:t>vem</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učitelji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takoj</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odgovorijo</a:t>
            </a:r>
            <a:r>
              <a:rPr lang="en-GB" sz="2400" b="0" i="0" u="none" strike="noStrike" dirty="0">
                <a:solidFill>
                  <a:srgbClr val="000000"/>
                </a:solidFill>
                <a:effectLst/>
                <a:latin typeface="Arial"/>
              </a:rPr>
              <a:t> in </a:t>
            </a:r>
            <a:r>
              <a:rPr lang="en-GB" sz="2400" b="0" i="0" u="none" strike="noStrike" dirty="0" err="1">
                <a:solidFill>
                  <a:srgbClr val="000000"/>
                </a:solidFill>
                <a:effectLst/>
                <a:latin typeface="Arial"/>
              </a:rPr>
              <a:t>pomagajo</a:t>
            </a:r>
            <a:r>
              <a:rPr lang="en-GB" sz="2400" b="0" i="0" u="none" strike="noStrike" dirty="0">
                <a:solidFill>
                  <a:srgbClr val="000000"/>
                </a:solidFill>
                <a:effectLst/>
                <a:latin typeface="Arial"/>
              </a:rPr>
              <a:t>.</a:t>
            </a:r>
          </a:p>
        </p:txBody>
      </p:sp>
    </p:spTree>
    <p:extLst>
      <p:ext uri="{BB962C8B-B14F-4D97-AF65-F5344CB8AC3E}">
        <p14:creationId xmlns:p14="http://schemas.microsoft.com/office/powerpoint/2010/main" val="22863803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686800" cy="2146250"/>
          </a:xfrm>
        </p:spPr>
        <p:txBody>
          <a:bodyPr>
            <a:normAutofit fontScale="90000"/>
          </a:bodyPr>
          <a:lstStyle/>
          <a:p>
            <a:pPr algn="l"/>
            <a:r>
              <a:rPr lang="hr-HR" dirty="0"/>
              <a:t>Moti me...      </a:t>
            </a:r>
            <a:br>
              <a:rPr lang="hr-HR" dirty="0"/>
            </a:br>
            <a:r>
              <a:rPr lang="hr-HR" dirty="0"/>
              <a:t>				</a:t>
            </a:r>
            <a:br>
              <a:rPr lang="hr-HR" dirty="0"/>
            </a:br>
            <a:r>
              <a:rPr lang="hr-HR" dirty="0"/>
              <a:t>				</a:t>
            </a:r>
            <a:br>
              <a:rPr lang="hr-HR" dirty="0"/>
            </a:br>
            <a:r>
              <a:rPr lang="hr-HR" dirty="0"/>
              <a:t>				Sporočil bi še...</a:t>
            </a:r>
            <a:endParaRPr lang="en-GB" dirty="0"/>
          </a:p>
        </p:txBody>
      </p:sp>
      <p:sp>
        <p:nvSpPr>
          <p:cNvPr id="5" name="Oval Callout 4"/>
          <p:cNvSpPr/>
          <p:nvPr/>
        </p:nvSpPr>
        <p:spPr>
          <a:xfrm>
            <a:off x="0" y="1367679"/>
            <a:ext cx="3203848" cy="2664296"/>
          </a:xfrm>
          <a:prstGeom prst="wedgeEllipseCallout">
            <a:avLst>
              <a:gd name="adj1" fmla="val 60516"/>
              <a:gd name="adj2" fmla="val -44320"/>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hr-HR" sz="2400" dirty="0"/>
              <a:t>Zanima me, kako se bo to delo od doma upostevalo pri pouku iziroma ocenjevalo.</a:t>
            </a:r>
            <a:endParaRPr lang="en-GB" sz="2400" dirty="0"/>
          </a:p>
        </p:txBody>
      </p:sp>
      <p:sp>
        <p:nvSpPr>
          <p:cNvPr id="7" name="Oval Callout 6"/>
          <p:cNvSpPr/>
          <p:nvPr/>
        </p:nvSpPr>
        <p:spPr>
          <a:xfrm>
            <a:off x="6048164" y="51728"/>
            <a:ext cx="3095836" cy="2081128"/>
          </a:xfrm>
          <a:prstGeom prst="wedgeEllipseCallout">
            <a:avLst>
              <a:gd name="adj1" fmla="val -71003"/>
              <a:gd name="adj2" fmla="val 22989"/>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it-IT" sz="2400" dirty="0"/>
              <a:t>Pazite tudi vi nase.Otroci vas potrebujejo.</a:t>
            </a:r>
            <a:endParaRPr lang="en-GB" sz="2400" dirty="0"/>
          </a:p>
        </p:txBody>
      </p:sp>
      <p:sp>
        <p:nvSpPr>
          <p:cNvPr id="8" name="Oval Callout 7"/>
          <p:cNvSpPr/>
          <p:nvPr/>
        </p:nvSpPr>
        <p:spPr>
          <a:xfrm>
            <a:off x="4788024" y="3166412"/>
            <a:ext cx="4355976" cy="3672407"/>
          </a:xfrm>
          <a:prstGeom prst="wedgeEllipseCallout">
            <a:avLst>
              <a:gd name="adj1" fmla="val -11366"/>
              <a:gd name="adj2" fmla="val -60738"/>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hr-HR" sz="2400" dirty="0"/>
              <a:t>Snov ni težka in jo otroci razumejo, naredijo sami vendar moramo biti prisotni, ker drugače odplavajo drugam.</a:t>
            </a:r>
            <a:endParaRPr lang="en-GB" sz="2400" dirty="0"/>
          </a:p>
        </p:txBody>
      </p:sp>
      <p:sp>
        <p:nvSpPr>
          <p:cNvPr id="9" name="Vertical Scroll 8"/>
          <p:cNvSpPr/>
          <p:nvPr/>
        </p:nvSpPr>
        <p:spPr>
          <a:xfrm>
            <a:off x="2123728" y="51730"/>
            <a:ext cx="3924436" cy="1145022"/>
          </a:xfrm>
          <a:prstGeom prst="verticalScroll">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2400" dirty="0">
                <a:solidFill>
                  <a:schemeClr val="tx1"/>
                </a:solidFill>
              </a:rPr>
              <a:t>Nikogar od staršev trenutno nič ne moti.</a:t>
            </a:r>
          </a:p>
        </p:txBody>
      </p:sp>
      <p:sp>
        <p:nvSpPr>
          <p:cNvPr id="11" name="Oval Callout 10"/>
          <p:cNvSpPr/>
          <p:nvPr/>
        </p:nvSpPr>
        <p:spPr>
          <a:xfrm>
            <a:off x="1431767" y="3488359"/>
            <a:ext cx="3077598" cy="3356992"/>
          </a:xfrm>
          <a:prstGeom prst="wedgeEllipseCallout">
            <a:avLst>
              <a:gd name="adj1" fmla="val 42841"/>
              <a:gd name="adj2" fmla="val -73836"/>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sz="2400" dirty="0" err="1"/>
              <a:t>Vsi</a:t>
            </a:r>
            <a:r>
              <a:rPr lang="en-GB" sz="2400" dirty="0"/>
              <a:t> </a:t>
            </a:r>
            <a:r>
              <a:rPr lang="en-GB" sz="2400" dirty="0" err="1"/>
              <a:t>smo</a:t>
            </a:r>
            <a:r>
              <a:rPr lang="en-GB" sz="2400" dirty="0"/>
              <a:t> </a:t>
            </a:r>
            <a:r>
              <a:rPr lang="en-GB" sz="2400" dirty="0" err="1"/>
              <a:t>prvic</a:t>
            </a:r>
            <a:r>
              <a:rPr lang="en-GB" sz="2400" dirty="0"/>
              <a:t> </a:t>
            </a:r>
            <a:r>
              <a:rPr lang="en-GB" sz="2400" dirty="0" err="1"/>
              <a:t>sooceni</a:t>
            </a:r>
            <a:r>
              <a:rPr lang="en-GB" sz="2400" dirty="0"/>
              <a:t> s </a:t>
            </a:r>
            <a:r>
              <a:rPr lang="en-GB" sz="2400" dirty="0" err="1"/>
              <a:t>situacijo</a:t>
            </a:r>
            <a:r>
              <a:rPr lang="en-GB" sz="2400" dirty="0"/>
              <a:t> a se </a:t>
            </a:r>
            <a:r>
              <a:rPr lang="en-GB" sz="2400" dirty="0" err="1"/>
              <a:t>bomo</a:t>
            </a:r>
            <a:r>
              <a:rPr lang="en-GB" sz="2400" dirty="0"/>
              <a:t> </a:t>
            </a:r>
            <a:r>
              <a:rPr lang="en-GB" sz="2400" dirty="0" err="1"/>
              <a:t>potrudili</a:t>
            </a:r>
            <a:r>
              <a:rPr lang="en-GB" sz="2400" dirty="0"/>
              <a:t>. </a:t>
            </a:r>
            <a:r>
              <a:rPr lang="en-GB" sz="2400" dirty="0" err="1"/>
              <a:t>Ostanimo</a:t>
            </a:r>
            <a:r>
              <a:rPr lang="en-GB" sz="2400" dirty="0"/>
              <a:t> </a:t>
            </a:r>
            <a:r>
              <a:rPr lang="en-GB" sz="2400" dirty="0" err="1"/>
              <a:t>zdravi</a:t>
            </a:r>
            <a:r>
              <a:rPr lang="en-GB" sz="2400" dirty="0"/>
              <a:t> in </a:t>
            </a:r>
            <a:r>
              <a:rPr lang="en-GB" sz="2400" dirty="0" err="1"/>
              <a:t>vse</a:t>
            </a:r>
            <a:r>
              <a:rPr lang="en-GB" sz="2400" dirty="0"/>
              <a:t> </a:t>
            </a:r>
            <a:r>
              <a:rPr lang="en-GB" sz="2400" dirty="0" err="1"/>
              <a:t>bo</a:t>
            </a:r>
            <a:r>
              <a:rPr lang="en-GB" sz="2400" dirty="0"/>
              <a:t> se </a:t>
            </a:r>
            <a:r>
              <a:rPr lang="en-GB" sz="2400" dirty="0" err="1"/>
              <a:t>dobro</a:t>
            </a:r>
            <a:r>
              <a:rPr lang="en-GB" sz="2400" dirty="0"/>
              <a:t>! </a:t>
            </a:r>
          </a:p>
        </p:txBody>
      </p:sp>
    </p:spTree>
    <p:extLst>
      <p:ext uri="{BB962C8B-B14F-4D97-AF65-F5344CB8AC3E}">
        <p14:creationId xmlns:p14="http://schemas.microsoft.com/office/powerpoint/2010/main" val="12580380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6221"/>
            <a:ext cx="4978896" cy="850106"/>
          </a:xfrm>
        </p:spPr>
        <p:txBody>
          <a:bodyPr/>
          <a:lstStyle/>
          <a:p>
            <a:r>
              <a:rPr lang="hr-HR" dirty="0"/>
              <a:t>	Sporočil bi še...</a:t>
            </a:r>
            <a:endParaRPr lang="en-GB" dirty="0"/>
          </a:p>
        </p:txBody>
      </p:sp>
      <p:sp>
        <p:nvSpPr>
          <p:cNvPr id="5" name="Oval Callout 4"/>
          <p:cNvSpPr/>
          <p:nvPr/>
        </p:nvSpPr>
        <p:spPr>
          <a:xfrm>
            <a:off x="1522766" y="836712"/>
            <a:ext cx="7621234" cy="2232248"/>
          </a:xfrm>
          <a:prstGeom prst="wedgeEllipseCallout">
            <a:avLst>
              <a:gd name="adj1" fmla="val -48253"/>
              <a:gd name="adj2" fmla="val -50055"/>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sz="2400" dirty="0" err="1"/>
              <a:t>Rabim</a:t>
            </a:r>
            <a:r>
              <a:rPr lang="en-GB" sz="2400" dirty="0"/>
              <a:t> </a:t>
            </a:r>
            <a:r>
              <a:rPr lang="en-GB" sz="2400" dirty="0" err="1"/>
              <a:t>še</a:t>
            </a:r>
            <a:r>
              <a:rPr lang="en-GB" sz="2400" dirty="0"/>
              <a:t> par </a:t>
            </a:r>
            <a:r>
              <a:rPr lang="en-GB" sz="2400" dirty="0" err="1"/>
              <a:t>dni</a:t>
            </a:r>
            <a:r>
              <a:rPr lang="en-GB" sz="2400" dirty="0"/>
              <a:t> ,</a:t>
            </a:r>
            <a:r>
              <a:rPr lang="hr-HR" sz="2400" dirty="0"/>
              <a:t> </a:t>
            </a:r>
            <a:r>
              <a:rPr lang="en-GB" sz="2400" dirty="0"/>
              <a:t>pa </a:t>
            </a:r>
            <a:r>
              <a:rPr lang="en-GB" sz="2400" dirty="0" err="1"/>
              <a:t>bomo</a:t>
            </a:r>
            <a:r>
              <a:rPr lang="en-GB" sz="2400" dirty="0"/>
              <a:t> </a:t>
            </a:r>
            <a:r>
              <a:rPr lang="en-GB" sz="2400" dirty="0" err="1"/>
              <a:t>zalaufali</a:t>
            </a:r>
            <a:r>
              <a:rPr lang="en-GB" sz="2400" dirty="0"/>
              <a:t> </a:t>
            </a:r>
            <a:r>
              <a:rPr lang="en-GB" sz="2400" dirty="0" err="1"/>
              <a:t>za</a:t>
            </a:r>
            <a:r>
              <a:rPr lang="en-GB" sz="2400" dirty="0"/>
              <a:t> </a:t>
            </a:r>
            <a:r>
              <a:rPr lang="en-GB" sz="2400" dirty="0" err="1"/>
              <a:t>prou</a:t>
            </a:r>
            <a:r>
              <a:rPr lang="en-GB" sz="2400" dirty="0"/>
              <a:t>. </a:t>
            </a:r>
            <a:r>
              <a:rPr lang="en-GB" sz="2400" dirty="0" err="1"/>
              <a:t>Samo</a:t>
            </a:r>
            <a:r>
              <a:rPr lang="hr-HR" sz="2400" dirty="0"/>
              <a:t> </a:t>
            </a:r>
            <a:r>
              <a:rPr lang="en-GB" sz="2400" dirty="0"/>
              <a:t>,</a:t>
            </a:r>
            <a:r>
              <a:rPr lang="hr-HR" sz="2400" dirty="0"/>
              <a:t> </a:t>
            </a:r>
            <a:r>
              <a:rPr lang="en-GB" sz="2400" dirty="0" err="1"/>
              <a:t>delo</a:t>
            </a:r>
            <a:r>
              <a:rPr lang="en-GB" sz="2400" dirty="0"/>
              <a:t> v</a:t>
            </a:r>
            <a:r>
              <a:rPr lang="hr-HR" sz="2400" dirty="0"/>
              <a:t> </a:t>
            </a:r>
            <a:r>
              <a:rPr lang="en-GB" sz="2400" dirty="0" err="1"/>
              <a:t>kombinacij</a:t>
            </a:r>
            <a:r>
              <a:rPr lang="en-GB" sz="2400" dirty="0"/>
              <a:t> z </a:t>
            </a:r>
            <a:r>
              <a:rPr lang="en-GB" sz="2400" dirty="0" err="1"/>
              <a:t>vsemi</a:t>
            </a:r>
            <a:r>
              <a:rPr lang="en-GB" sz="2400" dirty="0"/>
              <a:t> </a:t>
            </a:r>
            <a:r>
              <a:rPr lang="en-GB" sz="2400" dirty="0" err="1"/>
              <a:t>tremi</a:t>
            </a:r>
            <a:r>
              <a:rPr lang="en-GB" sz="2400" dirty="0"/>
              <a:t> </a:t>
            </a:r>
            <a:r>
              <a:rPr lang="en-GB" sz="2400" dirty="0" err="1"/>
              <a:t>otroci</a:t>
            </a:r>
            <a:r>
              <a:rPr lang="en-GB" sz="2400" dirty="0"/>
              <a:t> </a:t>
            </a:r>
            <a:r>
              <a:rPr lang="en-GB" sz="2400" dirty="0" err="1"/>
              <a:t>doma</a:t>
            </a:r>
            <a:r>
              <a:rPr lang="en-GB" sz="2400" dirty="0"/>
              <a:t> je </a:t>
            </a:r>
            <a:r>
              <a:rPr lang="en-GB" sz="2400" dirty="0" err="1"/>
              <a:t>kar</a:t>
            </a:r>
            <a:r>
              <a:rPr lang="en-GB" sz="2400" dirty="0"/>
              <a:t> </a:t>
            </a:r>
            <a:r>
              <a:rPr lang="en-GB" sz="2400" dirty="0" err="1"/>
              <a:t>naporno</a:t>
            </a:r>
            <a:r>
              <a:rPr lang="en-GB" sz="2400" dirty="0"/>
              <a:t>.</a:t>
            </a:r>
          </a:p>
        </p:txBody>
      </p:sp>
      <p:sp>
        <p:nvSpPr>
          <p:cNvPr id="9" name="Rounded Rectangular Callout 8"/>
          <p:cNvSpPr/>
          <p:nvPr/>
        </p:nvSpPr>
        <p:spPr>
          <a:xfrm>
            <a:off x="-82678" y="3284984"/>
            <a:ext cx="8598232" cy="3573016"/>
          </a:xfrm>
          <a:prstGeom prst="wedgeRoundRectCallout">
            <a:avLst>
              <a:gd name="adj1" fmla="val 55085"/>
              <a:gd name="adj2" fmla="val -47557"/>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sz="2800" dirty="0"/>
              <a:t>Ker </a:t>
            </a:r>
            <a:r>
              <a:rPr lang="en-GB" sz="2800" dirty="0" err="1"/>
              <a:t>delam</a:t>
            </a:r>
            <a:r>
              <a:rPr lang="en-GB" sz="2800" dirty="0"/>
              <a:t> v  </a:t>
            </a:r>
            <a:r>
              <a:rPr lang="en-GB" sz="2800" dirty="0" err="1"/>
              <a:t>takem</a:t>
            </a:r>
            <a:r>
              <a:rPr lang="en-GB" sz="2800" dirty="0"/>
              <a:t> </a:t>
            </a:r>
            <a:r>
              <a:rPr lang="en-GB" sz="2800" dirty="0" err="1"/>
              <a:t>poklicu</a:t>
            </a:r>
            <a:r>
              <a:rPr lang="en-GB" sz="2800" dirty="0"/>
              <a:t>, </a:t>
            </a:r>
            <a:r>
              <a:rPr lang="en-GB" sz="2800" dirty="0" err="1"/>
              <a:t>nimam</a:t>
            </a:r>
            <a:r>
              <a:rPr lang="en-GB" sz="2800" dirty="0"/>
              <a:t> </a:t>
            </a:r>
            <a:r>
              <a:rPr lang="en-GB" sz="2800" dirty="0" err="1"/>
              <a:t>možnosti</a:t>
            </a:r>
            <a:r>
              <a:rPr lang="en-GB" sz="2800" dirty="0"/>
              <a:t> </a:t>
            </a:r>
            <a:r>
              <a:rPr lang="en-GB" sz="2800" dirty="0" err="1"/>
              <a:t>dopusta</a:t>
            </a:r>
            <a:r>
              <a:rPr lang="en-GB" sz="2800" dirty="0"/>
              <a:t>, </a:t>
            </a:r>
            <a:r>
              <a:rPr lang="en-GB" sz="2800" dirty="0" err="1"/>
              <a:t>otrok</a:t>
            </a:r>
            <a:r>
              <a:rPr lang="en-GB" sz="2800" dirty="0"/>
              <a:t> pa </a:t>
            </a:r>
            <a:r>
              <a:rPr lang="en-GB" sz="2800" dirty="0" err="1"/>
              <a:t>kar</a:t>
            </a:r>
            <a:r>
              <a:rPr lang="en-GB" sz="2800" dirty="0"/>
              <a:t> </a:t>
            </a:r>
            <a:r>
              <a:rPr lang="en-GB" sz="2800" dirty="0" err="1"/>
              <a:t>čaka</a:t>
            </a:r>
            <a:r>
              <a:rPr lang="en-GB" sz="2800" dirty="0"/>
              <a:t>, da </a:t>
            </a:r>
            <a:r>
              <a:rPr lang="en-GB" sz="2800" dirty="0" err="1"/>
              <a:t>sem</a:t>
            </a:r>
            <a:r>
              <a:rPr lang="en-GB" sz="2800" dirty="0"/>
              <a:t> </a:t>
            </a:r>
            <a:r>
              <a:rPr lang="en-GB" sz="2800" dirty="0" err="1"/>
              <a:t>prisotna</a:t>
            </a:r>
            <a:r>
              <a:rPr lang="en-GB" sz="2800" dirty="0"/>
              <a:t>, </a:t>
            </a:r>
            <a:r>
              <a:rPr lang="en-GB" sz="2800" dirty="0" err="1"/>
              <a:t>zato</a:t>
            </a:r>
            <a:r>
              <a:rPr lang="en-GB" sz="2800" dirty="0"/>
              <a:t> se </a:t>
            </a:r>
            <a:r>
              <a:rPr lang="en-GB" sz="2800" dirty="0" err="1"/>
              <a:t>delo</a:t>
            </a:r>
            <a:r>
              <a:rPr lang="en-GB" sz="2800" dirty="0"/>
              <a:t> </a:t>
            </a:r>
            <a:r>
              <a:rPr lang="en-GB" sz="2800" dirty="0" err="1"/>
              <a:t>zavleče</a:t>
            </a:r>
            <a:r>
              <a:rPr lang="en-GB" sz="2800" dirty="0"/>
              <a:t>. Res mi </a:t>
            </a:r>
            <a:r>
              <a:rPr lang="en-GB" sz="2800" dirty="0" err="1"/>
              <a:t>pomaga</a:t>
            </a:r>
            <a:r>
              <a:rPr lang="en-GB" sz="2800" dirty="0"/>
              <a:t> </a:t>
            </a:r>
            <a:r>
              <a:rPr lang="en-GB" sz="2800" dirty="0" err="1"/>
              <a:t>pri</a:t>
            </a:r>
            <a:r>
              <a:rPr lang="en-GB" sz="2800" dirty="0"/>
              <a:t> </a:t>
            </a:r>
            <a:r>
              <a:rPr lang="en-GB" sz="2800" dirty="0" err="1"/>
              <a:t>gospodinjstvu</a:t>
            </a:r>
            <a:r>
              <a:rPr lang="en-GB" sz="2800" dirty="0"/>
              <a:t>, </a:t>
            </a:r>
            <a:r>
              <a:rPr lang="en-GB" sz="2800" dirty="0" err="1"/>
              <a:t>raje</a:t>
            </a:r>
            <a:r>
              <a:rPr lang="en-GB" sz="2800" dirty="0"/>
              <a:t> </a:t>
            </a:r>
            <a:r>
              <a:rPr lang="en-GB" sz="2800" dirty="0" err="1"/>
              <a:t>kot</a:t>
            </a:r>
            <a:r>
              <a:rPr lang="en-GB" sz="2800" dirty="0"/>
              <a:t> </a:t>
            </a:r>
            <a:r>
              <a:rPr lang="en-GB" sz="2800" dirty="0" err="1"/>
              <a:t>za</a:t>
            </a:r>
            <a:r>
              <a:rPr lang="en-GB" sz="2800" dirty="0"/>
              <a:t> </a:t>
            </a:r>
            <a:r>
              <a:rPr lang="en-GB" sz="2800" dirty="0" err="1"/>
              <a:t>šolo</a:t>
            </a:r>
            <a:r>
              <a:rPr lang="en-GB" sz="2800" dirty="0"/>
              <a:t>.</a:t>
            </a:r>
          </a:p>
        </p:txBody>
      </p:sp>
    </p:spTree>
    <p:extLst>
      <p:ext uri="{BB962C8B-B14F-4D97-AF65-F5344CB8AC3E}">
        <p14:creationId xmlns:p14="http://schemas.microsoft.com/office/powerpoint/2010/main" val="34048701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hr-HR" dirty="0"/>
              <a:t>5.razred</a:t>
            </a:r>
            <a:endParaRPr lang="en-GB" dirty="0"/>
          </a:p>
        </p:txBody>
      </p:sp>
      <p:sp>
        <p:nvSpPr>
          <p:cNvPr id="5" name="Text Placeholder 4"/>
          <p:cNvSpPr>
            <a:spLocks noGrp="1"/>
          </p:cNvSpPr>
          <p:nvPr>
            <p:ph type="body" idx="1"/>
          </p:nvPr>
        </p:nvSpPr>
        <p:spPr/>
        <p:txBody>
          <a:bodyPr/>
          <a:lstStyle/>
          <a:p>
            <a:endParaRPr lang="en-GB"/>
          </a:p>
        </p:txBody>
      </p:sp>
    </p:spTree>
    <p:extLst>
      <p:ext uri="{BB962C8B-B14F-4D97-AF65-F5344CB8AC3E}">
        <p14:creationId xmlns:p14="http://schemas.microsoft.com/office/powerpoint/2010/main" val="35370635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997602" y="188640"/>
            <a:ext cx="3008313" cy="742404"/>
          </a:xfrm>
        </p:spPr>
        <p:txBody>
          <a:bodyPr>
            <a:normAutofit/>
          </a:bodyPr>
          <a:lstStyle/>
          <a:p>
            <a:r>
              <a:rPr lang="pl-PL" dirty="0"/>
              <a:t>Moj otrok za šolsko delo od doma</a:t>
            </a:r>
            <a:endParaRPr lang="en-GB" dirty="0"/>
          </a:p>
        </p:txBody>
      </p:sp>
      <p:sp>
        <p:nvSpPr>
          <p:cNvPr id="10" name="TextBox 9"/>
          <p:cNvSpPr txBox="1"/>
          <p:nvPr/>
        </p:nvSpPr>
        <p:spPr>
          <a:xfrm>
            <a:off x="6079767" y="476672"/>
            <a:ext cx="3096344" cy="2585323"/>
          </a:xfrm>
          <a:prstGeom prst="rect">
            <a:avLst/>
          </a:prstGeom>
          <a:noFill/>
        </p:spPr>
        <p:txBody>
          <a:bodyPr wrap="square" rtlCol="0">
            <a:spAutoFit/>
          </a:bodyPr>
          <a:lstStyle/>
          <a:p>
            <a:pPr algn="ctr"/>
            <a:r>
              <a:rPr lang="hr-HR"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Po mnenju staršev</a:t>
            </a:r>
            <a:endParaRPr lang="en-GB"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2" name="Title 3"/>
          <p:cNvSpPr txBox="1">
            <a:spLocks/>
          </p:cNvSpPr>
          <p:nvPr/>
        </p:nvSpPr>
        <p:spPr>
          <a:xfrm>
            <a:off x="0" y="3789040"/>
            <a:ext cx="3008313" cy="742404"/>
          </a:xfrm>
          <a:prstGeom prst="rect">
            <a:avLst/>
          </a:prstGeom>
        </p:spPr>
        <p:txBody>
          <a:bodyPr vert="horz" lIns="91440" tIns="45720" rIns="91440" bIns="45720" rtlCol="0" anchor="b">
            <a:normAutofit/>
          </a:bodyPr>
          <a:lstStyle>
            <a:lvl1pPr algn="l" defTabSz="914400" rtl="0" eaLnBrk="1" latinLnBrk="0" hangingPunct="1">
              <a:spcBef>
                <a:spcPct val="0"/>
              </a:spcBef>
              <a:buNone/>
              <a:defRPr sz="2000" b="1" kern="1200">
                <a:solidFill>
                  <a:schemeClr val="tx1"/>
                </a:solidFill>
                <a:latin typeface="+mj-lt"/>
                <a:ea typeface="+mj-ea"/>
                <a:cs typeface="+mj-cs"/>
              </a:defRPr>
            </a:lvl1pPr>
          </a:lstStyle>
          <a:p>
            <a:r>
              <a:rPr lang="pl-PL" dirty="0"/>
              <a:t>Količina sporočil s strani šole:</a:t>
            </a:r>
            <a:endParaRPr lang="en-GB" dirty="0"/>
          </a:p>
        </p:txBody>
      </p:sp>
      <p:sp>
        <p:nvSpPr>
          <p:cNvPr id="2" name="Rectangle 1"/>
          <p:cNvSpPr/>
          <p:nvPr/>
        </p:nvSpPr>
        <p:spPr>
          <a:xfrm>
            <a:off x="4961946" y="3604374"/>
            <a:ext cx="3962367" cy="369332"/>
          </a:xfrm>
          <a:prstGeom prst="rect">
            <a:avLst/>
          </a:prstGeom>
        </p:spPr>
        <p:txBody>
          <a:bodyPr wrap="none">
            <a:spAutoFit/>
          </a:bodyPr>
          <a:lstStyle/>
          <a:p>
            <a:pPr algn="ctr">
              <a:defRPr sz="1800" b="1" i="0" u="none" strike="noStrike" kern="1200" baseline="0">
                <a:solidFill>
                  <a:prstClr val="black"/>
                </a:solidFill>
                <a:latin typeface="+mn-lt"/>
                <a:ea typeface="+mn-ea"/>
                <a:cs typeface="+mn-cs"/>
              </a:defRPr>
            </a:pPr>
            <a:r>
              <a:rPr lang="hr-HR" dirty="0"/>
              <a:t> Dela za šolo se mi v teh okoliščinah zdi:</a:t>
            </a:r>
            <a:endParaRPr lang="en-GB" dirty="0"/>
          </a:p>
        </p:txBody>
      </p:sp>
      <p:graphicFrame>
        <p:nvGraphicFramePr>
          <p:cNvPr id="7" name="Chart 6"/>
          <p:cNvGraphicFramePr>
            <a:graphicFrameLocks/>
          </p:cNvGraphicFramePr>
          <p:nvPr>
            <p:extLst>
              <p:ext uri="{D42A27DB-BD31-4B8C-83A1-F6EECF244321}">
                <p14:modId xmlns:p14="http://schemas.microsoft.com/office/powerpoint/2010/main" val="3050164957"/>
              </p:ext>
            </p:extLst>
          </p:nvPr>
        </p:nvGraphicFramePr>
        <p:xfrm>
          <a:off x="179512" y="260648"/>
          <a:ext cx="6373671" cy="280134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p:cNvGraphicFramePr>
            <a:graphicFrameLocks/>
          </p:cNvGraphicFramePr>
          <p:nvPr>
            <p:extLst>
              <p:ext uri="{D42A27DB-BD31-4B8C-83A1-F6EECF244321}">
                <p14:modId xmlns:p14="http://schemas.microsoft.com/office/powerpoint/2010/main" val="2681886727"/>
              </p:ext>
            </p:extLst>
          </p:nvPr>
        </p:nvGraphicFramePr>
        <p:xfrm>
          <a:off x="179512" y="3604374"/>
          <a:ext cx="5101336" cy="350100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hart 12"/>
          <p:cNvGraphicFramePr>
            <a:graphicFrameLocks/>
          </p:cNvGraphicFramePr>
          <p:nvPr>
            <p:extLst>
              <p:ext uri="{D42A27DB-BD31-4B8C-83A1-F6EECF244321}">
                <p14:modId xmlns:p14="http://schemas.microsoft.com/office/powerpoint/2010/main" val="3546096966"/>
              </p:ext>
            </p:extLst>
          </p:nvPr>
        </p:nvGraphicFramePr>
        <p:xfrm>
          <a:off x="4657129" y="4174379"/>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3803719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a:graphicFrameLocks/>
          </p:cNvGraphicFramePr>
          <p:nvPr>
            <p:extLst>
              <p:ext uri="{D42A27DB-BD31-4B8C-83A1-F6EECF244321}">
                <p14:modId xmlns:p14="http://schemas.microsoft.com/office/powerpoint/2010/main" val="2376207434"/>
              </p:ext>
            </p:extLst>
          </p:nvPr>
        </p:nvGraphicFramePr>
        <p:xfrm>
          <a:off x="0" y="0"/>
          <a:ext cx="8964488" cy="6810166"/>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4115038" y="6394297"/>
            <a:ext cx="936104" cy="369332"/>
          </a:xfrm>
          <a:prstGeom prst="rect">
            <a:avLst/>
          </a:prstGeom>
          <a:solidFill>
            <a:schemeClr val="bg1"/>
          </a:solidFill>
        </p:spPr>
        <p:txBody>
          <a:bodyPr wrap="square" rtlCol="0">
            <a:spAutoFit/>
          </a:bodyPr>
          <a:lstStyle/>
          <a:p>
            <a:pPr algn="ctr"/>
            <a:r>
              <a:rPr lang="hr-HR" dirty="0"/>
              <a:t>NE</a:t>
            </a:r>
            <a:endParaRPr lang="en-GB" dirty="0"/>
          </a:p>
        </p:txBody>
      </p:sp>
      <p:sp>
        <p:nvSpPr>
          <p:cNvPr id="9" name="TextBox 8"/>
          <p:cNvSpPr txBox="1"/>
          <p:nvPr/>
        </p:nvSpPr>
        <p:spPr>
          <a:xfrm>
            <a:off x="6099838" y="6428169"/>
            <a:ext cx="936104" cy="369332"/>
          </a:xfrm>
          <a:prstGeom prst="rect">
            <a:avLst/>
          </a:prstGeom>
          <a:solidFill>
            <a:schemeClr val="bg1"/>
          </a:solidFill>
        </p:spPr>
        <p:txBody>
          <a:bodyPr wrap="square" rtlCol="0">
            <a:spAutoFit/>
          </a:bodyPr>
          <a:lstStyle/>
          <a:p>
            <a:pPr algn="ctr"/>
            <a:r>
              <a:rPr lang="hr-HR" dirty="0"/>
              <a:t>DELNO</a:t>
            </a:r>
            <a:endParaRPr lang="en-GB" dirty="0"/>
          </a:p>
        </p:txBody>
      </p:sp>
      <p:sp>
        <p:nvSpPr>
          <p:cNvPr id="10" name="TextBox 9"/>
          <p:cNvSpPr txBox="1"/>
          <p:nvPr/>
        </p:nvSpPr>
        <p:spPr>
          <a:xfrm>
            <a:off x="8028384" y="6442209"/>
            <a:ext cx="936104" cy="369332"/>
          </a:xfrm>
          <a:prstGeom prst="rect">
            <a:avLst/>
          </a:prstGeom>
          <a:solidFill>
            <a:schemeClr val="bg1"/>
          </a:solidFill>
        </p:spPr>
        <p:txBody>
          <a:bodyPr wrap="square" rtlCol="0">
            <a:spAutoFit/>
          </a:bodyPr>
          <a:lstStyle/>
          <a:p>
            <a:pPr algn="ctr"/>
            <a:r>
              <a:rPr lang="hr-HR" dirty="0"/>
              <a:t>DA</a:t>
            </a:r>
            <a:endParaRPr lang="en-GB" dirty="0"/>
          </a:p>
        </p:txBody>
      </p:sp>
    </p:spTree>
    <p:extLst>
      <p:ext uri="{BB962C8B-B14F-4D97-AF65-F5344CB8AC3E}">
        <p14:creationId xmlns:p14="http://schemas.microsoft.com/office/powerpoint/2010/main" val="27487189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4704"/>
          </a:xfrm>
        </p:spPr>
        <p:txBody>
          <a:bodyPr>
            <a:normAutofit/>
          </a:bodyPr>
          <a:lstStyle/>
          <a:p>
            <a:r>
              <a:rPr lang="hr-HR" dirty="0"/>
              <a:t>Glavne težave</a:t>
            </a:r>
            <a:endParaRPr lang="en-GB" dirty="0"/>
          </a:p>
        </p:txBody>
      </p:sp>
      <p:sp>
        <p:nvSpPr>
          <p:cNvPr id="3" name="Content Placeholder 2"/>
          <p:cNvSpPr>
            <a:spLocks noGrp="1"/>
          </p:cNvSpPr>
          <p:nvPr>
            <p:ph idx="1"/>
          </p:nvPr>
        </p:nvSpPr>
        <p:spPr>
          <a:xfrm>
            <a:off x="179512" y="764704"/>
            <a:ext cx="8964488" cy="6093296"/>
          </a:xfrm>
        </p:spPr>
        <p:txBody>
          <a:bodyPr>
            <a:normAutofit/>
          </a:bodyPr>
          <a:lstStyle/>
          <a:p>
            <a:r>
              <a:rPr lang="hr-HR" dirty="0"/>
              <a:t>Drug drugega motijo (10)</a:t>
            </a:r>
          </a:p>
          <a:p>
            <a:r>
              <a:rPr lang="hr-HR" dirty="0"/>
              <a:t>Del nima težav (7)</a:t>
            </a:r>
          </a:p>
          <a:p>
            <a:r>
              <a:rPr lang="hr-HR" dirty="0"/>
              <a:t>Težave z usklajevanjem, saj jih več dela od doma (6)</a:t>
            </a:r>
          </a:p>
          <a:p>
            <a:r>
              <a:rPr lang="hr-HR" dirty="0"/>
              <a:t>Ne vejo, kako si pripraviti časovne razporede (4)</a:t>
            </a:r>
          </a:p>
          <a:p>
            <a:r>
              <a:rPr lang="hr-HR" dirty="0"/>
              <a:t>Zaradi dogajanja so zelo zaskrbljeni, prestrašeni in težko umirijo težka čustva (2)</a:t>
            </a:r>
          </a:p>
          <a:p>
            <a:r>
              <a:rPr lang="hr-HR" dirty="0"/>
              <a:t>Otrok doma nima vseh potrebnih pripomočkov (2), nimajo ustrezne računalniške opreme (2)</a:t>
            </a:r>
          </a:p>
          <a:p>
            <a:r>
              <a:rPr lang="hr-HR" dirty="0"/>
              <a:t>Naloge so zahtevne in ne znajo otroku pomagati (2)</a:t>
            </a:r>
          </a:p>
          <a:p>
            <a:endParaRPr lang="hr-HR" dirty="0"/>
          </a:p>
          <a:p>
            <a:endParaRPr lang="en-GB" dirty="0"/>
          </a:p>
        </p:txBody>
      </p:sp>
    </p:spTree>
    <p:extLst>
      <p:ext uri="{BB962C8B-B14F-4D97-AF65-F5344CB8AC3E}">
        <p14:creationId xmlns:p14="http://schemas.microsoft.com/office/powerpoint/2010/main" val="2224463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 Še druge težave ...</a:t>
            </a:r>
            <a:endParaRPr lang="en-GB" dirty="0"/>
          </a:p>
        </p:txBody>
      </p:sp>
      <p:sp>
        <p:nvSpPr>
          <p:cNvPr id="3" name="Content Placeholder 2"/>
          <p:cNvSpPr>
            <a:spLocks noGrp="1"/>
          </p:cNvSpPr>
          <p:nvPr>
            <p:ph idx="1"/>
          </p:nvPr>
        </p:nvSpPr>
        <p:spPr>
          <a:xfrm>
            <a:off x="457200" y="1600200"/>
            <a:ext cx="8507288" cy="5257800"/>
          </a:xfrm>
        </p:spPr>
        <p:txBody>
          <a:bodyPr>
            <a:normAutofit/>
          </a:bodyPr>
          <a:lstStyle/>
          <a:p>
            <a:r>
              <a:rPr lang="hr-HR" dirty="0"/>
              <a:t>slaba motivacija otroka za šolsko delo (2),</a:t>
            </a:r>
          </a:p>
          <a:p>
            <a:r>
              <a:rPr lang="hr-HR" dirty="0"/>
              <a:t> oba starša delata, popoldne pa je potrebno otrokoma pomagati za šolo</a:t>
            </a:r>
          </a:p>
          <a:p>
            <a:r>
              <a:rPr lang="hr-HR" dirty="0"/>
              <a:t>preveč nakopičenih snovi na enkrat, zelo težko jih je v enem dnevu opravit- posebno, če so obnove ali spisi, preobremenjen otrok in starš, ki poleg dela pomaga in razlaga otroku DN-ki ni jasna in nadzor, da ja vse naredi-hitra zmeda pri vseh teh nalogah, pošiljanje, printanje...</a:t>
            </a:r>
          </a:p>
        </p:txBody>
      </p:sp>
    </p:spTree>
    <p:extLst>
      <p:ext uri="{BB962C8B-B14F-4D97-AF65-F5344CB8AC3E}">
        <p14:creationId xmlns:p14="http://schemas.microsoft.com/office/powerpoint/2010/main" val="3285704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997602" y="188640"/>
            <a:ext cx="3008313" cy="742404"/>
          </a:xfrm>
        </p:spPr>
        <p:txBody>
          <a:bodyPr>
            <a:normAutofit/>
          </a:bodyPr>
          <a:lstStyle/>
          <a:p>
            <a:r>
              <a:rPr lang="pl-PL" dirty="0"/>
              <a:t>Moj otrok za šolsko delo od doma</a:t>
            </a:r>
            <a:endParaRPr lang="en-GB" dirty="0"/>
          </a:p>
        </p:txBody>
      </p:sp>
      <p:graphicFrame>
        <p:nvGraphicFramePr>
          <p:cNvPr id="7" name="Content Placeholder 6" title="Moj otrok za šolsko delo od doma:"/>
          <p:cNvGraphicFramePr>
            <a:graphicFrameLocks noGrp="1"/>
          </p:cNvGraphicFramePr>
          <p:nvPr>
            <p:ph idx="1"/>
            <p:extLst>
              <p:ext uri="{D42A27DB-BD31-4B8C-83A1-F6EECF244321}">
                <p14:modId xmlns:p14="http://schemas.microsoft.com/office/powerpoint/2010/main" val="1442733672"/>
              </p:ext>
            </p:extLst>
          </p:nvPr>
        </p:nvGraphicFramePr>
        <p:xfrm>
          <a:off x="54465" y="0"/>
          <a:ext cx="5976664" cy="3312368"/>
        </p:xfrm>
        <a:graphic>
          <a:graphicData uri="http://schemas.openxmlformats.org/drawingml/2006/chart">
            <c:chart xmlns:c="http://schemas.openxmlformats.org/drawingml/2006/chart" xmlns:r="http://schemas.openxmlformats.org/officeDocument/2006/relationships" r:id="rId2"/>
          </a:graphicData>
        </a:graphic>
      </p:graphicFrame>
      <p:sp>
        <p:nvSpPr>
          <p:cNvPr id="8" name="Content Placeholder 7"/>
          <p:cNvSpPr>
            <a:spLocks noGrp="1"/>
          </p:cNvSpPr>
          <p:nvPr>
            <p:ph type="body" sz="half" idx="2"/>
          </p:nvPr>
        </p:nvSpPr>
        <p:spPr>
          <a:xfrm>
            <a:off x="457200" y="3068960"/>
            <a:ext cx="3008313" cy="3057203"/>
          </a:xfrm>
        </p:spPr>
        <p:txBody>
          <a:bodyPr/>
          <a:lstStyle/>
          <a:p>
            <a:endParaRPr lang="pl-PL" dirty="0"/>
          </a:p>
          <a:p>
            <a:pPr marL="0" indent="0">
              <a:buNone/>
            </a:pPr>
            <a:endParaRPr lang="pl-PL" dirty="0"/>
          </a:p>
          <a:p>
            <a:pPr marL="0" indent="0">
              <a:buNone/>
            </a:pPr>
            <a:endParaRPr lang="en-GB" dirty="0"/>
          </a:p>
        </p:txBody>
      </p:sp>
      <p:sp>
        <p:nvSpPr>
          <p:cNvPr id="10" name="TextBox 9"/>
          <p:cNvSpPr txBox="1"/>
          <p:nvPr/>
        </p:nvSpPr>
        <p:spPr>
          <a:xfrm>
            <a:off x="6079767" y="476672"/>
            <a:ext cx="3096344" cy="2585323"/>
          </a:xfrm>
          <a:prstGeom prst="rect">
            <a:avLst/>
          </a:prstGeom>
          <a:noFill/>
        </p:spPr>
        <p:txBody>
          <a:bodyPr wrap="square" rtlCol="0">
            <a:spAutoFit/>
          </a:bodyPr>
          <a:lstStyle/>
          <a:p>
            <a:pPr algn="ctr"/>
            <a:r>
              <a:rPr lang="hr-HR"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Po mnenju staršev</a:t>
            </a:r>
            <a:endParaRPr lang="en-GB"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2" name="Title 3"/>
          <p:cNvSpPr txBox="1">
            <a:spLocks/>
          </p:cNvSpPr>
          <p:nvPr/>
        </p:nvSpPr>
        <p:spPr>
          <a:xfrm>
            <a:off x="0" y="4115945"/>
            <a:ext cx="3008313" cy="742404"/>
          </a:xfrm>
          <a:prstGeom prst="rect">
            <a:avLst/>
          </a:prstGeom>
        </p:spPr>
        <p:txBody>
          <a:bodyPr vert="horz" lIns="91440" tIns="45720" rIns="91440" bIns="45720" rtlCol="0" anchor="b">
            <a:normAutofit/>
          </a:bodyPr>
          <a:lstStyle>
            <a:lvl1pPr algn="l" defTabSz="914400" rtl="0" eaLnBrk="1" latinLnBrk="0" hangingPunct="1">
              <a:spcBef>
                <a:spcPct val="0"/>
              </a:spcBef>
              <a:buNone/>
              <a:defRPr sz="2000" b="1" kern="1200">
                <a:solidFill>
                  <a:schemeClr val="tx1"/>
                </a:solidFill>
                <a:latin typeface="+mj-lt"/>
                <a:ea typeface="+mj-ea"/>
                <a:cs typeface="+mj-cs"/>
              </a:defRPr>
            </a:lvl1pPr>
          </a:lstStyle>
          <a:p>
            <a:r>
              <a:rPr lang="pl-PL" dirty="0"/>
              <a:t>Količina sporočil s strani šole:</a:t>
            </a:r>
            <a:endParaRPr lang="en-GB" dirty="0"/>
          </a:p>
        </p:txBody>
      </p:sp>
      <p:graphicFrame>
        <p:nvGraphicFramePr>
          <p:cNvPr id="13" name="Chart 12"/>
          <p:cNvGraphicFramePr>
            <a:graphicFrameLocks/>
          </p:cNvGraphicFramePr>
          <p:nvPr>
            <p:extLst>
              <p:ext uri="{D42A27DB-BD31-4B8C-83A1-F6EECF244321}">
                <p14:modId xmlns:p14="http://schemas.microsoft.com/office/powerpoint/2010/main" val="1269084166"/>
              </p:ext>
            </p:extLst>
          </p:nvPr>
        </p:nvGraphicFramePr>
        <p:xfrm>
          <a:off x="4572000" y="4085064"/>
          <a:ext cx="45720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14" name="Rectangle 13"/>
          <p:cNvSpPr/>
          <p:nvPr/>
        </p:nvSpPr>
        <p:spPr>
          <a:xfrm>
            <a:off x="5202362" y="3700447"/>
            <a:ext cx="3286797" cy="830997"/>
          </a:xfrm>
          <a:prstGeom prst="rect">
            <a:avLst/>
          </a:prstGeom>
        </p:spPr>
        <p:txBody>
          <a:bodyPr wrap="none">
            <a:spAutoFit/>
          </a:bodyPr>
          <a:lstStyle/>
          <a:p>
            <a:pPr algn="ctr">
              <a:defRPr sz="1800" b="1" i="0" u="none" strike="noStrike" kern="1200" baseline="0">
                <a:solidFill>
                  <a:prstClr val="black"/>
                </a:solidFill>
                <a:latin typeface="+mn-lt"/>
                <a:ea typeface="+mn-ea"/>
                <a:cs typeface="+mn-cs"/>
              </a:defRPr>
            </a:pPr>
            <a:r>
              <a:rPr lang="hr-HR" sz="2400" dirty="0"/>
              <a:t> Dela za šolo se mi v teh </a:t>
            </a:r>
          </a:p>
          <a:p>
            <a:pPr algn="ctr">
              <a:defRPr sz="1800" b="1" i="0" u="none" strike="noStrike" kern="1200" baseline="0">
                <a:solidFill>
                  <a:prstClr val="black"/>
                </a:solidFill>
                <a:latin typeface="+mn-lt"/>
                <a:ea typeface="+mn-ea"/>
                <a:cs typeface="+mn-cs"/>
              </a:defRPr>
            </a:pPr>
            <a:r>
              <a:rPr lang="hr-HR" sz="2400" dirty="0"/>
              <a:t>okoliščinah zdi:</a:t>
            </a:r>
            <a:endParaRPr lang="en-GB" sz="2400" dirty="0"/>
          </a:p>
        </p:txBody>
      </p:sp>
      <p:graphicFrame>
        <p:nvGraphicFramePr>
          <p:cNvPr id="15" name="Chart 14"/>
          <p:cNvGraphicFramePr>
            <a:graphicFrameLocks/>
          </p:cNvGraphicFramePr>
          <p:nvPr>
            <p:extLst>
              <p:ext uri="{D42A27DB-BD31-4B8C-83A1-F6EECF244321}">
                <p14:modId xmlns:p14="http://schemas.microsoft.com/office/powerpoint/2010/main" val="2867733290"/>
              </p:ext>
            </p:extLst>
          </p:nvPr>
        </p:nvGraphicFramePr>
        <p:xfrm>
          <a:off x="0" y="4190166"/>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4754541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611"/>
            <a:ext cx="4330824" cy="850106"/>
          </a:xfrm>
        </p:spPr>
        <p:txBody>
          <a:bodyPr/>
          <a:lstStyle/>
          <a:p>
            <a:r>
              <a:rPr lang="hr-HR" dirty="0"/>
              <a:t>POHVALE</a:t>
            </a:r>
            <a:endParaRPr lang="en-GB" dirty="0"/>
          </a:p>
        </p:txBody>
      </p:sp>
      <p:sp>
        <p:nvSpPr>
          <p:cNvPr id="3" name="Content Placeholder 2"/>
          <p:cNvSpPr>
            <a:spLocks noGrp="1"/>
          </p:cNvSpPr>
          <p:nvPr>
            <p:ph idx="1"/>
          </p:nvPr>
        </p:nvSpPr>
        <p:spPr>
          <a:xfrm>
            <a:off x="54433" y="1124744"/>
            <a:ext cx="8632367" cy="5001420"/>
          </a:xfrm>
        </p:spPr>
        <p:txBody>
          <a:bodyPr/>
          <a:lstStyle/>
          <a:p>
            <a:pPr marL="0" indent="0">
              <a:buNone/>
            </a:pPr>
            <a:r>
              <a:rPr lang="hr-HR" dirty="0"/>
              <a:t>Res veliko pohval učiteljicam, podrobneje npr.:</a:t>
            </a:r>
          </a:p>
          <a:p>
            <a:endParaRPr lang="en-GB" dirty="0"/>
          </a:p>
        </p:txBody>
      </p:sp>
      <p:sp>
        <p:nvSpPr>
          <p:cNvPr id="10" name="Rounded Rectangular Callout 9"/>
          <p:cNvSpPr/>
          <p:nvPr/>
        </p:nvSpPr>
        <p:spPr>
          <a:xfrm>
            <a:off x="4206951" y="1700808"/>
            <a:ext cx="2160240" cy="1957245"/>
          </a:xfrm>
          <a:prstGeom prst="wedgeRoundRectCallout">
            <a:avLst>
              <a:gd name="adj1" fmla="val -72140"/>
              <a:gd name="adj2" fmla="val -45542"/>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pt-BR" sz="2400" b="0" i="0" u="none" strike="noStrike" dirty="0">
                <a:solidFill>
                  <a:srgbClr val="000000"/>
                </a:solidFill>
                <a:effectLst/>
                <a:latin typeface="Arial"/>
              </a:rPr>
              <a:t>Ažurno pošiljanje mailov za delo</a:t>
            </a:r>
          </a:p>
        </p:txBody>
      </p:sp>
      <p:sp>
        <p:nvSpPr>
          <p:cNvPr id="12" name="Rounded Rectangular Callout 11"/>
          <p:cNvSpPr/>
          <p:nvPr/>
        </p:nvSpPr>
        <p:spPr>
          <a:xfrm>
            <a:off x="150622" y="1811461"/>
            <a:ext cx="3485274" cy="2481635"/>
          </a:xfrm>
          <a:prstGeom prst="wedgeRoundRectCallout">
            <a:avLst>
              <a:gd name="adj1" fmla="val 56448"/>
              <a:gd name="adj2" fmla="val 16094"/>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400" b="0" i="0" u="none" strike="noStrike" dirty="0">
                <a:solidFill>
                  <a:srgbClr val="000000"/>
                </a:solidFill>
                <a:effectLst/>
                <a:latin typeface="Arial"/>
              </a:rPr>
              <a:t>U</a:t>
            </a:r>
            <a:r>
              <a:rPr lang="hr-HR" sz="2400" b="0" i="0" u="none" strike="noStrike" dirty="0">
                <a:solidFill>
                  <a:srgbClr val="000000"/>
                </a:solidFill>
                <a:effectLst/>
                <a:latin typeface="Arial"/>
              </a:rPr>
              <a:t>č</a:t>
            </a:r>
            <a:r>
              <a:rPr lang="en-GB" sz="2400" b="0" i="0" u="none" strike="noStrike" dirty="0" err="1">
                <a:solidFill>
                  <a:srgbClr val="000000"/>
                </a:solidFill>
                <a:effectLst/>
                <a:latin typeface="Arial"/>
              </a:rPr>
              <a:t>iteljico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ki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po</a:t>
            </a:r>
            <a:r>
              <a:rPr lang="hr-HR" sz="2400" b="0" i="0" u="none" strike="noStrike" dirty="0">
                <a:solidFill>
                  <a:srgbClr val="000000"/>
                </a:solidFill>
                <a:effectLst/>
                <a:latin typeface="Arial"/>
              </a:rPr>
              <a:t>š</a:t>
            </a:r>
            <a:r>
              <a:rPr lang="en-GB" sz="2400" b="0" i="0" u="none" strike="noStrike" dirty="0" err="1">
                <a:solidFill>
                  <a:srgbClr val="000000"/>
                </a:solidFill>
                <a:effectLst/>
                <a:latin typeface="Arial"/>
              </a:rPr>
              <a:t>lje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na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za</a:t>
            </a:r>
            <a:r>
              <a:rPr lang="hr-HR" sz="2400" b="0" i="0" u="none" strike="noStrike" dirty="0">
                <a:solidFill>
                  <a:srgbClr val="000000"/>
                </a:solidFill>
                <a:effectLst/>
                <a:latin typeface="Arial"/>
              </a:rPr>
              <a:t>č</a:t>
            </a:r>
            <a:r>
              <a:rPr lang="en-GB" sz="2400" b="0" i="0" u="none" strike="noStrike" dirty="0" err="1">
                <a:solidFill>
                  <a:srgbClr val="000000"/>
                </a:solidFill>
                <a:effectLst/>
                <a:latin typeface="Arial"/>
              </a:rPr>
              <a:t>etku</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tedna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nalogo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za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cel</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teden</a:t>
            </a:r>
            <a:r>
              <a:rPr lang="en-GB" sz="2400" b="0" i="0" u="none" strike="noStrike" dirty="0">
                <a:solidFill>
                  <a:srgbClr val="000000"/>
                </a:solidFill>
                <a:effectLst/>
                <a:latin typeface="Arial"/>
              </a:rPr>
              <a:t>, da </a:t>
            </a:r>
            <a:r>
              <a:rPr lang="en-GB" sz="2400" b="0" i="0" u="none" strike="noStrike" dirty="0" err="1">
                <a:solidFill>
                  <a:srgbClr val="000000"/>
                </a:solidFill>
                <a:effectLst/>
                <a:latin typeface="Arial"/>
              </a:rPr>
              <a:t>si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lahko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sami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razporedimo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delo</a:t>
            </a:r>
            <a:r>
              <a:rPr lang="en-GB" sz="2400" b="0" i="0" u="none" strike="noStrike" dirty="0">
                <a:solidFill>
                  <a:srgbClr val="000000"/>
                </a:solidFill>
                <a:effectLst/>
                <a:latin typeface="Arial"/>
              </a:rPr>
              <a:t>.</a:t>
            </a:r>
          </a:p>
        </p:txBody>
      </p:sp>
      <p:sp>
        <p:nvSpPr>
          <p:cNvPr id="13" name="Rounded Rectangular Callout 12"/>
          <p:cNvSpPr/>
          <p:nvPr/>
        </p:nvSpPr>
        <p:spPr>
          <a:xfrm>
            <a:off x="0" y="4460269"/>
            <a:ext cx="6012160" cy="2397731"/>
          </a:xfrm>
          <a:prstGeom prst="wedgeRoundRectCallout">
            <a:avLst>
              <a:gd name="adj1" fmla="val 57194"/>
              <a:gd name="adj2" fmla="val -70956"/>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400" b="0" i="0" u="none" strike="noStrike" dirty="0" err="1">
                <a:solidFill>
                  <a:srgbClr val="000000"/>
                </a:solidFill>
                <a:effectLst/>
                <a:latin typeface="Arial"/>
              </a:rPr>
              <a:t>Učiteljico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Damjano</a:t>
            </a:r>
            <a:r>
              <a:rPr lang="en-GB" sz="2400" b="0" i="0" u="none" strike="noStrike" dirty="0">
                <a:solidFill>
                  <a:srgbClr val="000000"/>
                </a:solidFill>
                <a:effectLst/>
                <a:latin typeface="Arial"/>
              </a:rPr>
              <a:t> B. </a:t>
            </a:r>
            <a:r>
              <a:rPr lang="en-GB" sz="2400" b="0" i="0" u="none" strike="noStrike" dirty="0" err="1">
                <a:solidFill>
                  <a:srgbClr val="000000"/>
                </a:solidFill>
                <a:effectLst/>
                <a:latin typeface="Arial"/>
              </a:rPr>
              <a:t>Kaluža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ki</a:t>
            </a:r>
            <a:r>
              <a:rPr lang="en-GB" sz="2400" b="0" i="0" u="none" strike="noStrike" dirty="0">
                <a:solidFill>
                  <a:srgbClr val="000000"/>
                </a:solidFill>
                <a:effectLst/>
                <a:latin typeface="Arial"/>
              </a:rPr>
              <a:t> je </a:t>
            </a:r>
            <a:r>
              <a:rPr lang="en-GB" sz="2400" b="0" i="0" u="none" strike="noStrike" dirty="0" err="1">
                <a:solidFill>
                  <a:srgbClr val="000000"/>
                </a:solidFill>
                <a:effectLst/>
                <a:latin typeface="Arial"/>
              </a:rPr>
              <a:t>vedno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pripravljena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pomagati</a:t>
            </a:r>
            <a:r>
              <a:rPr lang="en-GB" sz="2400" b="0" i="0" u="none" strike="noStrike" dirty="0">
                <a:solidFill>
                  <a:srgbClr val="000000"/>
                </a:solidFill>
                <a:effectLst/>
                <a:latin typeface="Arial"/>
              </a:rPr>
              <a:t> in </a:t>
            </a:r>
            <a:r>
              <a:rPr lang="en-GB" sz="2400" b="0" i="0" u="none" strike="noStrike" dirty="0" err="1">
                <a:solidFill>
                  <a:srgbClr val="000000"/>
                </a:solidFill>
                <a:effectLst/>
                <a:latin typeface="Arial"/>
              </a:rPr>
              <a:t>otroku</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vedno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napiše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spodbuden</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odgovor</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na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poročilo</a:t>
            </a:r>
            <a:r>
              <a:rPr lang="en-GB" sz="2400" b="0" i="0" u="none" strike="noStrike" dirty="0">
                <a:solidFill>
                  <a:srgbClr val="000000"/>
                </a:solidFill>
                <a:effectLst/>
                <a:latin typeface="Arial"/>
              </a:rPr>
              <a:t> o </a:t>
            </a:r>
            <a:r>
              <a:rPr lang="en-GB" sz="2400" b="0" i="0" u="none" strike="noStrike" dirty="0" err="1">
                <a:solidFill>
                  <a:srgbClr val="000000"/>
                </a:solidFill>
                <a:effectLst/>
                <a:latin typeface="Arial"/>
              </a:rPr>
              <a:t>delu</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Sporočila</a:t>
            </a:r>
            <a:r>
              <a:rPr lang="en-GB" sz="2400" b="0" i="0" u="none" strike="noStrike" dirty="0">
                <a:solidFill>
                  <a:srgbClr val="000000"/>
                </a:solidFill>
                <a:effectLst/>
                <a:latin typeface="Arial"/>
              </a:rPr>
              <a:t> so </a:t>
            </a:r>
            <a:r>
              <a:rPr lang="en-GB" sz="2400" b="0" i="0" u="none" strike="noStrike" dirty="0" err="1">
                <a:solidFill>
                  <a:srgbClr val="000000"/>
                </a:solidFill>
                <a:effectLst/>
                <a:latin typeface="Arial"/>
              </a:rPr>
              <a:t>razumljiva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Všeč</a:t>
            </a:r>
            <a:r>
              <a:rPr lang="en-GB" sz="2400" b="0" i="0" u="none" strike="noStrike" dirty="0">
                <a:solidFill>
                  <a:srgbClr val="000000"/>
                </a:solidFill>
                <a:effectLst/>
                <a:latin typeface="Arial"/>
              </a:rPr>
              <a:t> mi je </a:t>
            </a:r>
            <a:r>
              <a:rPr lang="en-GB" sz="2400" b="0" i="0" u="none" strike="noStrike" dirty="0" err="1">
                <a:solidFill>
                  <a:srgbClr val="000000"/>
                </a:solidFill>
                <a:effectLst/>
                <a:latin typeface="Arial"/>
              </a:rPr>
              <a:t>pošiljanje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nalog</a:t>
            </a:r>
            <a:r>
              <a:rPr lang="en-GB" sz="2400" b="0" i="0" u="none" strike="noStrike" dirty="0">
                <a:solidFill>
                  <a:srgbClr val="000000"/>
                </a:solidFill>
                <a:effectLst/>
                <a:latin typeface="Arial"/>
              </a:rPr>
              <a:t> oz. </a:t>
            </a:r>
            <a:r>
              <a:rPr lang="en-GB" sz="2400" b="0" i="0" u="none" strike="noStrike" dirty="0" err="1">
                <a:solidFill>
                  <a:srgbClr val="000000"/>
                </a:solidFill>
                <a:effectLst/>
                <a:latin typeface="Arial"/>
              </a:rPr>
              <a:t>komuniciranje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preko</a:t>
            </a:r>
            <a:r>
              <a:rPr lang="en-GB" sz="2400" b="0" i="0" u="none" strike="noStrike" dirty="0">
                <a:solidFill>
                  <a:srgbClr val="000000"/>
                </a:solidFill>
                <a:effectLst/>
                <a:latin typeface="Arial"/>
              </a:rPr>
              <a:t> e-</a:t>
            </a:r>
            <a:r>
              <a:rPr lang="en-GB" sz="2400" b="0" i="0" u="none" strike="noStrike" dirty="0" err="1">
                <a:solidFill>
                  <a:srgbClr val="000000"/>
                </a:solidFill>
                <a:effectLst/>
                <a:latin typeface="Arial"/>
              </a:rPr>
              <a:t>maila</a:t>
            </a:r>
            <a:r>
              <a:rPr lang="en-GB" sz="2400" b="0" i="0" u="none" strike="noStrike" dirty="0">
                <a:solidFill>
                  <a:srgbClr val="000000"/>
                </a:solidFill>
                <a:effectLst/>
                <a:latin typeface="Arial"/>
              </a:rPr>
              <a:t>. </a:t>
            </a:r>
          </a:p>
        </p:txBody>
      </p:sp>
      <p:sp>
        <p:nvSpPr>
          <p:cNvPr id="15" name="Rounded Rectangular Callout 14"/>
          <p:cNvSpPr/>
          <p:nvPr/>
        </p:nvSpPr>
        <p:spPr>
          <a:xfrm>
            <a:off x="6588224" y="1931750"/>
            <a:ext cx="2592288" cy="1726304"/>
          </a:xfrm>
          <a:prstGeom prst="wedgeRoundRectCallout">
            <a:avLst>
              <a:gd name="adj1" fmla="val 21758"/>
              <a:gd name="adj2" fmla="val -68079"/>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hr-HR" sz="2400" dirty="0" err="1">
                <a:solidFill>
                  <a:srgbClr val="000000"/>
                </a:solidFill>
                <a:latin typeface="Arial"/>
              </a:rPr>
              <a:t>P</a:t>
            </a:r>
            <a:r>
              <a:rPr lang="en-GB" sz="2400" b="0" i="0" u="none" strike="noStrike" dirty="0" err="1">
                <a:solidFill>
                  <a:srgbClr val="000000"/>
                </a:solidFill>
                <a:effectLst/>
                <a:latin typeface="Arial"/>
              </a:rPr>
              <a:t>ravočasnost</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prejema</a:t>
            </a:r>
            <a:r>
              <a:rPr lang="hr-HR" sz="2400" b="0" i="0" u="none" strike="noStrike" dirty="0">
                <a:solidFill>
                  <a:srgbClr val="000000"/>
                </a:solidFill>
                <a:effectLst/>
                <a:latin typeface="Arial"/>
              </a:rPr>
              <a:t>nja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gradiv</a:t>
            </a:r>
            <a:endParaRPr lang="en-GB" sz="2400" b="0" i="0" u="none" strike="noStrike" dirty="0">
              <a:solidFill>
                <a:srgbClr val="000000"/>
              </a:solidFill>
              <a:effectLst/>
              <a:latin typeface="Arial"/>
            </a:endParaRPr>
          </a:p>
        </p:txBody>
      </p:sp>
      <p:sp>
        <p:nvSpPr>
          <p:cNvPr id="16" name="Rounded Rectangular Callout 15"/>
          <p:cNvSpPr/>
          <p:nvPr/>
        </p:nvSpPr>
        <p:spPr>
          <a:xfrm>
            <a:off x="5652120" y="1"/>
            <a:ext cx="3491880" cy="980728"/>
          </a:xfrm>
          <a:prstGeom prst="wedgeRoundRectCallout">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de-DE" sz="2400" b="0" i="0" u="none" strike="noStrike" dirty="0">
                <a:solidFill>
                  <a:srgbClr val="000000"/>
                </a:solidFill>
                <a:effectLst/>
                <a:latin typeface="Arial"/>
              </a:rPr>
              <a:t>Trud in pozitiven odnos naših učiteljic.</a:t>
            </a:r>
            <a:endParaRPr lang="en-GB" sz="2400" b="0" i="0" u="none" strike="noStrike" dirty="0">
              <a:solidFill>
                <a:srgbClr val="000000"/>
              </a:solidFill>
              <a:effectLst/>
              <a:latin typeface="Arial"/>
            </a:endParaRPr>
          </a:p>
        </p:txBody>
      </p:sp>
      <p:sp>
        <p:nvSpPr>
          <p:cNvPr id="11" name="Rounded Rectangular Callout 10"/>
          <p:cNvSpPr/>
          <p:nvPr/>
        </p:nvSpPr>
        <p:spPr>
          <a:xfrm>
            <a:off x="6367191" y="4293096"/>
            <a:ext cx="2772308" cy="2512851"/>
          </a:xfrm>
          <a:prstGeom prst="wedgeRoundRectCallout">
            <a:avLst>
              <a:gd name="adj1" fmla="val 21758"/>
              <a:gd name="adj2" fmla="val -68079"/>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400" b="0" i="0" u="none" strike="noStrike" dirty="0" err="1">
                <a:solidFill>
                  <a:srgbClr val="000000"/>
                </a:solidFill>
                <a:effectLst/>
                <a:latin typeface="Arial"/>
              </a:rPr>
              <a:t>Učiteljice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za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redno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obveščanje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jasna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navodila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dostopnost</a:t>
            </a:r>
            <a:r>
              <a:rPr lang="en-GB" sz="2400" b="0" i="0" u="none" strike="noStrike" dirty="0">
                <a:solidFill>
                  <a:srgbClr val="000000"/>
                </a:solidFill>
                <a:effectLst/>
                <a:latin typeface="Arial"/>
              </a:rPr>
              <a:t> in </a:t>
            </a:r>
            <a:r>
              <a:rPr lang="en-GB" sz="2400" b="0" i="0" u="none" strike="noStrike" dirty="0" err="1">
                <a:solidFill>
                  <a:srgbClr val="000000"/>
                </a:solidFill>
                <a:effectLst/>
                <a:latin typeface="Arial"/>
              </a:rPr>
              <a:t>odzivnost</a:t>
            </a:r>
            <a:r>
              <a:rPr lang="en-GB" sz="2400" b="0" i="0" u="none" strike="noStrike" dirty="0">
                <a:solidFill>
                  <a:srgbClr val="000000"/>
                </a:solidFill>
                <a:effectLst/>
                <a:latin typeface="Arial"/>
              </a:rPr>
              <a:t>.</a:t>
            </a:r>
          </a:p>
        </p:txBody>
      </p:sp>
    </p:spTree>
    <p:extLst>
      <p:ext uri="{BB962C8B-B14F-4D97-AF65-F5344CB8AC3E}">
        <p14:creationId xmlns:p14="http://schemas.microsoft.com/office/powerpoint/2010/main" val="46633016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ular Callout 6"/>
          <p:cNvSpPr/>
          <p:nvPr/>
        </p:nvSpPr>
        <p:spPr>
          <a:xfrm>
            <a:off x="323528" y="0"/>
            <a:ext cx="6804248" cy="2552181"/>
          </a:xfrm>
          <a:prstGeom prst="wedgeRoundRectCallout">
            <a:avLst>
              <a:gd name="adj1" fmla="val 57755"/>
              <a:gd name="adj2" fmla="val 49537"/>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800" b="0" i="0" u="none" strike="noStrike" dirty="0" err="1">
                <a:solidFill>
                  <a:srgbClr val="000000"/>
                </a:solidFill>
                <a:effectLst/>
                <a:latin typeface="Arial"/>
              </a:rPr>
              <a:t>Pohvalila</a:t>
            </a:r>
            <a:r>
              <a:rPr lang="en-GB" sz="2800" b="0" i="0" u="none" strike="noStrike" dirty="0">
                <a:solidFill>
                  <a:srgbClr val="000000"/>
                </a:solidFill>
                <a:effectLst/>
                <a:latin typeface="Arial"/>
              </a:rPr>
              <a:t> bi </a:t>
            </a:r>
            <a:r>
              <a:rPr lang="en-GB" sz="2800" b="0" i="0" u="none" strike="noStrike" dirty="0" err="1">
                <a:solidFill>
                  <a:srgbClr val="000000"/>
                </a:solidFill>
                <a:effectLst/>
                <a:latin typeface="Arial"/>
              </a:rPr>
              <a:t>vse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učiteljice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dajo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natančna</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navodila</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za</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naloge</a:t>
            </a:r>
            <a:r>
              <a:rPr lang="en-GB" sz="2800" b="0" i="0" u="none" strike="noStrike" dirty="0">
                <a:solidFill>
                  <a:srgbClr val="000000"/>
                </a:solidFill>
                <a:effectLst/>
                <a:latin typeface="Arial"/>
              </a:rPr>
              <a:t>. In </a:t>
            </a:r>
            <a:r>
              <a:rPr lang="en-GB" sz="2800" b="0" i="0" u="none" strike="noStrike" dirty="0" err="1">
                <a:solidFill>
                  <a:srgbClr val="000000"/>
                </a:solidFill>
                <a:effectLst/>
                <a:latin typeface="Arial"/>
              </a:rPr>
              <a:t>srčna</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sporočila</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ki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nam</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veliko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pomenijo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Hvala</a:t>
            </a:r>
            <a:endParaRPr lang="en-GB" sz="2800" b="0" i="0" u="none" strike="noStrike" dirty="0">
              <a:solidFill>
                <a:srgbClr val="000000"/>
              </a:solidFill>
              <a:effectLst/>
              <a:latin typeface="Arial"/>
            </a:endParaRPr>
          </a:p>
        </p:txBody>
      </p:sp>
      <p:sp>
        <p:nvSpPr>
          <p:cNvPr id="8" name="Rounded Rectangular Callout 7"/>
          <p:cNvSpPr/>
          <p:nvPr/>
        </p:nvSpPr>
        <p:spPr>
          <a:xfrm>
            <a:off x="827584" y="3501008"/>
            <a:ext cx="7849017" cy="3000729"/>
          </a:xfrm>
          <a:prstGeom prst="wedgeRoundRectCallout">
            <a:avLst>
              <a:gd name="adj1" fmla="val 42074"/>
              <a:gd name="adj2" fmla="val -86120"/>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3200" b="0" i="0" u="none" strike="noStrike" dirty="0" err="1">
                <a:solidFill>
                  <a:srgbClr val="000000"/>
                </a:solidFill>
                <a:effectLst/>
                <a:latin typeface="Arial"/>
              </a:rPr>
              <a:t>Proaktivnost</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šole</a:t>
            </a:r>
            <a:r>
              <a:rPr lang="en-GB" sz="3200" b="0" i="0" u="none" strike="noStrike" dirty="0">
                <a:solidFill>
                  <a:srgbClr val="000000"/>
                </a:solidFill>
                <a:effectLst/>
                <a:latin typeface="Arial"/>
              </a:rPr>
              <a:t> k </a:t>
            </a:r>
            <a:r>
              <a:rPr lang="en-GB" sz="3200" b="0" i="0" u="none" strike="noStrike" dirty="0" err="1">
                <a:solidFill>
                  <a:srgbClr val="000000"/>
                </a:solidFill>
                <a:effectLst/>
                <a:latin typeface="Arial"/>
              </a:rPr>
              <a:t>ustvarjanju</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pouka</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doma</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Učiteljica</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ki</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skuša</a:t>
            </a:r>
            <a:r>
              <a:rPr lang="en-GB" sz="3200" b="0" i="0" u="none" strike="noStrike" dirty="0">
                <a:solidFill>
                  <a:srgbClr val="000000"/>
                </a:solidFill>
                <a:effectLst/>
                <a:latin typeface="Arial"/>
              </a:rPr>
              <a:t> v </a:t>
            </a:r>
            <a:r>
              <a:rPr lang="en-GB" sz="3200" b="0" i="0" u="none" strike="noStrike" dirty="0" err="1">
                <a:solidFill>
                  <a:srgbClr val="000000"/>
                </a:solidFill>
                <a:effectLst/>
                <a:latin typeface="Arial"/>
              </a:rPr>
              <a:t>teh</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razmerah</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ustvarjati</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vsebine</a:t>
            </a:r>
            <a:r>
              <a:rPr lang="en-GB" sz="3200" b="0" i="0" u="none" strike="noStrike" dirty="0">
                <a:solidFill>
                  <a:srgbClr val="000000"/>
                </a:solidFill>
                <a:effectLst/>
                <a:latin typeface="Arial"/>
              </a:rPr>
              <a:t> in v </a:t>
            </a:r>
            <a:r>
              <a:rPr lang="en-GB" sz="3200" b="0" i="0" u="none" strike="noStrike" dirty="0" err="1">
                <a:solidFill>
                  <a:srgbClr val="000000"/>
                </a:solidFill>
                <a:effectLst/>
                <a:latin typeface="Arial"/>
              </a:rPr>
              <a:t>teh</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razmerah</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izvajati</a:t>
            </a:r>
            <a:r>
              <a:rPr lang="en-GB" sz="3200" b="0" i="0" u="none" strike="noStrike" dirty="0">
                <a:solidFill>
                  <a:srgbClr val="000000"/>
                </a:solidFill>
                <a:effectLst/>
                <a:latin typeface="Arial"/>
              </a:rPr>
              <a:t> pouk.</a:t>
            </a:r>
          </a:p>
        </p:txBody>
      </p:sp>
    </p:spTree>
    <p:extLst>
      <p:ext uri="{BB962C8B-B14F-4D97-AF65-F5344CB8AC3E}">
        <p14:creationId xmlns:p14="http://schemas.microsoft.com/office/powerpoint/2010/main" val="36990059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Vertical Scroll 8"/>
          <p:cNvSpPr/>
          <p:nvPr/>
        </p:nvSpPr>
        <p:spPr>
          <a:xfrm>
            <a:off x="-468560" y="0"/>
            <a:ext cx="9612560" cy="6858000"/>
          </a:xfrm>
          <a:prstGeom prst="verticalScroll">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a:buFont typeface="Arial" pitchFamily="34" charset="0"/>
              <a:buChar char="•"/>
            </a:pPr>
            <a:r>
              <a:rPr lang="pl-PL" sz="2800" dirty="0">
                <a:solidFill>
                  <a:schemeClr val="tx1"/>
                </a:solidFill>
              </a:rPr>
              <a:t>Večine ne moti nič. (20)</a:t>
            </a:r>
          </a:p>
          <a:p>
            <a:pPr marL="342900" indent="-342900" algn="ctr">
              <a:buFont typeface="Arial" pitchFamily="34" charset="0"/>
              <a:buChar char="•"/>
            </a:pPr>
            <a:endParaRPr lang="pl-PL" sz="2800" dirty="0">
              <a:solidFill>
                <a:schemeClr val="tx1"/>
              </a:solidFill>
            </a:endParaRPr>
          </a:p>
          <a:p>
            <a:pPr marL="342900" indent="-342900" algn="ctr">
              <a:buFont typeface="Arial" pitchFamily="34" charset="0"/>
              <a:buChar char="•"/>
            </a:pPr>
            <a:r>
              <a:rPr lang="pl-PL" sz="2800" dirty="0">
                <a:solidFill>
                  <a:schemeClr val="tx1"/>
                </a:solidFill>
              </a:rPr>
              <a:t>Ko gre za nižje razrede, otroci potrebujejo stalen nadzor in pomoč, kar si starši, ki delamo od doma, težko privoščimo. Pri višjih razredih tega problema ne vidim, saj so otroci samostojni. </a:t>
            </a:r>
          </a:p>
          <a:p>
            <a:pPr marL="342900" indent="-342900" algn="ctr">
              <a:buFont typeface="Arial" pitchFamily="34" charset="0"/>
              <a:buChar char="•"/>
            </a:pPr>
            <a:endParaRPr lang="pl-PL" sz="2800" dirty="0">
              <a:solidFill>
                <a:schemeClr val="tx1"/>
              </a:solidFill>
            </a:endParaRPr>
          </a:p>
          <a:p>
            <a:pPr marL="342900" indent="-342900" algn="ctr">
              <a:buFont typeface="Arial" pitchFamily="34" charset="0"/>
              <a:buChar char="•"/>
            </a:pPr>
            <a:r>
              <a:rPr lang="pl-PL" sz="2800" dirty="0">
                <a:solidFill>
                  <a:schemeClr val="tx1"/>
                </a:solidFill>
              </a:rPr>
              <a:t>Razumem, da otoci niso na počitnicah, toda glede na okoliščine in trenutne razmere, ne bi smeli imeti toliko snovi, kot da hodijo v šolo. </a:t>
            </a:r>
            <a:endParaRPr lang="pl-PL" sz="2000" dirty="0">
              <a:solidFill>
                <a:schemeClr val="tx1"/>
              </a:solidFill>
            </a:endParaRPr>
          </a:p>
          <a:p>
            <a:pPr marL="285750" indent="-285750" algn="ctr">
              <a:buFont typeface="Arial" pitchFamily="34" charset="0"/>
              <a:buChar char="•"/>
            </a:pPr>
            <a:endParaRPr lang="hr-HR" dirty="0">
              <a:solidFill>
                <a:schemeClr val="tx1"/>
              </a:solidFill>
            </a:endParaRPr>
          </a:p>
        </p:txBody>
      </p:sp>
      <p:sp>
        <p:nvSpPr>
          <p:cNvPr id="2" name="Title 1"/>
          <p:cNvSpPr>
            <a:spLocks noGrp="1"/>
          </p:cNvSpPr>
          <p:nvPr>
            <p:ph type="title"/>
          </p:nvPr>
        </p:nvSpPr>
        <p:spPr>
          <a:xfrm>
            <a:off x="1835696" y="404664"/>
            <a:ext cx="6923112" cy="811390"/>
          </a:xfrm>
        </p:spPr>
        <p:txBody>
          <a:bodyPr>
            <a:normAutofit fontScale="90000"/>
          </a:bodyPr>
          <a:lstStyle/>
          <a:p>
            <a:pPr algn="l"/>
            <a:r>
              <a:rPr lang="hr-HR" dirty="0"/>
              <a:t>Moti me...      </a:t>
            </a:r>
            <a:br>
              <a:rPr lang="hr-HR" dirty="0"/>
            </a:br>
            <a:r>
              <a:rPr lang="hr-HR" dirty="0"/>
              <a:t>			</a:t>
            </a:r>
            <a:endParaRPr lang="en-GB" dirty="0"/>
          </a:p>
        </p:txBody>
      </p:sp>
    </p:spTree>
    <p:extLst>
      <p:ext uri="{BB962C8B-B14F-4D97-AF65-F5344CB8AC3E}">
        <p14:creationId xmlns:p14="http://schemas.microsoft.com/office/powerpoint/2010/main" val="67081118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6221"/>
            <a:ext cx="4978896" cy="850106"/>
          </a:xfrm>
        </p:spPr>
        <p:txBody>
          <a:bodyPr/>
          <a:lstStyle/>
          <a:p>
            <a:r>
              <a:rPr lang="hr-HR" dirty="0"/>
              <a:t>	Sporočil bi še...</a:t>
            </a:r>
            <a:endParaRPr lang="en-GB" dirty="0"/>
          </a:p>
        </p:txBody>
      </p:sp>
      <p:sp>
        <p:nvSpPr>
          <p:cNvPr id="5" name="Oval Callout 4"/>
          <p:cNvSpPr/>
          <p:nvPr/>
        </p:nvSpPr>
        <p:spPr>
          <a:xfrm>
            <a:off x="5417891" y="326831"/>
            <a:ext cx="3544783" cy="1590001"/>
          </a:xfrm>
          <a:prstGeom prst="wedgeEllipseCallout">
            <a:avLst>
              <a:gd name="adj1" fmla="val -50453"/>
              <a:gd name="adj2" fmla="val -30885"/>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GB" sz="2400" dirty="0" err="1"/>
              <a:t>Ostan</a:t>
            </a:r>
            <a:r>
              <a:rPr lang="hr-HR" sz="2400" dirty="0"/>
              <a:t>i</a:t>
            </a:r>
            <a:r>
              <a:rPr lang="en-GB" sz="2400" dirty="0" err="1"/>
              <a:t>te</a:t>
            </a:r>
            <a:r>
              <a:rPr lang="en-GB" sz="2400" dirty="0"/>
              <a:t> </a:t>
            </a:r>
            <a:r>
              <a:rPr lang="en-GB" sz="2400" dirty="0" err="1"/>
              <a:t>zdravi</a:t>
            </a:r>
            <a:r>
              <a:rPr lang="hr-HR" sz="2400" dirty="0"/>
              <a:t>. Uspelo nam bo!</a:t>
            </a:r>
            <a:endParaRPr lang="en-GB" sz="2400" dirty="0"/>
          </a:p>
        </p:txBody>
      </p:sp>
      <p:sp>
        <p:nvSpPr>
          <p:cNvPr id="9" name="Rounded Rectangular Callout 8"/>
          <p:cNvSpPr/>
          <p:nvPr/>
        </p:nvSpPr>
        <p:spPr>
          <a:xfrm>
            <a:off x="7074881" y="2591309"/>
            <a:ext cx="1869100" cy="1188132"/>
          </a:xfrm>
          <a:prstGeom prst="wedgeRoundRectCallout">
            <a:avLst>
              <a:gd name="adj1" fmla="val -105752"/>
              <a:gd name="adj2" fmla="val -78106"/>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GB" sz="2800" dirty="0" err="1"/>
              <a:t>Hvala</a:t>
            </a:r>
            <a:r>
              <a:rPr lang="en-GB" sz="2800" dirty="0"/>
              <a:t> </a:t>
            </a:r>
            <a:r>
              <a:rPr lang="en-GB" sz="2800" dirty="0" err="1"/>
              <a:t>za</a:t>
            </a:r>
            <a:r>
              <a:rPr lang="en-GB" sz="2800" dirty="0"/>
              <a:t> </a:t>
            </a:r>
            <a:r>
              <a:rPr lang="en-GB" sz="2800" dirty="0" err="1"/>
              <a:t>trud</a:t>
            </a:r>
            <a:r>
              <a:rPr lang="en-GB" sz="2800" dirty="0"/>
              <a:t>.</a:t>
            </a:r>
          </a:p>
        </p:txBody>
      </p:sp>
      <p:sp>
        <p:nvSpPr>
          <p:cNvPr id="6" name="Rounded Rectangular Callout 5"/>
          <p:cNvSpPr/>
          <p:nvPr/>
        </p:nvSpPr>
        <p:spPr>
          <a:xfrm>
            <a:off x="6263680" y="5385193"/>
            <a:ext cx="2880320" cy="1440160"/>
          </a:xfrm>
          <a:prstGeom prst="wedgeRoundRectCallout">
            <a:avLst>
              <a:gd name="adj1" fmla="val -38407"/>
              <a:gd name="adj2" fmla="val -166019"/>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GB" sz="2800" dirty="0"/>
              <a:t>E </a:t>
            </a:r>
            <a:r>
              <a:rPr lang="en-GB" sz="2800" dirty="0" err="1"/>
              <a:t>gradivo</a:t>
            </a:r>
            <a:r>
              <a:rPr lang="en-GB" sz="2800" dirty="0"/>
              <a:t> je </a:t>
            </a:r>
            <a:r>
              <a:rPr lang="en-GB" sz="2800" dirty="0" err="1"/>
              <a:t>večkrat</a:t>
            </a:r>
            <a:r>
              <a:rPr lang="en-GB" sz="2800" dirty="0"/>
              <a:t> </a:t>
            </a:r>
            <a:r>
              <a:rPr lang="en-GB" sz="2800" dirty="0" err="1"/>
              <a:t>nedostopno</a:t>
            </a:r>
            <a:endParaRPr lang="en-GB" sz="2800" dirty="0"/>
          </a:p>
        </p:txBody>
      </p:sp>
      <p:sp>
        <p:nvSpPr>
          <p:cNvPr id="7" name="Oval Callout 6"/>
          <p:cNvSpPr/>
          <p:nvPr/>
        </p:nvSpPr>
        <p:spPr>
          <a:xfrm>
            <a:off x="467544" y="1403177"/>
            <a:ext cx="4461230" cy="2376264"/>
          </a:xfrm>
          <a:prstGeom prst="wedgeEllipseCallout">
            <a:avLst>
              <a:gd name="adj1" fmla="val -14397"/>
              <a:gd name="adj2" fmla="val -75990"/>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GB" sz="3200" dirty="0" err="1"/>
              <a:t>boljši</a:t>
            </a:r>
            <a:r>
              <a:rPr lang="en-GB" sz="3200" dirty="0"/>
              <a:t> </a:t>
            </a:r>
            <a:r>
              <a:rPr lang="en-GB" sz="3200" dirty="0" err="1"/>
              <a:t>način</a:t>
            </a:r>
            <a:r>
              <a:rPr lang="en-GB" sz="3200" dirty="0"/>
              <a:t> </a:t>
            </a:r>
            <a:r>
              <a:rPr lang="en-GB" sz="3200" dirty="0" err="1"/>
              <a:t>šole</a:t>
            </a:r>
            <a:r>
              <a:rPr lang="en-GB" sz="3200" dirty="0"/>
              <a:t> </a:t>
            </a:r>
            <a:r>
              <a:rPr lang="en-GB" sz="3200" dirty="0" err="1"/>
              <a:t>na</a:t>
            </a:r>
            <a:r>
              <a:rPr lang="en-GB" sz="3200" dirty="0"/>
              <a:t> </a:t>
            </a:r>
            <a:r>
              <a:rPr lang="en-GB" sz="3200" dirty="0" err="1"/>
              <a:t>daljavo</a:t>
            </a:r>
            <a:r>
              <a:rPr lang="en-GB" sz="3200" dirty="0"/>
              <a:t> se </a:t>
            </a:r>
            <a:r>
              <a:rPr lang="en-GB" sz="3200" dirty="0" err="1"/>
              <a:t>nam</a:t>
            </a:r>
            <a:r>
              <a:rPr lang="en-GB" sz="3200" dirty="0"/>
              <a:t> </a:t>
            </a:r>
            <a:r>
              <a:rPr lang="en-GB" sz="3200" dirty="0" err="1"/>
              <a:t>zdi</a:t>
            </a:r>
            <a:r>
              <a:rPr lang="en-GB" sz="3200" dirty="0"/>
              <a:t> </a:t>
            </a:r>
            <a:r>
              <a:rPr lang="en-GB" sz="3200" dirty="0" err="1"/>
              <a:t>preko</a:t>
            </a:r>
            <a:r>
              <a:rPr lang="en-GB" sz="3200" dirty="0"/>
              <a:t> </a:t>
            </a:r>
            <a:r>
              <a:rPr lang="en-GB" sz="3200" dirty="0" err="1"/>
              <a:t>spletnih</a:t>
            </a:r>
            <a:r>
              <a:rPr lang="en-GB" sz="3200" dirty="0"/>
              <a:t> </a:t>
            </a:r>
            <a:r>
              <a:rPr lang="en-GB" sz="3200" dirty="0" err="1"/>
              <a:t>učilnic</a:t>
            </a:r>
            <a:endParaRPr lang="en-GB" sz="3200" dirty="0"/>
          </a:p>
        </p:txBody>
      </p:sp>
      <p:sp>
        <p:nvSpPr>
          <p:cNvPr id="8" name="Rounded Rectangular Callout 7"/>
          <p:cNvSpPr/>
          <p:nvPr/>
        </p:nvSpPr>
        <p:spPr>
          <a:xfrm>
            <a:off x="-21486" y="4160803"/>
            <a:ext cx="5932466" cy="2748281"/>
          </a:xfrm>
          <a:prstGeom prst="wedgeRoundRectCallout">
            <a:avLst>
              <a:gd name="adj1" fmla="val 47290"/>
              <a:gd name="adj2" fmla="val -84526"/>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3600" dirty="0" err="1"/>
              <a:t>Skupaj</a:t>
            </a:r>
            <a:r>
              <a:rPr lang="en-GB" sz="3600" dirty="0"/>
              <a:t> </a:t>
            </a:r>
            <a:r>
              <a:rPr lang="en-GB" sz="3600" dirty="0" err="1"/>
              <a:t>bomo</a:t>
            </a:r>
            <a:r>
              <a:rPr lang="en-GB" sz="3600" dirty="0"/>
              <a:t> </a:t>
            </a:r>
            <a:r>
              <a:rPr lang="en-GB" sz="3600" dirty="0" err="1"/>
              <a:t>vse</a:t>
            </a:r>
            <a:r>
              <a:rPr lang="en-GB" sz="3600" dirty="0"/>
              <a:t> </a:t>
            </a:r>
            <a:r>
              <a:rPr lang="en-GB" sz="3600" dirty="0" err="1"/>
              <a:t>prebrodili</a:t>
            </a:r>
            <a:r>
              <a:rPr lang="en-GB" sz="3600" dirty="0"/>
              <a:t> in </a:t>
            </a:r>
            <a:r>
              <a:rPr lang="en-GB" sz="3600" dirty="0" err="1"/>
              <a:t>za</a:t>
            </a:r>
            <a:r>
              <a:rPr lang="en-GB" sz="3600" dirty="0"/>
              <a:t> </a:t>
            </a:r>
            <a:r>
              <a:rPr lang="en-GB" sz="3600" dirty="0" err="1"/>
              <a:t>vsako</a:t>
            </a:r>
            <a:r>
              <a:rPr lang="en-GB" sz="3600" dirty="0"/>
              <a:t> </a:t>
            </a:r>
            <a:r>
              <a:rPr lang="en-GB" sz="3600" dirty="0" err="1"/>
              <a:t>nevihto</a:t>
            </a:r>
            <a:r>
              <a:rPr lang="en-GB" sz="3600" dirty="0"/>
              <a:t> </a:t>
            </a:r>
            <a:r>
              <a:rPr lang="en-GB" sz="3600" dirty="0" err="1"/>
              <a:t>posije</a:t>
            </a:r>
            <a:r>
              <a:rPr lang="en-GB" sz="3600" dirty="0"/>
              <a:t> </a:t>
            </a:r>
            <a:r>
              <a:rPr lang="en-GB" sz="3600" dirty="0" err="1"/>
              <a:t>sonce</a:t>
            </a:r>
            <a:r>
              <a:rPr lang="en-GB" sz="3600" dirty="0"/>
              <a:t>. </a:t>
            </a:r>
            <a:r>
              <a:rPr lang="en-GB" sz="3600" dirty="0" err="1"/>
              <a:t>Vsi</a:t>
            </a:r>
            <a:r>
              <a:rPr lang="en-GB" sz="3600" dirty="0"/>
              <a:t> se </a:t>
            </a:r>
            <a:r>
              <a:rPr lang="en-GB" sz="3600" dirty="0" err="1"/>
              <a:t>bomo</a:t>
            </a:r>
            <a:r>
              <a:rPr lang="en-GB" sz="3600" dirty="0"/>
              <a:t> </a:t>
            </a:r>
            <a:r>
              <a:rPr lang="en-GB" sz="3600" dirty="0" err="1"/>
              <a:t>nekaj</a:t>
            </a:r>
            <a:r>
              <a:rPr lang="en-GB" sz="3600" dirty="0"/>
              <a:t> </a:t>
            </a:r>
            <a:r>
              <a:rPr lang="en-GB" sz="3600" dirty="0" err="1"/>
              <a:t>naučili</a:t>
            </a:r>
            <a:r>
              <a:rPr lang="en-GB" sz="3600" dirty="0"/>
              <a:t> </a:t>
            </a:r>
            <a:r>
              <a:rPr lang="en-GB" sz="3600" dirty="0" err="1"/>
              <a:t>iz</a:t>
            </a:r>
            <a:r>
              <a:rPr lang="en-GB" sz="3600" dirty="0"/>
              <a:t> </a:t>
            </a:r>
            <a:r>
              <a:rPr lang="en-GB" sz="3600" dirty="0" err="1"/>
              <a:t>te</a:t>
            </a:r>
            <a:r>
              <a:rPr lang="en-GB" sz="3600" dirty="0"/>
              <a:t> </a:t>
            </a:r>
            <a:r>
              <a:rPr lang="en-GB" sz="3600" dirty="0" err="1"/>
              <a:t>situacije</a:t>
            </a:r>
            <a:r>
              <a:rPr lang="en-GB" sz="3600" dirty="0"/>
              <a:t>. </a:t>
            </a:r>
            <a:r>
              <a:rPr lang="en-GB" sz="3600" dirty="0" err="1"/>
              <a:t>Nič</a:t>
            </a:r>
            <a:r>
              <a:rPr lang="en-GB" sz="3600" dirty="0"/>
              <a:t> </a:t>
            </a:r>
            <a:r>
              <a:rPr lang="en-GB" sz="3600" dirty="0" err="1"/>
              <a:t>ni</a:t>
            </a:r>
            <a:r>
              <a:rPr lang="en-GB" sz="3600" dirty="0"/>
              <a:t> </a:t>
            </a:r>
            <a:r>
              <a:rPr lang="en-GB" sz="3600" dirty="0" err="1"/>
              <a:t>samoumevno</a:t>
            </a:r>
            <a:r>
              <a:rPr lang="en-GB" sz="3600" dirty="0"/>
              <a:t>. </a:t>
            </a:r>
          </a:p>
        </p:txBody>
      </p:sp>
    </p:spTree>
    <p:extLst>
      <p:ext uri="{BB962C8B-B14F-4D97-AF65-F5344CB8AC3E}">
        <p14:creationId xmlns:p14="http://schemas.microsoft.com/office/powerpoint/2010/main" val="35090639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hr-HR" dirty="0"/>
              <a:t>6.razred</a:t>
            </a:r>
            <a:endParaRPr lang="en-GB" dirty="0"/>
          </a:p>
        </p:txBody>
      </p:sp>
      <p:sp>
        <p:nvSpPr>
          <p:cNvPr id="5" name="Text Placeholder 4"/>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53706359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4725254" y="0"/>
            <a:ext cx="4418746" cy="1446550"/>
          </a:xfrm>
          <a:prstGeom prst="rect">
            <a:avLst/>
          </a:prstGeom>
          <a:noFill/>
        </p:spPr>
        <p:txBody>
          <a:bodyPr wrap="square" rtlCol="0">
            <a:spAutoFit/>
          </a:bodyPr>
          <a:lstStyle/>
          <a:p>
            <a:pPr algn="r"/>
            <a:r>
              <a:rPr lang="hr-HR" sz="4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Po mnenju staršev</a:t>
            </a:r>
            <a:endParaRPr lang="en-GB" sz="4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2" name="Rectangle 1"/>
          <p:cNvSpPr/>
          <p:nvPr/>
        </p:nvSpPr>
        <p:spPr>
          <a:xfrm>
            <a:off x="3312870" y="307776"/>
            <a:ext cx="2811411" cy="830997"/>
          </a:xfrm>
          <a:prstGeom prst="rect">
            <a:avLst/>
          </a:prstGeom>
        </p:spPr>
        <p:txBody>
          <a:bodyPr wrap="none">
            <a:spAutoFit/>
          </a:bodyPr>
          <a:lstStyle/>
          <a:p>
            <a:pPr algn="ctr">
              <a:defRPr sz="1800" b="1" i="0" u="none" strike="noStrike" kern="1200" baseline="0">
                <a:solidFill>
                  <a:prstClr val="black"/>
                </a:solidFill>
                <a:latin typeface="+mn-lt"/>
                <a:ea typeface="+mn-ea"/>
                <a:cs typeface="+mn-cs"/>
              </a:defRPr>
            </a:pPr>
            <a:r>
              <a:rPr lang="hr-HR" sz="2400" dirty="0"/>
              <a:t> Dela za šolo se mi </a:t>
            </a:r>
          </a:p>
          <a:p>
            <a:pPr algn="ctr">
              <a:defRPr sz="1800" b="1" i="0" u="none" strike="noStrike" kern="1200" baseline="0">
                <a:solidFill>
                  <a:prstClr val="black"/>
                </a:solidFill>
                <a:latin typeface="+mn-lt"/>
                <a:ea typeface="+mn-ea"/>
                <a:cs typeface="+mn-cs"/>
              </a:defRPr>
            </a:pPr>
            <a:r>
              <a:rPr lang="hr-HR" sz="2400" dirty="0"/>
              <a:t>v teh okoliščinah zdi</a:t>
            </a:r>
            <a:r>
              <a:rPr lang="hr-HR" dirty="0"/>
              <a:t>:</a:t>
            </a:r>
            <a:endParaRPr lang="en-GB" dirty="0"/>
          </a:p>
        </p:txBody>
      </p:sp>
      <p:graphicFrame>
        <p:nvGraphicFramePr>
          <p:cNvPr id="13" name="Chart 12"/>
          <p:cNvGraphicFramePr>
            <a:graphicFrameLocks/>
          </p:cNvGraphicFramePr>
          <p:nvPr>
            <p:extLst>
              <p:ext uri="{D42A27DB-BD31-4B8C-83A1-F6EECF244321}">
                <p14:modId xmlns:p14="http://schemas.microsoft.com/office/powerpoint/2010/main" val="2959660260"/>
              </p:ext>
            </p:extLst>
          </p:nvPr>
        </p:nvGraphicFramePr>
        <p:xfrm>
          <a:off x="4496218" y="797062"/>
          <a:ext cx="4876817" cy="3068960"/>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Box 10"/>
          <p:cNvSpPr txBox="1"/>
          <p:nvPr/>
        </p:nvSpPr>
        <p:spPr>
          <a:xfrm>
            <a:off x="0" y="56311"/>
            <a:ext cx="3389214" cy="1446550"/>
          </a:xfrm>
          <a:prstGeom prst="rect">
            <a:avLst/>
          </a:prstGeom>
          <a:noFill/>
        </p:spPr>
        <p:txBody>
          <a:bodyPr wrap="square" rtlCol="0">
            <a:spAutoFit/>
          </a:bodyPr>
          <a:lstStyle/>
          <a:p>
            <a:r>
              <a:rPr lang="hr-HR"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Po mnenju </a:t>
            </a:r>
          </a:p>
          <a:p>
            <a:r>
              <a:rPr lang="hr-HR"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učencev</a:t>
            </a:r>
            <a:endParaRPr lang="en-GB"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Left Arrow 4"/>
          <p:cNvSpPr/>
          <p:nvPr/>
        </p:nvSpPr>
        <p:spPr>
          <a:xfrm>
            <a:off x="5508104" y="4077072"/>
            <a:ext cx="3384376" cy="2520280"/>
          </a:xfrm>
          <a:prstGeom prst="lef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hr-HR" sz="2400" dirty="0"/>
              <a:t>Učenci poročajo, da za šolo delajo</a:t>
            </a:r>
            <a:endParaRPr lang="en-GB" sz="2400" dirty="0"/>
          </a:p>
        </p:txBody>
      </p:sp>
      <p:graphicFrame>
        <p:nvGraphicFramePr>
          <p:cNvPr id="12" name="Chart 11"/>
          <p:cNvGraphicFramePr>
            <a:graphicFrameLocks/>
          </p:cNvGraphicFramePr>
          <p:nvPr>
            <p:extLst>
              <p:ext uri="{D42A27DB-BD31-4B8C-83A1-F6EECF244321}">
                <p14:modId xmlns:p14="http://schemas.microsoft.com/office/powerpoint/2010/main" val="647692822"/>
              </p:ext>
            </p:extLst>
          </p:nvPr>
        </p:nvGraphicFramePr>
        <p:xfrm>
          <a:off x="4648618" y="949462"/>
          <a:ext cx="4876817" cy="306896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hart 13"/>
          <p:cNvGraphicFramePr>
            <a:graphicFrameLocks/>
          </p:cNvGraphicFramePr>
          <p:nvPr>
            <p:extLst>
              <p:ext uri="{D42A27DB-BD31-4B8C-83A1-F6EECF244321}">
                <p14:modId xmlns:p14="http://schemas.microsoft.com/office/powerpoint/2010/main" val="370439016"/>
              </p:ext>
            </p:extLst>
          </p:nvPr>
        </p:nvGraphicFramePr>
        <p:xfrm>
          <a:off x="23079" y="723274"/>
          <a:ext cx="5577553" cy="307183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 name="Chart 16"/>
          <p:cNvGraphicFramePr>
            <a:graphicFrameLocks/>
          </p:cNvGraphicFramePr>
          <p:nvPr>
            <p:extLst>
              <p:ext uri="{D42A27DB-BD31-4B8C-83A1-F6EECF244321}">
                <p14:modId xmlns:p14="http://schemas.microsoft.com/office/powerpoint/2010/main" val="1090939255"/>
              </p:ext>
            </p:extLst>
          </p:nvPr>
        </p:nvGraphicFramePr>
        <p:xfrm>
          <a:off x="-1" y="3573016"/>
          <a:ext cx="6934628" cy="3247256"/>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8215274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56311"/>
            <a:ext cx="8748464" cy="1446550"/>
          </a:xfrm>
          <a:prstGeom prst="rect">
            <a:avLst/>
          </a:prstGeom>
          <a:noFill/>
        </p:spPr>
        <p:txBody>
          <a:bodyPr wrap="square" rtlCol="0">
            <a:spAutoFit/>
          </a:bodyPr>
          <a:lstStyle/>
          <a:p>
            <a:r>
              <a:rPr lang="hr-HR"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Organizacija dela po poročanju</a:t>
            </a:r>
          </a:p>
          <a:p>
            <a:r>
              <a:rPr lang="hr-HR"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učencev</a:t>
            </a:r>
            <a:endParaRPr lang="en-GB"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aphicFrame>
        <p:nvGraphicFramePr>
          <p:cNvPr id="4" name="Chart 3"/>
          <p:cNvGraphicFramePr>
            <a:graphicFrameLocks/>
          </p:cNvGraphicFramePr>
          <p:nvPr>
            <p:extLst>
              <p:ext uri="{D42A27DB-BD31-4B8C-83A1-F6EECF244321}">
                <p14:modId xmlns:p14="http://schemas.microsoft.com/office/powerpoint/2010/main" val="3015154651"/>
              </p:ext>
            </p:extLst>
          </p:nvPr>
        </p:nvGraphicFramePr>
        <p:xfrm>
          <a:off x="179512" y="1052736"/>
          <a:ext cx="8964488" cy="58052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315376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10"/>
          <p:cNvGraphicFramePr>
            <a:graphicFrameLocks/>
          </p:cNvGraphicFramePr>
          <p:nvPr>
            <p:extLst>
              <p:ext uri="{D42A27DB-BD31-4B8C-83A1-F6EECF244321}">
                <p14:modId xmlns:p14="http://schemas.microsoft.com/office/powerpoint/2010/main" val="2198939664"/>
              </p:ext>
            </p:extLst>
          </p:nvPr>
        </p:nvGraphicFramePr>
        <p:xfrm>
          <a:off x="1115616" y="9417"/>
          <a:ext cx="8028384" cy="3635605"/>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rot="16200000">
            <a:off x="6475683" y="4189683"/>
            <a:ext cx="3212976" cy="2123658"/>
          </a:xfrm>
          <a:prstGeom prst="rect">
            <a:avLst/>
          </a:prstGeom>
          <a:noFill/>
        </p:spPr>
        <p:txBody>
          <a:bodyPr wrap="square" rtlCol="0">
            <a:spAutoFit/>
          </a:bodyPr>
          <a:lstStyle/>
          <a:p>
            <a:r>
              <a:rPr lang="hr-HR" sz="4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Po poročanju staršev</a:t>
            </a:r>
            <a:endParaRPr lang="en-GB" sz="4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5" name="TextBox 4"/>
          <p:cNvSpPr txBox="1"/>
          <p:nvPr/>
        </p:nvSpPr>
        <p:spPr>
          <a:xfrm rot="16200000">
            <a:off x="-971332" y="980750"/>
            <a:ext cx="3389214" cy="1446550"/>
          </a:xfrm>
          <a:prstGeom prst="rect">
            <a:avLst/>
          </a:prstGeom>
          <a:noFill/>
        </p:spPr>
        <p:txBody>
          <a:bodyPr wrap="square" rtlCol="0">
            <a:spAutoFit/>
          </a:bodyPr>
          <a:lstStyle/>
          <a:p>
            <a:r>
              <a:rPr lang="hr-HR"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Po poročanju</a:t>
            </a:r>
          </a:p>
          <a:p>
            <a:r>
              <a:rPr lang="hr-HR"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učencev</a:t>
            </a:r>
            <a:endParaRPr lang="en-GB"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Title 3"/>
          <p:cNvSpPr>
            <a:spLocks noGrp="1"/>
          </p:cNvSpPr>
          <p:nvPr>
            <p:ph type="title"/>
          </p:nvPr>
        </p:nvSpPr>
        <p:spPr>
          <a:xfrm>
            <a:off x="4356046" y="4005064"/>
            <a:ext cx="2664296" cy="742404"/>
          </a:xfrm>
          <a:solidFill>
            <a:schemeClr val="bg1"/>
          </a:solidFill>
        </p:spPr>
        <p:txBody>
          <a:bodyPr>
            <a:noAutofit/>
          </a:bodyPr>
          <a:lstStyle/>
          <a:p>
            <a:r>
              <a:rPr lang="pl-PL" sz="2400" dirty="0"/>
              <a:t>Moj otrok za šolsko delo od doma:</a:t>
            </a:r>
            <a:endParaRPr lang="en-GB" sz="2400" dirty="0"/>
          </a:p>
        </p:txBody>
      </p:sp>
      <p:graphicFrame>
        <p:nvGraphicFramePr>
          <p:cNvPr id="9" name="Chart 8"/>
          <p:cNvGraphicFramePr>
            <a:graphicFrameLocks/>
          </p:cNvGraphicFramePr>
          <p:nvPr>
            <p:extLst>
              <p:ext uri="{D42A27DB-BD31-4B8C-83A1-F6EECF244321}">
                <p14:modId xmlns:p14="http://schemas.microsoft.com/office/powerpoint/2010/main" val="1773450639"/>
              </p:ext>
            </p:extLst>
          </p:nvPr>
        </p:nvGraphicFramePr>
        <p:xfrm>
          <a:off x="-324544" y="3645023"/>
          <a:ext cx="8928992" cy="3242175"/>
        </p:xfrm>
        <a:graphic>
          <a:graphicData uri="http://schemas.openxmlformats.org/drawingml/2006/chart">
            <c:chart xmlns:c="http://schemas.openxmlformats.org/drawingml/2006/chart" xmlns:r="http://schemas.openxmlformats.org/officeDocument/2006/relationships" r:id="rId3"/>
          </a:graphicData>
        </a:graphic>
      </p:graphicFrame>
      <p:sp>
        <p:nvSpPr>
          <p:cNvPr id="10" name="Title 3"/>
          <p:cNvSpPr>
            <a:spLocks noGrp="1"/>
          </p:cNvSpPr>
          <p:nvPr/>
        </p:nvSpPr>
        <p:spPr>
          <a:xfrm>
            <a:off x="4581898" y="256596"/>
            <a:ext cx="4536512" cy="742414"/>
          </a:xfrm>
          <a:prstGeom prst="rect">
            <a:avLst/>
          </a:prstGeom>
          <a:solidFill>
            <a:schemeClr val="bg1"/>
          </a:solidFill>
        </p:spPr>
        <p:txBody>
          <a:bodyPr vert="horz" lIns="91440" tIns="45720" rIns="91440" bIns="4572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pl-PL" sz="2400" dirty="0"/>
              <a:t>Pomoč in podporo pri delu za šolo doma jim nudijo:</a:t>
            </a:r>
            <a:endParaRPr lang="en-GB" sz="2400" dirty="0"/>
          </a:p>
        </p:txBody>
      </p:sp>
    </p:spTree>
    <p:extLst>
      <p:ext uri="{BB962C8B-B14F-4D97-AF65-F5344CB8AC3E}">
        <p14:creationId xmlns:p14="http://schemas.microsoft.com/office/powerpoint/2010/main" val="5702758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type="body" sz="half" idx="2"/>
          </p:nvPr>
        </p:nvSpPr>
        <p:spPr>
          <a:xfrm>
            <a:off x="323528" y="3061995"/>
            <a:ext cx="3008313" cy="3057203"/>
          </a:xfrm>
        </p:spPr>
        <p:txBody>
          <a:bodyPr/>
          <a:lstStyle/>
          <a:p>
            <a:endParaRPr lang="pl-PL" dirty="0"/>
          </a:p>
          <a:p>
            <a:pPr marL="0" indent="0">
              <a:buNone/>
            </a:pPr>
            <a:endParaRPr lang="pl-PL" dirty="0"/>
          </a:p>
          <a:p>
            <a:pPr marL="0" indent="0">
              <a:buNone/>
            </a:pPr>
            <a:endParaRPr lang="en-GB" dirty="0"/>
          </a:p>
        </p:txBody>
      </p:sp>
      <p:sp>
        <p:nvSpPr>
          <p:cNvPr id="10" name="TextBox 9"/>
          <p:cNvSpPr txBox="1"/>
          <p:nvPr/>
        </p:nvSpPr>
        <p:spPr>
          <a:xfrm>
            <a:off x="-21348" y="-1"/>
            <a:ext cx="3096344" cy="2585323"/>
          </a:xfrm>
          <a:prstGeom prst="rect">
            <a:avLst/>
          </a:prstGeom>
          <a:noFill/>
        </p:spPr>
        <p:txBody>
          <a:bodyPr wrap="square" rtlCol="0">
            <a:spAutoFit/>
          </a:bodyPr>
          <a:lstStyle/>
          <a:p>
            <a:pPr algn="ctr"/>
            <a:r>
              <a:rPr lang="hr-HR" sz="5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Po mnenju staršev</a:t>
            </a:r>
            <a:endParaRPr lang="en-GB" sz="5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12" name="Title 3"/>
          <p:cNvSpPr txBox="1">
            <a:spLocks/>
          </p:cNvSpPr>
          <p:nvPr/>
        </p:nvSpPr>
        <p:spPr>
          <a:xfrm>
            <a:off x="3995936" y="0"/>
            <a:ext cx="4536504" cy="620688"/>
          </a:xfrm>
          <a:prstGeom prst="rect">
            <a:avLst/>
          </a:prstGeom>
        </p:spPr>
        <p:txBody>
          <a:bodyPr vert="horz" lIns="91440" tIns="45720" rIns="91440" bIns="45720" rtlCol="0" anchor="b">
            <a:noAutofit/>
          </a:bodyPr>
          <a:lstStyle>
            <a:lvl1pPr algn="l" defTabSz="914400" rtl="0" eaLnBrk="1" latinLnBrk="0" hangingPunct="1">
              <a:spcBef>
                <a:spcPct val="0"/>
              </a:spcBef>
              <a:buNone/>
              <a:defRPr sz="2000" b="1" kern="1200">
                <a:solidFill>
                  <a:schemeClr val="tx1"/>
                </a:solidFill>
                <a:latin typeface="+mj-lt"/>
                <a:ea typeface="+mj-ea"/>
                <a:cs typeface="+mj-cs"/>
              </a:defRPr>
            </a:lvl1pPr>
          </a:lstStyle>
          <a:p>
            <a:r>
              <a:rPr lang="pl-PL" sz="2400" dirty="0"/>
              <a:t>Količina sporočil s strani šole:</a:t>
            </a:r>
            <a:endParaRPr lang="en-GB" sz="2400" dirty="0"/>
          </a:p>
        </p:txBody>
      </p:sp>
      <p:sp>
        <p:nvSpPr>
          <p:cNvPr id="14" name="TextBox 13"/>
          <p:cNvSpPr txBox="1"/>
          <p:nvPr/>
        </p:nvSpPr>
        <p:spPr>
          <a:xfrm>
            <a:off x="5327576" y="3933056"/>
            <a:ext cx="3816424" cy="584775"/>
          </a:xfrm>
          <a:prstGeom prst="rect">
            <a:avLst/>
          </a:prstGeom>
          <a:noFill/>
        </p:spPr>
        <p:txBody>
          <a:bodyPr wrap="square" rtlCol="0">
            <a:spAutoFit/>
          </a:bodyPr>
          <a:lstStyle/>
          <a:p>
            <a:r>
              <a:rPr lang="hr-HR" sz="3200" dirty="0"/>
              <a:t>Delo na daljavo:</a:t>
            </a:r>
            <a:endParaRPr lang="en-GB" sz="3200" dirty="0"/>
          </a:p>
        </p:txBody>
      </p:sp>
      <p:sp>
        <p:nvSpPr>
          <p:cNvPr id="15" name="TextBox 14"/>
          <p:cNvSpPr txBox="1"/>
          <p:nvPr/>
        </p:nvSpPr>
        <p:spPr>
          <a:xfrm>
            <a:off x="107504" y="4653136"/>
            <a:ext cx="3389214" cy="1446550"/>
          </a:xfrm>
          <a:prstGeom prst="rect">
            <a:avLst/>
          </a:prstGeom>
          <a:noFill/>
        </p:spPr>
        <p:txBody>
          <a:bodyPr wrap="square" rtlCol="0">
            <a:spAutoFit/>
          </a:bodyPr>
          <a:lstStyle/>
          <a:p>
            <a:r>
              <a:rPr lang="hr-HR"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Po poročanju</a:t>
            </a:r>
          </a:p>
          <a:p>
            <a:r>
              <a:rPr lang="hr-HR"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učencev</a:t>
            </a:r>
            <a:endParaRPr lang="en-GB"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aphicFrame>
        <p:nvGraphicFramePr>
          <p:cNvPr id="9" name="Chart 8"/>
          <p:cNvGraphicFramePr>
            <a:graphicFrameLocks/>
          </p:cNvGraphicFramePr>
          <p:nvPr>
            <p:extLst>
              <p:ext uri="{D42A27DB-BD31-4B8C-83A1-F6EECF244321}">
                <p14:modId xmlns:p14="http://schemas.microsoft.com/office/powerpoint/2010/main" val="3150652979"/>
              </p:ext>
            </p:extLst>
          </p:nvPr>
        </p:nvGraphicFramePr>
        <p:xfrm>
          <a:off x="3779912" y="334490"/>
          <a:ext cx="5364088"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6" name="Chart 15"/>
          <p:cNvGraphicFramePr>
            <a:graphicFrameLocks/>
          </p:cNvGraphicFramePr>
          <p:nvPr>
            <p:extLst>
              <p:ext uri="{D42A27DB-BD31-4B8C-83A1-F6EECF244321}">
                <p14:modId xmlns:p14="http://schemas.microsoft.com/office/powerpoint/2010/main" val="1568686866"/>
              </p:ext>
            </p:extLst>
          </p:nvPr>
        </p:nvGraphicFramePr>
        <p:xfrm>
          <a:off x="3074996" y="3933056"/>
          <a:ext cx="6069004" cy="302476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805103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1348" y="-1"/>
            <a:ext cx="5457444" cy="769441"/>
          </a:xfrm>
          <a:prstGeom prst="rect">
            <a:avLst/>
          </a:prstGeom>
          <a:noFill/>
        </p:spPr>
        <p:txBody>
          <a:bodyPr wrap="square" rtlCol="0">
            <a:spAutoFit/>
          </a:bodyPr>
          <a:lstStyle/>
          <a:p>
            <a:pPr algn="ctr"/>
            <a:r>
              <a:rPr lang="hr-HR" sz="4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Po poročanju staršev</a:t>
            </a:r>
            <a:endParaRPr lang="en-GB" sz="4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graphicFrame>
        <p:nvGraphicFramePr>
          <p:cNvPr id="5" name="Chart 4"/>
          <p:cNvGraphicFramePr>
            <a:graphicFrameLocks/>
          </p:cNvGraphicFramePr>
          <p:nvPr>
            <p:extLst>
              <p:ext uri="{D42A27DB-BD31-4B8C-83A1-F6EECF244321}">
                <p14:modId xmlns:p14="http://schemas.microsoft.com/office/powerpoint/2010/main" val="1759686763"/>
              </p:ext>
            </p:extLst>
          </p:nvPr>
        </p:nvGraphicFramePr>
        <p:xfrm>
          <a:off x="-21348" y="605707"/>
          <a:ext cx="9300801" cy="625229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08126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1747453296"/>
              </p:ext>
            </p:extLst>
          </p:nvPr>
        </p:nvGraphicFramePr>
        <p:xfrm>
          <a:off x="0" y="836712"/>
          <a:ext cx="9144000" cy="5544616"/>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4054000" y="6069713"/>
            <a:ext cx="936104" cy="369332"/>
          </a:xfrm>
          <a:prstGeom prst="rect">
            <a:avLst/>
          </a:prstGeom>
          <a:solidFill>
            <a:schemeClr val="bg1"/>
          </a:solidFill>
        </p:spPr>
        <p:txBody>
          <a:bodyPr wrap="square" rtlCol="0">
            <a:spAutoFit/>
          </a:bodyPr>
          <a:lstStyle/>
          <a:p>
            <a:pPr algn="ctr"/>
            <a:r>
              <a:rPr lang="hr-HR" dirty="0"/>
              <a:t>NE</a:t>
            </a:r>
            <a:endParaRPr lang="en-GB" dirty="0"/>
          </a:p>
        </p:txBody>
      </p:sp>
      <p:sp>
        <p:nvSpPr>
          <p:cNvPr id="9" name="TextBox 8"/>
          <p:cNvSpPr txBox="1"/>
          <p:nvPr/>
        </p:nvSpPr>
        <p:spPr>
          <a:xfrm>
            <a:off x="6038800" y="6103585"/>
            <a:ext cx="936104" cy="369332"/>
          </a:xfrm>
          <a:prstGeom prst="rect">
            <a:avLst/>
          </a:prstGeom>
          <a:solidFill>
            <a:schemeClr val="bg1"/>
          </a:solidFill>
        </p:spPr>
        <p:txBody>
          <a:bodyPr wrap="square" rtlCol="0">
            <a:spAutoFit/>
          </a:bodyPr>
          <a:lstStyle/>
          <a:p>
            <a:pPr algn="ctr"/>
            <a:r>
              <a:rPr lang="hr-HR" dirty="0"/>
              <a:t>DELNO</a:t>
            </a:r>
            <a:endParaRPr lang="en-GB" dirty="0"/>
          </a:p>
        </p:txBody>
      </p:sp>
      <p:sp>
        <p:nvSpPr>
          <p:cNvPr id="10" name="TextBox 9"/>
          <p:cNvSpPr txBox="1"/>
          <p:nvPr/>
        </p:nvSpPr>
        <p:spPr>
          <a:xfrm>
            <a:off x="8175313" y="6021879"/>
            <a:ext cx="936104" cy="369332"/>
          </a:xfrm>
          <a:prstGeom prst="rect">
            <a:avLst/>
          </a:prstGeom>
          <a:solidFill>
            <a:schemeClr val="bg1"/>
          </a:solidFill>
        </p:spPr>
        <p:txBody>
          <a:bodyPr wrap="square" rtlCol="0">
            <a:spAutoFit/>
          </a:bodyPr>
          <a:lstStyle/>
          <a:p>
            <a:pPr algn="ctr"/>
            <a:r>
              <a:rPr lang="hr-HR" dirty="0"/>
              <a:t>DA</a:t>
            </a:r>
            <a:endParaRPr lang="en-GB" dirty="0"/>
          </a:p>
        </p:txBody>
      </p:sp>
    </p:spTree>
    <p:extLst>
      <p:ext uri="{BB962C8B-B14F-4D97-AF65-F5344CB8AC3E}">
        <p14:creationId xmlns:p14="http://schemas.microsoft.com/office/powerpoint/2010/main" val="227628911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p:cNvGraphicFramePr>
            <a:graphicFrameLocks/>
          </p:cNvGraphicFramePr>
          <p:nvPr>
            <p:extLst>
              <p:ext uri="{D42A27DB-BD31-4B8C-83A1-F6EECF244321}">
                <p14:modId xmlns:p14="http://schemas.microsoft.com/office/powerpoint/2010/main" val="3233970475"/>
              </p:ext>
            </p:extLst>
          </p:nvPr>
        </p:nvGraphicFramePr>
        <p:xfrm>
          <a:off x="0" y="1030089"/>
          <a:ext cx="8978818" cy="58170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561313" y="260648"/>
            <a:ext cx="7488832" cy="769441"/>
          </a:xfrm>
          <a:prstGeom prst="rect">
            <a:avLst/>
          </a:prstGeom>
          <a:noFill/>
        </p:spPr>
        <p:txBody>
          <a:bodyPr wrap="square" rtlCol="0">
            <a:spAutoFit/>
          </a:bodyPr>
          <a:lstStyle/>
          <a:p>
            <a:r>
              <a:rPr lang="hr-HR"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Po poročanju učencev</a:t>
            </a:r>
            <a:endParaRPr lang="en-GB"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1" name="TextBox 7"/>
          <p:cNvSpPr txBox="1"/>
          <p:nvPr/>
        </p:nvSpPr>
        <p:spPr>
          <a:xfrm>
            <a:off x="3981427" y="6550223"/>
            <a:ext cx="936104" cy="307777"/>
          </a:xfrm>
          <a:prstGeom prst="rect">
            <a:avLst/>
          </a:prstGeom>
          <a:solidFill>
            <a:schemeClr val="bg1"/>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hr-HR" sz="1400" dirty="0"/>
              <a:t>NE</a:t>
            </a:r>
            <a:endParaRPr lang="en-GB" sz="1400" dirty="0"/>
          </a:p>
        </p:txBody>
      </p:sp>
      <p:sp>
        <p:nvSpPr>
          <p:cNvPr id="12" name="TextBox 8"/>
          <p:cNvSpPr txBox="1"/>
          <p:nvPr/>
        </p:nvSpPr>
        <p:spPr>
          <a:xfrm>
            <a:off x="5955197" y="6550222"/>
            <a:ext cx="936104" cy="307777"/>
          </a:xfrm>
          <a:prstGeom prst="rect">
            <a:avLst/>
          </a:prstGeom>
          <a:solidFill>
            <a:schemeClr val="bg1"/>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hr-HR" sz="1400" dirty="0"/>
              <a:t>DELNO</a:t>
            </a:r>
            <a:endParaRPr lang="en-GB" sz="1400" dirty="0"/>
          </a:p>
        </p:txBody>
      </p:sp>
      <p:sp>
        <p:nvSpPr>
          <p:cNvPr id="13" name="TextBox 9"/>
          <p:cNvSpPr txBox="1"/>
          <p:nvPr/>
        </p:nvSpPr>
        <p:spPr>
          <a:xfrm>
            <a:off x="8042714" y="6539312"/>
            <a:ext cx="936104" cy="307777"/>
          </a:xfrm>
          <a:prstGeom prst="rect">
            <a:avLst/>
          </a:prstGeom>
          <a:solidFill>
            <a:schemeClr val="bg1"/>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hr-HR" sz="1400" dirty="0"/>
              <a:t>DA</a:t>
            </a:r>
            <a:endParaRPr lang="en-GB" sz="1400" dirty="0"/>
          </a:p>
        </p:txBody>
      </p:sp>
    </p:spTree>
    <p:extLst>
      <p:ext uri="{BB962C8B-B14F-4D97-AF65-F5344CB8AC3E}">
        <p14:creationId xmlns:p14="http://schemas.microsoft.com/office/powerpoint/2010/main" val="217599466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6632"/>
            <a:ext cx="8229600" cy="634082"/>
          </a:xfrm>
        </p:spPr>
        <p:txBody>
          <a:bodyPr>
            <a:normAutofit fontScale="90000"/>
          </a:bodyPr>
          <a:lstStyle/>
          <a:p>
            <a:r>
              <a:rPr lang="hr-HR" dirty="0"/>
              <a:t>Glavne težave</a:t>
            </a:r>
            <a:endParaRPr lang="en-GB" dirty="0"/>
          </a:p>
        </p:txBody>
      </p:sp>
      <p:sp>
        <p:nvSpPr>
          <p:cNvPr id="4" name="Text Placeholder 3"/>
          <p:cNvSpPr>
            <a:spLocks noGrp="1"/>
          </p:cNvSpPr>
          <p:nvPr>
            <p:ph type="body" idx="1"/>
          </p:nvPr>
        </p:nvSpPr>
        <p:spPr>
          <a:xfrm>
            <a:off x="0" y="-13672"/>
            <a:ext cx="4040188" cy="639762"/>
          </a:xfrm>
        </p:spPr>
        <p:txBody>
          <a:bodyPr/>
          <a:lstStyle/>
          <a:p>
            <a:r>
              <a:rPr lang="hr-HR"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Po poročanju staršev</a:t>
            </a:r>
            <a:endParaRPr lang="en-GB"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3" name="Content Placeholder 2"/>
          <p:cNvSpPr>
            <a:spLocks noGrp="1"/>
          </p:cNvSpPr>
          <p:nvPr>
            <p:ph sz="half" idx="2"/>
          </p:nvPr>
        </p:nvSpPr>
        <p:spPr>
          <a:xfrm>
            <a:off x="31335" y="764704"/>
            <a:ext cx="4108617" cy="6093296"/>
          </a:xfrm>
          <a:solidFill>
            <a:schemeClr val="accent6">
              <a:lumMod val="20000"/>
              <a:lumOff val="80000"/>
            </a:schemeClr>
          </a:solidFill>
        </p:spPr>
        <p:txBody>
          <a:bodyPr>
            <a:normAutofit/>
          </a:bodyPr>
          <a:lstStyle/>
          <a:p>
            <a:r>
              <a:rPr lang="hr-HR" dirty="0"/>
              <a:t>Večina nima težav (4)</a:t>
            </a:r>
          </a:p>
          <a:p>
            <a:r>
              <a:rPr lang="hr-HR" dirty="0"/>
              <a:t>Drug drugega motijo (2)</a:t>
            </a:r>
          </a:p>
          <a:p>
            <a:r>
              <a:rPr lang="hr-HR" dirty="0"/>
              <a:t>Ne vejo, kako si pripraviti časvne razporede (2)</a:t>
            </a:r>
          </a:p>
          <a:p>
            <a:r>
              <a:rPr lang="hr-HR" dirty="0"/>
              <a:t>Naloge so zahtevne in otroku ne znajo pomagati (2)</a:t>
            </a:r>
          </a:p>
          <a:p>
            <a:r>
              <a:rPr lang="hr-HR" dirty="0"/>
              <a:t>Težave z usklajevanjem, saj jih več dela od doma (1)</a:t>
            </a:r>
          </a:p>
          <a:p>
            <a:r>
              <a:rPr lang="hr-HR" dirty="0"/>
              <a:t>Zaradi dogajanja so zelo zaskrbljeni, prestrašeni in težko umirijo težka čustva (1)</a:t>
            </a:r>
          </a:p>
          <a:p>
            <a:r>
              <a:rPr lang="hr-HR" dirty="0"/>
              <a:t>Drugo: zaradi odsotnosti staršev je delo za šolo razporejeno čez cel dan</a:t>
            </a:r>
          </a:p>
          <a:p>
            <a:endParaRPr lang="en-GB" dirty="0"/>
          </a:p>
        </p:txBody>
      </p:sp>
      <p:sp>
        <p:nvSpPr>
          <p:cNvPr id="5" name="Text Placeholder 4"/>
          <p:cNvSpPr>
            <a:spLocks noGrp="1"/>
          </p:cNvSpPr>
          <p:nvPr>
            <p:ph type="body" sz="quarter" idx="3"/>
          </p:nvPr>
        </p:nvSpPr>
        <p:spPr>
          <a:xfrm>
            <a:off x="6127939" y="19147"/>
            <a:ext cx="3016061" cy="639762"/>
          </a:xfrm>
        </p:spPr>
        <p:txBody>
          <a:bodyPr/>
          <a:lstStyle/>
          <a:p>
            <a:r>
              <a:rPr lang="hr-HR"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Po poročanju učencev</a:t>
            </a:r>
            <a:endParaRPr lang="en-GB"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Content Placeholder 5"/>
          <p:cNvSpPr>
            <a:spLocks noGrp="1"/>
          </p:cNvSpPr>
          <p:nvPr>
            <p:ph sz="quarter" idx="4"/>
          </p:nvPr>
        </p:nvSpPr>
        <p:spPr>
          <a:xfrm>
            <a:off x="4139952" y="764704"/>
            <a:ext cx="5004047" cy="6093296"/>
          </a:xfrm>
          <a:solidFill>
            <a:schemeClr val="accent1">
              <a:lumMod val="20000"/>
              <a:lumOff val="80000"/>
            </a:schemeClr>
          </a:solidFill>
        </p:spPr>
        <p:txBody>
          <a:bodyPr>
            <a:normAutofit lnSpcReduction="10000"/>
          </a:bodyPr>
          <a:lstStyle/>
          <a:p>
            <a:r>
              <a:rPr lang="hr-HR" dirty="0"/>
              <a:t>Mnogi nima jo težav (18)</a:t>
            </a:r>
          </a:p>
          <a:p>
            <a:r>
              <a:rPr lang="hr-HR" dirty="0"/>
              <a:t>Doma se veliko stvari dogaja in jih to moti (12)</a:t>
            </a:r>
          </a:p>
          <a:p>
            <a:r>
              <a:rPr lang="hr-HR" dirty="0"/>
              <a:t>Težko se lotijo dela (9)</a:t>
            </a:r>
          </a:p>
          <a:p>
            <a:r>
              <a:rPr lang="pl-PL" dirty="0"/>
              <a:t>Snov je pretežka in je ne razumejo (6)</a:t>
            </a:r>
          </a:p>
          <a:p>
            <a:r>
              <a:rPr lang="pl-PL" dirty="0"/>
              <a:t>Nimajo svojega prostora za delo (5)</a:t>
            </a:r>
          </a:p>
          <a:p>
            <a:r>
              <a:rPr lang="hr-HR" dirty="0"/>
              <a:t>Nimajo vseh potrebnih pripomočkov (2)</a:t>
            </a:r>
          </a:p>
          <a:p>
            <a:r>
              <a:rPr lang="pl-PL" dirty="0"/>
              <a:t>Drugo: </a:t>
            </a:r>
            <a:r>
              <a:rPr lang="hr-HR" dirty="0"/>
              <a:t>vsi delajo od doma in imajo le en računalnik, nerazumljiva razlaga učiteljice pri kakšni nalogi, preveč nalog pri SLO, bratec me moti, nona kriči, nimam dovolj motivacije, težje se je naučiti snov, ki ti jo nihče ne razloži</a:t>
            </a:r>
          </a:p>
          <a:p>
            <a:endParaRPr lang="en-GB" dirty="0"/>
          </a:p>
        </p:txBody>
      </p:sp>
    </p:spTree>
    <p:extLst>
      <p:ext uri="{BB962C8B-B14F-4D97-AF65-F5344CB8AC3E}">
        <p14:creationId xmlns:p14="http://schemas.microsoft.com/office/powerpoint/2010/main" val="2456370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611"/>
            <a:ext cx="4330824" cy="850106"/>
          </a:xfrm>
        </p:spPr>
        <p:txBody>
          <a:bodyPr>
            <a:normAutofit/>
          </a:bodyPr>
          <a:lstStyle/>
          <a:p>
            <a:r>
              <a:rPr lang="hr-H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Pohvale učencev</a:t>
            </a:r>
            <a:endParaRPr lang="en-GB"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Content Placeholder 2"/>
          <p:cNvSpPr>
            <a:spLocks noGrp="1"/>
          </p:cNvSpPr>
          <p:nvPr>
            <p:ph idx="1"/>
          </p:nvPr>
        </p:nvSpPr>
        <p:spPr>
          <a:xfrm>
            <a:off x="54433" y="1124744"/>
            <a:ext cx="8632367" cy="5001420"/>
          </a:xfrm>
        </p:spPr>
        <p:txBody>
          <a:bodyPr/>
          <a:lstStyle/>
          <a:p>
            <a:pPr marL="0" indent="0">
              <a:buNone/>
            </a:pPr>
            <a:r>
              <a:rPr lang="hr-HR" dirty="0"/>
              <a:t>Res veliko pohval učiteljicam, podrobneje npr.:</a:t>
            </a:r>
          </a:p>
          <a:p>
            <a:endParaRPr lang="en-GB" dirty="0"/>
          </a:p>
        </p:txBody>
      </p:sp>
      <p:sp>
        <p:nvSpPr>
          <p:cNvPr id="11" name="Rounded Rectangular Callout 10"/>
          <p:cNvSpPr/>
          <p:nvPr/>
        </p:nvSpPr>
        <p:spPr>
          <a:xfrm>
            <a:off x="539552" y="5180109"/>
            <a:ext cx="2592288" cy="1489251"/>
          </a:xfrm>
          <a:prstGeom prst="wedgeRoundRectCallout">
            <a:avLst>
              <a:gd name="adj1" fmla="val -27990"/>
              <a:gd name="adj2" fmla="val -88750"/>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en-GB" sz="2800" b="0" i="0" u="none" strike="noStrike" dirty="0">
                <a:solidFill>
                  <a:srgbClr val="000000"/>
                </a:solidFill>
                <a:effectLst/>
                <a:latin typeface="Arial"/>
              </a:rPr>
              <a:t>video </a:t>
            </a:r>
            <a:r>
              <a:rPr lang="en-GB" sz="2800" b="0" i="0" u="none" strike="noStrike" dirty="0" err="1">
                <a:solidFill>
                  <a:srgbClr val="000000"/>
                </a:solidFill>
                <a:effectLst/>
                <a:latin typeface="Arial"/>
              </a:rPr>
              <a:t>posnetke</a:t>
            </a:r>
            <a:r>
              <a:rPr lang="en-GB" sz="2800" b="0" i="0" u="none" strike="noStrike" dirty="0">
                <a:solidFill>
                  <a:srgbClr val="000000"/>
                </a:solidFill>
                <a:effectLst/>
                <a:latin typeface="Arial"/>
              </a:rPr>
              <a:t> med </a:t>
            </a:r>
            <a:r>
              <a:rPr lang="en-GB" sz="2800" b="0" i="0" u="none" strike="noStrike" dirty="0" err="1">
                <a:solidFill>
                  <a:srgbClr val="000000"/>
                </a:solidFill>
                <a:effectLst/>
                <a:latin typeface="Arial"/>
              </a:rPr>
              <a:t>učno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snovjo</a:t>
            </a:r>
            <a:r>
              <a:rPr lang="en-GB" sz="2800" b="0" i="0" u="none" strike="noStrike" dirty="0">
                <a:solidFill>
                  <a:srgbClr val="000000"/>
                </a:solidFill>
                <a:effectLst/>
                <a:latin typeface="Arial"/>
              </a:rPr>
              <a:t>.</a:t>
            </a:r>
          </a:p>
        </p:txBody>
      </p:sp>
      <p:sp>
        <p:nvSpPr>
          <p:cNvPr id="13" name="Rounded Rectangular Callout 12"/>
          <p:cNvSpPr/>
          <p:nvPr/>
        </p:nvSpPr>
        <p:spPr>
          <a:xfrm>
            <a:off x="3628410" y="1768432"/>
            <a:ext cx="2704043" cy="1472353"/>
          </a:xfrm>
          <a:prstGeom prst="wedgeRoundRectCallout">
            <a:avLst>
              <a:gd name="adj1" fmla="val -72140"/>
              <a:gd name="adj2" fmla="val -45542"/>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hr-HR" sz="2800" dirty="0">
                <a:solidFill>
                  <a:srgbClr val="000000"/>
                </a:solidFill>
                <a:latin typeface="Arial"/>
              </a:rPr>
              <a:t>U</a:t>
            </a:r>
            <a:r>
              <a:rPr lang="it-IT" sz="2800" dirty="0">
                <a:solidFill>
                  <a:srgbClr val="000000"/>
                </a:solidFill>
                <a:latin typeface="Arial"/>
              </a:rPr>
              <a:t>čiteljic</a:t>
            </a:r>
            <a:r>
              <a:rPr lang="hr-HR" sz="2800" dirty="0">
                <a:solidFill>
                  <a:srgbClr val="000000"/>
                </a:solidFill>
                <a:latin typeface="Arial"/>
              </a:rPr>
              <a:t>e</a:t>
            </a:r>
            <a:r>
              <a:rPr lang="it-IT" sz="2800" dirty="0">
                <a:solidFill>
                  <a:srgbClr val="000000"/>
                </a:solidFill>
                <a:latin typeface="Arial"/>
              </a:rPr>
              <a:t> </a:t>
            </a:r>
            <a:r>
              <a:rPr lang="hr-HR" sz="2800" dirty="0">
                <a:solidFill>
                  <a:srgbClr val="000000"/>
                </a:solidFill>
                <a:latin typeface="Arial"/>
              </a:rPr>
              <a:t>N</a:t>
            </a:r>
            <a:r>
              <a:rPr lang="it-IT" sz="2800" dirty="0">
                <a:solidFill>
                  <a:srgbClr val="000000"/>
                </a:solidFill>
                <a:latin typeface="Arial"/>
              </a:rPr>
              <a:t>atašo, </a:t>
            </a:r>
            <a:r>
              <a:rPr lang="hr-HR" sz="2800" dirty="0">
                <a:solidFill>
                  <a:srgbClr val="000000"/>
                </a:solidFill>
                <a:latin typeface="Arial"/>
              </a:rPr>
              <a:t>V</a:t>
            </a:r>
            <a:r>
              <a:rPr lang="it-IT" sz="2800" dirty="0">
                <a:solidFill>
                  <a:srgbClr val="000000"/>
                </a:solidFill>
                <a:latin typeface="Arial"/>
              </a:rPr>
              <a:t>ero in </a:t>
            </a:r>
            <a:r>
              <a:rPr lang="hr-HR" sz="2800" dirty="0">
                <a:solidFill>
                  <a:srgbClr val="000000"/>
                </a:solidFill>
                <a:latin typeface="Arial"/>
              </a:rPr>
              <a:t>A</a:t>
            </a:r>
            <a:r>
              <a:rPr lang="it-IT" sz="2800" dirty="0">
                <a:solidFill>
                  <a:srgbClr val="000000"/>
                </a:solidFill>
                <a:latin typeface="Arial"/>
              </a:rPr>
              <a:t>njo</a:t>
            </a:r>
            <a:r>
              <a:rPr lang="hr-HR" sz="2800" dirty="0">
                <a:solidFill>
                  <a:srgbClr val="000000"/>
                </a:solidFill>
                <a:latin typeface="Arial"/>
              </a:rPr>
              <a:t>.</a:t>
            </a:r>
            <a:endParaRPr lang="pt-BR" sz="2800" b="0" i="0" u="none" strike="noStrike" dirty="0">
              <a:solidFill>
                <a:srgbClr val="000000"/>
              </a:solidFill>
              <a:effectLst/>
              <a:latin typeface="Arial"/>
            </a:endParaRPr>
          </a:p>
        </p:txBody>
      </p:sp>
      <p:sp>
        <p:nvSpPr>
          <p:cNvPr id="16" name="Rounded Rectangular Callout 15"/>
          <p:cNvSpPr/>
          <p:nvPr/>
        </p:nvSpPr>
        <p:spPr>
          <a:xfrm>
            <a:off x="46947" y="2260483"/>
            <a:ext cx="3084893" cy="1960605"/>
          </a:xfrm>
          <a:prstGeom prst="wedgeRoundRectCallout">
            <a:avLst>
              <a:gd name="adj1" fmla="val 19206"/>
              <a:gd name="adj2" fmla="val -79006"/>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en-GB" sz="2800" b="0" i="0" u="none" strike="noStrike" dirty="0" err="1">
                <a:solidFill>
                  <a:srgbClr val="000000"/>
                </a:solidFill>
                <a:effectLst/>
                <a:latin typeface="Arial"/>
              </a:rPr>
              <a:t>Vse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učiteljice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najbolj</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razredničarko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Anjo</a:t>
            </a:r>
            <a:r>
              <a:rPr lang="hr-HR" sz="2800" b="0" i="0" u="none" strike="noStrike" dirty="0">
                <a:solidFill>
                  <a:srgbClr val="000000"/>
                </a:solidFill>
                <a:effectLst/>
                <a:latin typeface="Arial"/>
              </a:rPr>
              <a:t>.</a:t>
            </a:r>
            <a:endParaRPr lang="en-GB" sz="2800" b="0" i="0" u="none" strike="noStrike" dirty="0">
              <a:solidFill>
                <a:srgbClr val="000000"/>
              </a:solidFill>
              <a:effectLst/>
              <a:latin typeface="Arial"/>
            </a:endParaRPr>
          </a:p>
        </p:txBody>
      </p:sp>
      <p:sp>
        <p:nvSpPr>
          <p:cNvPr id="17" name="Rounded Rectangular Callout 16"/>
          <p:cNvSpPr/>
          <p:nvPr/>
        </p:nvSpPr>
        <p:spPr>
          <a:xfrm>
            <a:off x="6848124" y="0"/>
            <a:ext cx="2280561" cy="962329"/>
          </a:xfrm>
          <a:prstGeom prst="wedgeRoundRectCallout">
            <a:avLst>
              <a:gd name="adj1" fmla="val -52557"/>
              <a:gd name="adj2" fmla="val 86516"/>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en-GB" sz="2400" b="0" i="0" u="none" strike="noStrike" dirty="0" err="1">
                <a:solidFill>
                  <a:srgbClr val="000000"/>
                </a:solidFill>
                <a:effectLst/>
                <a:latin typeface="Arial"/>
              </a:rPr>
              <a:t>Učitelje</a:t>
            </a:r>
            <a:r>
              <a:rPr lang="en-GB" sz="2400" b="0" i="0" u="none" strike="noStrike" dirty="0">
                <a:solidFill>
                  <a:srgbClr val="000000"/>
                </a:solidFill>
                <a:effectLst/>
                <a:latin typeface="Arial"/>
              </a:rPr>
              <a:t> in </a:t>
            </a:r>
            <a:r>
              <a:rPr lang="en-GB" sz="2400" b="0" i="0" u="none" strike="noStrike" dirty="0" err="1">
                <a:solidFill>
                  <a:srgbClr val="000000"/>
                </a:solidFill>
                <a:effectLst/>
                <a:latin typeface="Arial"/>
              </a:rPr>
              <a:t>njihovo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delo</a:t>
            </a:r>
            <a:r>
              <a:rPr lang="en-GB" sz="2400" b="0" i="0" u="none" strike="noStrike" dirty="0">
                <a:solidFill>
                  <a:srgbClr val="000000"/>
                </a:solidFill>
                <a:effectLst/>
                <a:latin typeface="Arial"/>
              </a:rPr>
              <a:t>.</a:t>
            </a:r>
          </a:p>
        </p:txBody>
      </p:sp>
      <p:sp>
        <p:nvSpPr>
          <p:cNvPr id="18" name="Rounded Rectangular Callout 17"/>
          <p:cNvSpPr/>
          <p:nvPr/>
        </p:nvSpPr>
        <p:spPr>
          <a:xfrm>
            <a:off x="3198839" y="3708702"/>
            <a:ext cx="2813321" cy="1024772"/>
          </a:xfrm>
          <a:prstGeom prst="wedgeRoundRectCallout">
            <a:avLst>
              <a:gd name="adj1" fmla="val 21758"/>
              <a:gd name="adj2" fmla="val -68079"/>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en-GB" sz="2800" b="0" i="0" u="none" strike="noStrike" dirty="0" err="1">
                <a:solidFill>
                  <a:srgbClr val="000000"/>
                </a:solidFill>
                <a:effectLst/>
                <a:latin typeface="Arial"/>
              </a:rPr>
              <a:t>Vaš</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trud</a:t>
            </a:r>
            <a:r>
              <a:rPr lang="en-GB" sz="2800" b="0" i="0" u="none" strike="noStrike" dirty="0">
                <a:solidFill>
                  <a:srgbClr val="000000"/>
                </a:solidFill>
                <a:effectLst/>
                <a:latin typeface="Arial"/>
              </a:rPr>
              <a:t> do </a:t>
            </a:r>
            <a:r>
              <a:rPr lang="en-GB" sz="2800" b="0" i="0" u="none" strike="noStrike" dirty="0" err="1">
                <a:solidFill>
                  <a:srgbClr val="000000"/>
                </a:solidFill>
                <a:effectLst/>
                <a:latin typeface="Arial"/>
              </a:rPr>
              <a:t>dela</a:t>
            </a:r>
            <a:endParaRPr lang="en-GB" sz="2800" b="0" i="0" u="none" strike="noStrike" dirty="0">
              <a:solidFill>
                <a:srgbClr val="000000"/>
              </a:solidFill>
              <a:effectLst/>
              <a:latin typeface="Arial"/>
            </a:endParaRPr>
          </a:p>
        </p:txBody>
      </p:sp>
      <p:sp>
        <p:nvSpPr>
          <p:cNvPr id="19" name="Rounded Rectangular Callout 18"/>
          <p:cNvSpPr/>
          <p:nvPr/>
        </p:nvSpPr>
        <p:spPr>
          <a:xfrm>
            <a:off x="6581262" y="2541173"/>
            <a:ext cx="2311218" cy="1967947"/>
          </a:xfrm>
          <a:prstGeom prst="wedgeRoundRectCallout">
            <a:avLst>
              <a:gd name="adj1" fmla="val -27990"/>
              <a:gd name="adj2" fmla="val -88750"/>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pl-PL" sz="2800" b="0" i="0" u="none" strike="noStrike" dirty="0">
                <a:solidFill>
                  <a:srgbClr val="000000"/>
                </a:solidFill>
                <a:effectLst/>
                <a:latin typeface="Arial"/>
              </a:rPr>
              <a:t>Vse učitelje, ki se z nami na daljavo trudijo</a:t>
            </a:r>
            <a:endParaRPr lang="en-GB" sz="2800" b="0" i="0" u="none" strike="noStrike" dirty="0">
              <a:solidFill>
                <a:srgbClr val="000000"/>
              </a:solidFill>
              <a:effectLst/>
              <a:latin typeface="Arial"/>
            </a:endParaRPr>
          </a:p>
        </p:txBody>
      </p:sp>
      <p:sp>
        <p:nvSpPr>
          <p:cNvPr id="12" name="Rounded Rectangular Callout 11"/>
          <p:cNvSpPr/>
          <p:nvPr/>
        </p:nvSpPr>
        <p:spPr>
          <a:xfrm>
            <a:off x="3297652" y="5232311"/>
            <a:ext cx="2813321" cy="1024772"/>
          </a:xfrm>
          <a:prstGeom prst="wedgeRoundRectCallout">
            <a:avLst>
              <a:gd name="adj1" fmla="val 13245"/>
              <a:gd name="adj2" fmla="val 112505"/>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en-GB" sz="2800" b="0" i="0" u="none" strike="noStrike" dirty="0" err="1">
                <a:solidFill>
                  <a:srgbClr val="000000"/>
                </a:solidFill>
                <a:effectLst/>
                <a:latin typeface="Arial"/>
              </a:rPr>
              <a:t>dostopnost</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učiteljev</a:t>
            </a:r>
            <a:endParaRPr lang="en-GB" sz="2800" b="0" i="0" u="none" strike="noStrike" dirty="0">
              <a:solidFill>
                <a:srgbClr val="000000"/>
              </a:solidFill>
              <a:effectLst/>
              <a:latin typeface="Arial"/>
            </a:endParaRPr>
          </a:p>
        </p:txBody>
      </p:sp>
      <p:sp>
        <p:nvSpPr>
          <p:cNvPr id="14" name="Rounded Rectangular Callout 13"/>
          <p:cNvSpPr/>
          <p:nvPr/>
        </p:nvSpPr>
        <p:spPr>
          <a:xfrm>
            <a:off x="6581262" y="5697205"/>
            <a:ext cx="2396619" cy="1024772"/>
          </a:xfrm>
          <a:prstGeom prst="wedgeRoundRectCallout">
            <a:avLst>
              <a:gd name="adj1" fmla="val 27175"/>
              <a:gd name="adj2" fmla="val -131814"/>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en-GB" sz="2800" b="0" i="0" u="none" strike="noStrike" dirty="0" err="1">
                <a:solidFill>
                  <a:srgbClr val="000000"/>
                </a:solidFill>
                <a:effectLst/>
                <a:latin typeface="Arial"/>
              </a:rPr>
              <a:t>Možnosti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za</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pomoč</a:t>
            </a:r>
            <a:r>
              <a:rPr lang="en-GB" sz="2800" b="0" i="0" u="none" strike="noStrike" dirty="0">
                <a:solidFill>
                  <a:srgbClr val="000000"/>
                </a:solidFill>
                <a:effectLst/>
                <a:latin typeface="Arial"/>
              </a:rPr>
              <a:t>.</a:t>
            </a:r>
          </a:p>
        </p:txBody>
      </p:sp>
    </p:spTree>
    <p:extLst>
      <p:ext uri="{BB962C8B-B14F-4D97-AF65-F5344CB8AC3E}">
        <p14:creationId xmlns:p14="http://schemas.microsoft.com/office/powerpoint/2010/main" val="2783049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ular Callout 3"/>
          <p:cNvSpPr/>
          <p:nvPr/>
        </p:nvSpPr>
        <p:spPr>
          <a:xfrm>
            <a:off x="4307188" y="2564904"/>
            <a:ext cx="4573841" cy="2016222"/>
          </a:xfrm>
          <a:prstGeom prst="wedgeRoundRectCallout">
            <a:avLst>
              <a:gd name="adj1" fmla="val -56471"/>
              <a:gd name="adj2" fmla="val -58778"/>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en-GB" sz="2800" b="0" i="0" u="none" strike="noStrike" dirty="0" err="1">
                <a:solidFill>
                  <a:srgbClr val="000000"/>
                </a:solidFill>
                <a:effectLst/>
                <a:latin typeface="Arial"/>
              </a:rPr>
              <a:t>Učitelja</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če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nekej</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nerazumemo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ga</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pokličemo</a:t>
            </a:r>
            <a:r>
              <a:rPr lang="en-GB" sz="2800" b="0" i="0" u="none" strike="noStrike" dirty="0">
                <a:solidFill>
                  <a:srgbClr val="000000"/>
                </a:solidFill>
                <a:effectLst/>
                <a:latin typeface="Arial"/>
              </a:rPr>
              <a:t> in </a:t>
            </a:r>
            <a:r>
              <a:rPr lang="en-GB" sz="2800" b="0" i="0" u="none" strike="noStrike" dirty="0" err="1">
                <a:solidFill>
                  <a:srgbClr val="000000"/>
                </a:solidFill>
                <a:effectLst/>
                <a:latin typeface="Arial"/>
              </a:rPr>
              <a:t>vprašamo</a:t>
            </a:r>
            <a:endParaRPr lang="en-GB" sz="2800" b="0" i="0" u="none" strike="noStrike" dirty="0">
              <a:solidFill>
                <a:srgbClr val="000000"/>
              </a:solidFill>
              <a:effectLst/>
              <a:latin typeface="Arial"/>
            </a:endParaRPr>
          </a:p>
        </p:txBody>
      </p:sp>
      <p:sp>
        <p:nvSpPr>
          <p:cNvPr id="5" name="Rounded Rectangular Callout 4"/>
          <p:cNvSpPr/>
          <p:nvPr/>
        </p:nvSpPr>
        <p:spPr>
          <a:xfrm>
            <a:off x="46947" y="380817"/>
            <a:ext cx="3520343" cy="2008218"/>
          </a:xfrm>
          <a:prstGeom prst="wedgeRoundRectCallout">
            <a:avLst>
              <a:gd name="adj1" fmla="val 54505"/>
              <a:gd name="adj2" fmla="val -46446"/>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en-GB" sz="2800" b="0" i="0" u="none" strike="noStrike" dirty="0" err="1">
                <a:solidFill>
                  <a:srgbClr val="000000"/>
                </a:solidFill>
                <a:effectLst/>
                <a:latin typeface="Arial"/>
              </a:rPr>
              <a:t>Učitelje</a:t>
            </a:r>
            <a:r>
              <a:rPr lang="hr-HR" sz="2800" b="0" i="0" u="none" strike="noStrike" dirty="0">
                <a:solidFill>
                  <a:srgbClr val="000000"/>
                </a:solidFill>
                <a:effectLst/>
                <a:latin typeface="Arial"/>
              </a:rPr>
              <a:t>,</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ki</a:t>
            </a:r>
            <a:r>
              <a:rPr lang="en-GB" sz="2800" b="0" i="0" u="none" strike="noStrike" dirty="0">
                <a:solidFill>
                  <a:srgbClr val="000000"/>
                </a:solidFill>
                <a:effectLst/>
                <a:latin typeface="Arial"/>
              </a:rPr>
              <a:t> se </a:t>
            </a:r>
            <a:r>
              <a:rPr lang="en-GB" sz="2800" b="0" i="0" u="none" strike="noStrike" dirty="0" err="1">
                <a:solidFill>
                  <a:srgbClr val="000000"/>
                </a:solidFill>
                <a:effectLst/>
                <a:latin typeface="Arial"/>
              </a:rPr>
              <a:t>trudijo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narediti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naloge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pravočasno</a:t>
            </a:r>
            <a:r>
              <a:rPr lang="en-GB" sz="2800" b="0" i="0" u="none" strike="noStrike" dirty="0">
                <a:solidFill>
                  <a:srgbClr val="000000"/>
                </a:solidFill>
                <a:effectLst/>
                <a:latin typeface="Arial"/>
              </a:rPr>
              <a:t>.</a:t>
            </a:r>
          </a:p>
        </p:txBody>
      </p:sp>
      <p:sp>
        <p:nvSpPr>
          <p:cNvPr id="6" name="Rounded Rectangular Callout 5"/>
          <p:cNvSpPr/>
          <p:nvPr/>
        </p:nvSpPr>
        <p:spPr>
          <a:xfrm>
            <a:off x="58846" y="2852937"/>
            <a:ext cx="3572181" cy="2016222"/>
          </a:xfrm>
          <a:prstGeom prst="wedgeRoundRectCallout">
            <a:avLst>
              <a:gd name="adj1" fmla="val -28707"/>
              <a:gd name="adj2" fmla="val -59773"/>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en-GB" sz="2800" b="0" i="0" u="none" strike="noStrike" dirty="0" err="1">
                <a:solidFill>
                  <a:srgbClr val="000000"/>
                </a:solidFill>
                <a:effectLst/>
                <a:latin typeface="Arial"/>
              </a:rPr>
              <a:t>Učiteljico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Tanjo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ker</a:t>
            </a:r>
            <a:r>
              <a:rPr lang="en-GB" sz="2800" b="0" i="0" u="none" strike="noStrike" dirty="0">
                <a:solidFill>
                  <a:srgbClr val="000000"/>
                </a:solidFill>
                <a:effectLst/>
                <a:latin typeface="Arial"/>
              </a:rPr>
              <a:t> se </a:t>
            </a:r>
            <a:r>
              <a:rPr lang="en-GB" sz="2800" b="0" i="0" u="none" strike="noStrike" dirty="0" err="1">
                <a:solidFill>
                  <a:srgbClr val="000000"/>
                </a:solidFill>
                <a:effectLst/>
                <a:latin typeface="Arial"/>
              </a:rPr>
              <a:t>trudi</a:t>
            </a:r>
            <a:r>
              <a:rPr lang="en-GB" sz="2800" b="0" i="0" u="none" strike="noStrike" dirty="0">
                <a:solidFill>
                  <a:srgbClr val="000000"/>
                </a:solidFill>
                <a:effectLst/>
                <a:latin typeface="Arial"/>
              </a:rPr>
              <a:t> in </a:t>
            </a:r>
            <a:r>
              <a:rPr lang="en-GB" sz="2800" b="0" i="0" u="none" strike="noStrike" dirty="0" err="1">
                <a:solidFill>
                  <a:srgbClr val="000000"/>
                </a:solidFill>
                <a:effectLst/>
                <a:latin typeface="Arial"/>
              </a:rPr>
              <a:t>pripravi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zelo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lepe</a:t>
            </a:r>
            <a:r>
              <a:rPr lang="en-GB" sz="2800" b="0" i="0" u="none" strike="noStrike" dirty="0">
                <a:solidFill>
                  <a:srgbClr val="000000"/>
                </a:solidFill>
                <a:effectLst/>
                <a:latin typeface="Arial"/>
              </a:rPr>
              <a:t> power pointe.</a:t>
            </a:r>
          </a:p>
        </p:txBody>
      </p:sp>
      <p:sp>
        <p:nvSpPr>
          <p:cNvPr id="7" name="Rounded Rectangular Callout 6"/>
          <p:cNvSpPr/>
          <p:nvPr/>
        </p:nvSpPr>
        <p:spPr>
          <a:xfrm>
            <a:off x="4307188" y="380818"/>
            <a:ext cx="4153244" cy="2008218"/>
          </a:xfrm>
          <a:prstGeom prst="wedgeRoundRectCallout">
            <a:avLst>
              <a:gd name="adj1" fmla="val -61201"/>
              <a:gd name="adj2" fmla="val -61888"/>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en-GB" sz="3200" b="0" i="0" u="none" strike="noStrike" dirty="0" err="1">
                <a:solidFill>
                  <a:srgbClr val="000000"/>
                </a:solidFill>
                <a:effectLst/>
                <a:latin typeface="Arial"/>
              </a:rPr>
              <a:t>Učitelje</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ker</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lepo</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razložijo</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snov</a:t>
            </a:r>
            <a:r>
              <a:rPr lang="en-GB" sz="3200" b="0" i="0" u="none" strike="noStrike" dirty="0">
                <a:solidFill>
                  <a:srgbClr val="000000"/>
                </a:solidFill>
                <a:effectLst/>
                <a:latin typeface="Arial"/>
              </a:rPr>
              <a:t>.</a:t>
            </a:r>
          </a:p>
        </p:txBody>
      </p:sp>
      <p:sp>
        <p:nvSpPr>
          <p:cNvPr id="8" name="Rounded Rectangular Callout 7"/>
          <p:cNvSpPr/>
          <p:nvPr/>
        </p:nvSpPr>
        <p:spPr>
          <a:xfrm>
            <a:off x="395536" y="5085183"/>
            <a:ext cx="4176464" cy="1569837"/>
          </a:xfrm>
          <a:prstGeom prst="wedgeRoundRectCallout">
            <a:avLst>
              <a:gd name="adj1" fmla="val -28707"/>
              <a:gd name="adj2" fmla="val -59773"/>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hr-HR" sz="2800" dirty="0">
                <a:solidFill>
                  <a:srgbClr val="000000"/>
                </a:solidFill>
                <a:latin typeface="Arial"/>
              </a:rPr>
              <a:t>Po</a:t>
            </a:r>
            <a:r>
              <a:rPr lang="en-GB" sz="2800" b="0" i="0" u="none" strike="noStrike" dirty="0" err="1">
                <a:solidFill>
                  <a:srgbClr val="000000"/>
                </a:solidFill>
                <a:effectLst/>
                <a:latin typeface="Arial"/>
              </a:rPr>
              <a:t>wer</a:t>
            </a:r>
            <a:r>
              <a:rPr lang="en-GB" sz="2800" b="0" i="0" u="none" strike="noStrike" dirty="0">
                <a:solidFill>
                  <a:srgbClr val="000000"/>
                </a:solidFill>
                <a:effectLst/>
                <a:latin typeface="Arial"/>
              </a:rPr>
              <a:t> point</a:t>
            </a:r>
            <a:r>
              <a:rPr lang="hr-HR" sz="2800" b="0" i="0" u="none" strike="noStrike" dirty="0">
                <a:solidFill>
                  <a:srgbClr val="000000"/>
                </a:solidFill>
                <a:effectLst/>
                <a:latin typeface="Arial"/>
              </a:rPr>
              <a:t>,</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ker</a:t>
            </a:r>
            <a:r>
              <a:rPr lang="en-GB" sz="2800" b="0" i="0" u="none" strike="noStrike" dirty="0">
                <a:solidFill>
                  <a:srgbClr val="000000"/>
                </a:solidFill>
                <a:effectLst/>
                <a:latin typeface="Arial"/>
              </a:rPr>
              <a:t> se z </a:t>
            </a:r>
            <a:r>
              <a:rPr lang="en-GB" sz="2800" b="0" i="0" u="none" strike="noStrike" dirty="0" err="1">
                <a:solidFill>
                  <a:srgbClr val="000000"/>
                </a:solidFill>
                <a:effectLst/>
                <a:latin typeface="Arial"/>
              </a:rPr>
              <a:t>njim</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lažje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naučim</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snovi</a:t>
            </a:r>
            <a:r>
              <a:rPr lang="en-GB" sz="2800" b="0" i="0" u="none" strike="noStrike" dirty="0">
                <a:solidFill>
                  <a:srgbClr val="000000"/>
                </a:solidFill>
                <a:effectLst/>
                <a:latin typeface="Arial"/>
              </a:rPr>
              <a:t>.</a:t>
            </a:r>
          </a:p>
        </p:txBody>
      </p:sp>
      <p:sp>
        <p:nvSpPr>
          <p:cNvPr id="9" name="Rounded Rectangular Callout 8"/>
          <p:cNvSpPr/>
          <p:nvPr/>
        </p:nvSpPr>
        <p:spPr>
          <a:xfrm>
            <a:off x="5004049" y="4820886"/>
            <a:ext cx="4139952" cy="2016222"/>
          </a:xfrm>
          <a:prstGeom prst="wedgeRoundRectCallout">
            <a:avLst>
              <a:gd name="adj1" fmla="val -28707"/>
              <a:gd name="adj2" fmla="val -59773"/>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pt-BR" sz="2800" b="0" i="0" u="none" strike="noStrike" dirty="0">
                <a:solidFill>
                  <a:srgbClr val="000000"/>
                </a:solidFill>
                <a:effectLst/>
                <a:latin typeface="Arial"/>
              </a:rPr>
              <a:t>Da se zelo trudijo za nas, da ponovimo učno snov.</a:t>
            </a:r>
            <a:endParaRPr lang="en-GB" sz="2800" b="0" i="0" u="none" strike="noStrike" dirty="0">
              <a:solidFill>
                <a:srgbClr val="000000"/>
              </a:solidFill>
              <a:effectLst/>
              <a:latin typeface="Arial"/>
            </a:endParaRPr>
          </a:p>
        </p:txBody>
      </p:sp>
    </p:spTree>
    <p:extLst>
      <p:ext uri="{BB962C8B-B14F-4D97-AF65-F5344CB8AC3E}">
        <p14:creationId xmlns:p14="http://schemas.microsoft.com/office/powerpoint/2010/main" val="255036782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ular Callout 4"/>
          <p:cNvSpPr/>
          <p:nvPr/>
        </p:nvSpPr>
        <p:spPr>
          <a:xfrm>
            <a:off x="46947" y="380817"/>
            <a:ext cx="3520343" cy="2008218"/>
          </a:xfrm>
          <a:prstGeom prst="wedgeRoundRectCallout">
            <a:avLst>
              <a:gd name="adj1" fmla="val 54505"/>
              <a:gd name="adj2" fmla="val -46446"/>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hr-HR" sz="2800" dirty="0" err="1">
                <a:solidFill>
                  <a:srgbClr val="000000"/>
                </a:solidFill>
                <a:latin typeface="Arial"/>
              </a:rPr>
              <a:t>U</a:t>
            </a:r>
            <a:r>
              <a:rPr lang="en-GB" sz="2800" b="0" i="0" u="none" strike="noStrike" dirty="0" err="1">
                <a:solidFill>
                  <a:srgbClr val="000000"/>
                </a:solidFill>
                <a:effectLst/>
                <a:latin typeface="Arial"/>
              </a:rPr>
              <a:t>čiteljico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Tanjo</a:t>
            </a:r>
            <a:r>
              <a:rPr lang="en-GB" sz="2800" b="0" i="0" u="none" strike="noStrike" dirty="0">
                <a:solidFill>
                  <a:srgbClr val="000000"/>
                </a:solidFill>
                <a:effectLst/>
                <a:latin typeface="Arial"/>
              </a:rPr>
              <a:t> in </a:t>
            </a:r>
            <a:r>
              <a:rPr lang="en-GB" sz="2800" b="0" i="0" u="none" strike="noStrike" dirty="0" err="1">
                <a:solidFill>
                  <a:srgbClr val="000000"/>
                </a:solidFill>
                <a:effectLst/>
                <a:latin typeface="Arial"/>
              </a:rPr>
              <a:t>učiteljico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Nata</a:t>
            </a:r>
            <a:r>
              <a:rPr lang="hr-HR" sz="2800" b="0" i="0" u="none" strike="noStrike" dirty="0">
                <a:solidFill>
                  <a:srgbClr val="000000"/>
                </a:solidFill>
                <a:effectLst/>
                <a:latin typeface="Arial"/>
              </a:rPr>
              <a:t>šo.</a:t>
            </a:r>
            <a:endParaRPr lang="en-GB" sz="2800" b="0" i="0" u="none" strike="noStrike" dirty="0">
              <a:solidFill>
                <a:srgbClr val="000000"/>
              </a:solidFill>
              <a:effectLst/>
              <a:latin typeface="Arial"/>
            </a:endParaRPr>
          </a:p>
        </p:txBody>
      </p:sp>
      <p:sp>
        <p:nvSpPr>
          <p:cNvPr id="6" name="Rounded Rectangular Callout 5"/>
          <p:cNvSpPr/>
          <p:nvPr/>
        </p:nvSpPr>
        <p:spPr>
          <a:xfrm>
            <a:off x="58846" y="2852937"/>
            <a:ext cx="3572181" cy="2016222"/>
          </a:xfrm>
          <a:prstGeom prst="wedgeRoundRectCallout">
            <a:avLst>
              <a:gd name="adj1" fmla="val -28707"/>
              <a:gd name="adj2" fmla="val -59773"/>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da-DK" sz="2800" b="0" i="0" u="none" strike="noStrike" dirty="0">
                <a:solidFill>
                  <a:srgbClr val="000000"/>
                </a:solidFill>
                <a:effectLst/>
                <a:latin typeface="Arial"/>
              </a:rPr>
              <a:t>Učitelje, ker ne dajo </a:t>
            </a:r>
            <a:r>
              <a:rPr lang="hr-HR" sz="2800" b="0" i="0" u="none" strike="noStrike" dirty="0">
                <a:solidFill>
                  <a:srgbClr val="000000"/>
                </a:solidFill>
                <a:effectLst/>
                <a:latin typeface="Arial"/>
              </a:rPr>
              <a:t>preveč</a:t>
            </a:r>
            <a:r>
              <a:rPr lang="da-DK" sz="2800" b="0" i="0" u="none" strike="noStrike" dirty="0">
                <a:solidFill>
                  <a:srgbClr val="000000"/>
                </a:solidFill>
                <a:effectLst/>
                <a:latin typeface="Arial"/>
              </a:rPr>
              <a:t> naloge.</a:t>
            </a:r>
            <a:endParaRPr lang="en-GB" sz="2800" b="0" i="0" u="none" strike="noStrike" dirty="0">
              <a:solidFill>
                <a:srgbClr val="000000"/>
              </a:solidFill>
              <a:effectLst/>
              <a:latin typeface="Arial"/>
            </a:endParaRPr>
          </a:p>
        </p:txBody>
      </p:sp>
      <p:sp>
        <p:nvSpPr>
          <p:cNvPr id="7" name="Rounded Rectangular Callout 6"/>
          <p:cNvSpPr/>
          <p:nvPr/>
        </p:nvSpPr>
        <p:spPr>
          <a:xfrm>
            <a:off x="4307188" y="380818"/>
            <a:ext cx="4153244" cy="3480230"/>
          </a:xfrm>
          <a:prstGeom prst="wedgeRoundRectCallout">
            <a:avLst>
              <a:gd name="adj1" fmla="val -61201"/>
              <a:gd name="adj2" fmla="val -61888"/>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en-GB" sz="3200" b="0" i="0" u="none" strike="noStrike" dirty="0" err="1">
                <a:solidFill>
                  <a:srgbClr val="000000"/>
                </a:solidFill>
                <a:effectLst/>
                <a:latin typeface="Arial"/>
              </a:rPr>
              <a:t>Pohvalila</a:t>
            </a:r>
            <a:r>
              <a:rPr lang="en-GB" sz="3200" b="0" i="0" u="none" strike="noStrike" dirty="0">
                <a:solidFill>
                  <a:srgbClr val="000000"/>
                </a:solidFill>
                <a:effectLst/>
                <a:latin typeface="Arial"/>
              </a:rPr>
              <a:t> bi </a:t>
            </a:r>
            <a:r>
              <a:rPr lang="en-GB" sz="3200" b="0" i="0" u="none" strike="noStrike" dirty="0" err="1">
                <a:solidFill>
                  <a:srgbClr val="000000"/>
                </a:solidFill>
                <a:effectLst/>
                <a:latin typeface="Arial"/>
              </a:rPr>
              <a:t>vse</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učitelje</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ker</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si</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vzamejo</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čas</a:t>
            </a:r>
            <a:r>
              <a:rPr lang="en-GB" sz="3200" b="0" i="0" u="none" strike="noStrike" dirty="0">
                <a:solidFill>
                  <a:srgbClr val="000000"/>
                </a:solidFill>
                <a:effectLst/>
                <a:latin typeface="Arial"/>
              </a:rPr>
              <a:t> in </a:t>
            </a:r>
            <a:r>
              <a:rPr lang="en-GB" sz="3200" b="0" i="0" u="none" strike="noStrike" dirty="0" err="1">
                <a:solidFill>
                  <a:srgbClr val="000000"/>
                </a:solidFill>
                <a:effectLst/>
                <a:latin typeface="Arial"/>
              </a:rPr>
              <a:t>nam</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snov</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dovolj</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razumljivo</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razložijo</a:t>
            </a:r>
            <a:r>
              <a:rPr lang="en-GB" sz="3200" b="0" i="0" u="none" strike="noStrike" dirty="0">
                <a:solidFill>
                  <a:srgbClr val="000000"/>
                </a:solidFill>
                <a:effectLst/>
                <a:latin typeface="Arial"/>
              </a:rPr>
              <a:t>.</a:t>
            </a:r>
          </a:p>
        </p:txBody>
      </p:sp>
      <p:sp>
        <p:nvSpPr>
          <p:cNvPr id="8" name="Rounded Rectangular Callout 7"/>
          <p:cNvSpPr/>
          <p:nvPr/>
        </p:nvSpPr>
        <p:spPr>
          <a:xfrm>
            <a:off x="395536" y="5085183"/>
            <a:ext cx="4176464" cy="1569837"/>
          </a:xfrm>
          <a:prstGeom prst="wedgeRoundRectCallout">
            <a:avLst>
              <a:gd name="adj1" fmla="val -28707"/>
              <a:gd name="adj2" fmla="val -59773"/>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en-GB" sz="2800" b="0" i="0" u="none" strike="noStrike" dirty="0" err="1">
                <a:solidFill>
                  <a:srgbClr val="000000"/>
                </a:solidFill>
                <a:effectLst/>
                <a:latin typeface="Arial"/>
              </a:rPr>
              <a:t>Zanimive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povezave</a:t>
            </a:r>
            <a:endParaRPr lang="en-GB" sz="2800" b="0" i="0" u="none" strike="noStrike" dirty="0">
              <a:solidFill>
                <a:srgbClr val="000000"/>
              </a:solidFill>
              <a:effectLst/>
              <a:latin typeface="Arial"/>
            </a:endParaRPr>
          </a:p>
        </p:txBody>
      </p:sp>
      <p:sp>
        <p:nvSpPr>
          <p:cNvPr id="9" name="Rounded Rectangular Callout 8"/>
          <p:cNvSpPr/>
          <p:nvPr/>
        </p:nvSpPr>
        <p:spPr>
          <a:xfrm>
            <a:off x="5004049" y="4820886"/>
            <a:ext cx="4139952" cy="2016222"/>
          </a:xfrm>
          <a:prstGeom prst="wedgeRoundRectCallout">
            <a:avLst>
              <a:gd name="adj1" fmla="val -28707"/>
              <a:gd name="adj2" fmla="val -59773"/>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en-GB" sz="2800" b="0" i="0" u="none" strike="noStrike" dirty="0" err="1">
                <a:solidFill>
                  <a:srgbClr val="000000"/>
                </a:solidFill>
                <a:effectLst/>
                <a:latin typeface="Arial"/>
              </a:rPr>
              <a:t>Pohvalil</a:t>
            </a:r>
            <a:r>
              <a:rPr lang="en-GB" sz="2800" b="0" i="0" u="none" strike="noStrike" dirty="0">
                <a:solidFill>
                  <a:srgbClr val="000000"/>
                </a:solidFill>
                <a:effectLst/>
                <a:latin typeface="Arial"/>
              </a:rPr>
              <a:t> bi to, da je </a:t>
            </a:r>
            <a:r>
              <a:rPr lang="en-GB" sz="2800" b="0" i="0" u="none" strike="noStrike" dirty="0" err="1">
                <a:solidFill>
                  <a:srgbClr val="000000"/>
                </a:solidFill>
                <a:effectLst/>
                <a:latin typeface="Arial"/>
              </a:rPr>
              <a:t>vsa</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snov</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lepo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predstavljena</a:t>
            </a:r>
            <a:r>
              <a:rPr lang="en-GB" sz="2800" b="0" i="0" u="none" strike="noStrike" dirty="0">
                <a:solidFill>
                  <a:srgbClr val="000000"/>
                </a:solidFill>
                <a:effectLst/>
                <a:latin typeface="Arial"/>
              </a:rPr>
              <a:t>.</a:t>
            </a:r>
          </a:p>
        </p:txBody>
      </p:sp>
    </p:spTree>
    <p:extLst>
      <p:ext uri="{BB962C8B-B14F-4D97-AF65-F5344CB8AC3E}">
        <p14:creationId xmlns:p14="http://schemas.microsoft.com/office/powerpoint/2010/main" val="248518118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611"/>
            <a:ext cx="4330824" cy="850106"/>
          </a:xfrm>
        </p:spPr>
        <p:txBody>
          <a:bodyPr>
            <a:normAutofit/>
          </a:bodyPr>
          <a:lstStyle/>
          <a:p>
            <a:r>
              <a:rPr lang="hr-HR"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Pohvale staršev</a:t>
            </a:r>
            <a:endParaRPr lang="en-GB" dirty="0"/>
          </a:p>
        </p:txBody>
      </p:sp>
      <p:sp>
        <p:nvSpPr>
          <p:cNvPr id="3" name="Content Placeholder 2"/>
          <p:cNvSpPr>
            <a:spLocks noGrp="1"/>
          </p:cNvSpPr>
          <p:nvPr>
            <p:ph idx="1"/>
          </p:nvPr>
        </p:nvSpPr>
        <p:spPr>
          <a:xfrm>
            <a:off x="54433" y="764704"/>
            <a:ext cx="8632367" cy="5361460"/>
          </a:xfrm>
        </p:spPr>
        <p:txBody>
          <a:bodyPr/>
          <a:lstStyle/>
          <a:p>
            <a:pPr marL="0" indent="0">
              <a:buNone/>
            </a:pPr>
            <a:r>
              <a:rPr lang="hr-HR" dirty="0"/>
              <a:t>Res veliko pohval učiteljicam, podrobneje npr.:</a:t>
            </a:r>
          </a:p>
          <a:p>
            <a:endParaRPr lang="en-GB" dirty="0"/>
          </a:p>
        </p:txBody>
      </p:sp>
      <p:sp>
        <p:nvSpPr>
          <p:cNvPr id="11" name="Rounded Rectangular Callout 10"/>
          <p:cNvSpPr/>
          <p:nvPr/>
        </p:nvSpPr>
        <p:spPr>
          <a:xfrm>
            <a:off x="4181036" y="1666601"/>
            <a:ext cx="4536504" cy="3141762"/>
          </a:xfrm>
          <a:prstGeom prst="wedgeRoundRectCallout">
            <a:avLst>
              <a:gd name="adj1" fmla="val -60631"/>
              <a:gd name="adj2" fmla="val -54872"/>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it-IT" sz="3200" b="0" i="0" u="none" strike="noStrike" dirty="0">
                <a:solidFill>
                  <a:srgbClr val="000000"/>
                </a:solidFill>
                <a:effectLst/>
                <a:latin typeface="Arial"/>
              </a:rPr>
              <a:t>Šolo , vse učitelje, vse starše in vse učence, ki se v tej situaciji trudimo da bo vs</a:t>
            </a:r>
            <a:r>
              <a:rPr lang="hr-HR" sz="3200" b="0" i="0" u="none" strike="noStrike" dirty="0">
                <a:solidFill>
                  <a:srgbClr val="000000"/>
                </a:solidFill>
                <a:effectLst/>
                <a:latin typeface="Arial"/>
              </a:rPr>
              <a:t>e</a:t>
            </a:r>
            <a:r>
              <a:rPr lang="it-IT" sz="3200" b="0" i="0" u="none" strike="noStrike" dirty="0">
                <a:solidFill>
                  <a:srgbClr val="000000"/>
                </a:solidFill>
                <a:effectLst/>
                <a:latin typeface="Arial"/>
              </a:rPr>
              <a:t> ok</a:t>
            </a:r>
            <a:endParaRPr lang="pt-BR" sz="3200" b="0" i="0" u="none" strike="noStrike" dirty="0">
              <a:solidFill>
                <a:srgbClr val="000000"/>
              </a:solidFill>
              <a:effectLst/>
              <a:latin typeface="Arial"/>
            </a:endParaRPr>
          </a:p>
        </p:txBody>
      </p:sp>
      <p:sp>
        <p:nvSpPr>
          <p:cNvPr id="13" name="Rounded Rectangular Callout 12"/>
          <p:cNvSpPr/>
          <p:nvPr/>
        </p:nvSpPr>
        <p:spPr>
          <a:xfrm>
            <a:off x="0" y="1327077"/>
            <a:ext cx="3328927" cy="2952327"/>
          </a:xfrm>
          <a:prstGeom prst="wedgeRoundRectCallout">
            <a:avLst>
              <a:gd name="adj1" fmla="val 56448"/>
              <a:gd name="adj2" fmla="val 16094"/>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800" b="0" i="0" u="none" strike="noStrike" dirty="0" err="1">
                <a:solidFill>
                  <a:srgbClr val="000000"/>
                </a:solidFill>
                <a:effectLst/>
                <a:latin typeface="Arial"/>
              </a:rPr>
              <a:t>Vpletanje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humorja</a:t>
            </a:r>
            <a:r>
              <a:rPr lang="en-GB" sz="2800" b="0" i="0" u="none" strike="noStrike" dirty="0">
                <a:solidFill>
                  <a:srgbClr val="000000"/>
                </a:solidFill>
                <a:effectLst/>
                <a:latin typeface="Arial"/>
              </a:rPr>
              <a:t> v </a:t>
            </a:r>
            <a:r>
              <a:rPr lang="en-GB" sz="2800" b="0" i="0" u="none" strike="noStrike" dirty="0" err="1">
                <a:solidFill>
                  <a:srgbClr val="000000"/>
                </a:solidFill>
                <a:effectLst/>
                <a:latin typeface="Arial"/>
              </a:rPr>
              <a:t>naloge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ponazarjanje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snovi</a:t>
            </a:r>
            <a:r>
              <a:rPr lang="en-GB" sz="2800" b="0" i="0" u="none" strike="noStrike" dirty="0">
                <a:solidFill>
                  <a:srgbClr val="000000"/>
                </a:solidFill>
                <a:effectLst/>
                <a:latin typeface="Arial"/>
              </a:rPr>
              <a:t> s </a:t>
            </a:r>
            <a:r>
              <a:rPr lang="en-GB" sz="2800" b="0" i="0" u="none" strike="noStrike" dirty="0" err="1">
                <a:solidFill>
                  <a:srgbClr val="000000"/>
                </a:solidFill>
                <a:effectLst/>
                <a:latin typeface="Arial"/>
              </a:rPr>
              <a:t>slikami</a:t>
            </a:r>
            <a:r>
              <a:rPr lang="en-GB" sz="2800" b="0" i="0" u="none" strike="noStrike" dirty="0">
                <a:solidFill>
                  <a:srgbClr val="000000"/>
                </a:solidFill>
                <a:effectLst/>
                <a:latin typeface="Arial"/>
              </a:rPr>
              <a:t> in </a:t>
            </a:r>
            <a:r>
              <a:rPr lang="en-GB" sz="2800" b="0" i="0" u="none" strike="noStrike" dirty="0" err="1">
                <a:solidFill>
                  <a:srgbClr val="000000"/>
                </a:solidFill>
                <a:effectLst/>
                <a:latin typeface="Arial"/>
              </a:rPr>
              <a:t>videoposnetki</a:t>
            </a:r>
            <a:r>
              <a:rPr lang="en-GB" sz="2800" b="0" i="0" u="none" strike="noStrike" dirty="0">
                <a:solidFill>
                  <a:srgbClr val="000000"/>
                </a:solidFill>
                <a:effectLst/>
                <a:latin typeface="Arial"/>
              </a:rPr>
              <a:t>.</a:t>
            </a:r>
          </a:p>
        </p:txBody>
      </p:sp>
      <p:sp>
        <p:nvSpPr>
          <p:cNvPr id="16" name="Rounded Rectangular Callout 15"/>
          <p:cNvSpPr/>
          <p:nvPr/>
        </p:nvSpPr>
        <p:spPr>
          <a:xfrm>
            <a:off x="0" y="4842570"/>
            <a:ext cx="2880320" cy="2015430"/>
          </a:xfrm>
          <a:prstGeom prst="wedgeRoundRectCallout">
            <a:avLst>
              <a:gd name="adj1" fmla="val 28007"/>
              <a:gd name="adj2" fmla="val -83025"/>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400" b="0" i="0" u="none" strike="noStrike" dirty="0" err="1">
                <a:solidFill>
                  <a:srgbClr val="000000"/>
                </a:solidFill>
                <a:effectLst/>
                <a:latin typeface="Arial"/>
              </a:rPr>
              <a:t>Hitro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odzivnost</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šole</a:t>
            </a:r>
            <a:r>
              <a:rPr lang="en-GB" sz="2400" b="0" i="0" u="none" strike="noStrike" dirty="0">
                <a:solidFill>
                  <a:srgbClr val="000000"/>
                </a:solidFill>
                <a:effectLst/>
                <a:latin typeface="Arial"/>
              </a:rPr>
              <a:t> in </a:t>
            </a:r>
            <a:r>
              <a:rPr lang="en-GB" sz="2400" b="0" i="0" u="none" strike="noStrike" dirty="0" err="1">
                <a:solidFill>
                  <a:srgbClr val="000000"/>
                </a:solidFill>
                <a:effectLst/>
                <a:latin typeface="Arial"/>
              </a:rPr>
              <a:t>učiteljev</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na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nastalo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situacijo</a:t>
            </a:r>
            <a:r>
              <a:rPr lang="en-GB" sz="2400" b="0" i="0" u="none" strike="noStrike" dirty="0">
                <a:solidFill>
                  <a:srgbClr val="000000"/>
                </a:solidFill>
                <a:effectLst/>
                <a:latin typeface="Arial"/>
              </a:rPr>
              <a:t>.</a:t>
            </a:r>
          </a:p>
        </p:txBody>
      </p:sp>
      <p:sp>
        <p:nvSpPr>
          <p:cNvPr id="17" name="Rounded Rectangular Callout 16"/>
          <p:cNvSpPr/>
          <p:nvPr/>
        </p:nvSpPr>
        <p:spPr>
          <a:xfrm>
            <a:off x="3779912" y="5013175"/>
            <a:ext cx="4937628" cy="1924075"/>
          </a:xfrm>
          <a:prstGeom prst="wedgeRoundRectCallout">
            <a:avLst>
              <a:gd name="adj1" fmla="val -61059"/>
              <a:gd name="adj2" fmla="val -76266"/>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800" b="0" i="0" u="none" strike="noStrike" dirty="0" err="1">
                <a:solidFill>
                  <a:srgbClr val="000000"/>
                </a:solidFill>
                <a:effectLst/>
                <a:latin typeface="Arial"/>
              </a:rPr>
              <a:t>Vse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učitelje</a:t>
            </a:r>
            <a:r>
              <a:rPr lang="en-GB" sz="2800" b="0" i="0" u="none" strike="noStrike" dirty="0">
                <a:solidFill>
                  <a:srgbClr val="000000"/>
                </a:solidFill>
                <a:effectLst/>
                <a:latin typeface="Arial"/>
              </a:rPr>
              <a:t>👍Ker </a:t>
            </a:r>
            <a:r>
              <a:rPr lang="en-GB" sz="2800" b="0" i="0" u="none" strike="noStrike" dirty="0" err="1">
                <a:solidFill>
                  <a:srgbClr val="000000"/>
                </a:solidFill>
                <a:effectLst/>
                <a:latin typeface="Arial"/>
              </a:rPr>
              <a:t>pošiljajo</a:t>
            </a:r>
            <a:r>
              <a:rPr lang="en-GB" sz="2800" b="0" i="0" u="none" strike="noStrike" dirty="0">
                <a:solidFill>
                  <a:srgbClr val="000000"/>
                </a:solidFill>
                <a:effectLst/>
                <a:latin typeface="Arial"/>
              </a:rPr>
              <a:t> super </a:t>
            </a:r>
            <a:r>
              <a:rPr lang="en-GB" sz="2800" b="0" i="0" u="none" strike="noStrike" dirty="0" err="1">
                <a:solidFill>
                  <a:srgbClr val="000000"/>
                </a:solidFill>
                <a:effectLst/>
                <a:latin typeface="Arial"/>
              </a:rPr>
              <a:t>nazorna</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navodila</a:t>
            </a:r>
            <a:r>
              <a:rPr lang="en-GB" sz="2800" b="0" i="0" u="none" strike="noStrike" dirty="0">
                <a:solidFill>
                  <a:srgbClr val="000000"/>
                </a:solidFill>
                <a:effectLst/>
                <a:latin typeface="Arial"/>
              </a:rPr>
              <a:t>. </a:t>
            </a:r>
          </a:p>
        </p:txBody>
      </p:sp>
    </p:spTree>
    <p:extLst>
      <p:ext uri="{BB962C8B-B14F-4D97-AF65-F5344CB8AC3E}">
        <p14:creationId xmlns:p14="http://schemas.microsoft.com/office/powerpoint/2010/main" val="129894129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ular Callout 6"/>
          <p:cNvSpPr/>
          <p:nvPr/>
        </p:nvSpPr>
        <p:spPr>
          <a:xfrm>
            <a:off x="539552" y="372763"/>
            <a:ext cx="3973760" cy="2984229"/>
          </a:xfrm>
          <a:prstGeom prst="wedgeRoundRectCallout">
            <a:avLst>
              <a:gd name="adj1" fmla="val 66479"/>
              <a:gd name="adj2" fmla="val 7311"/>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3600" b="0" i="0" u="none" strike="noStrike" dirty="0" err="1">
                <a:solidFill>
                  <a:srgbClr val="000000"/>
                </a:solidFill>
                <a:effectLst/>
                <a:latin typeface="Arial"/>
              </a:rPr>
              <a:t>dostopnost</a:t>
            </a:r>
            <a:r>
              <a:rPr lang="en-GB" sz="3600" b="0" i="0" u="none" strike="noStrike" dirty="0">
                <a:solidFill>
                  <a:srgbClr val="000000"/>
                </a:solidFill>
                <a:effectLst/>
                <a:latin typeface="Arial"/>
              </a:rPr>
              <a:t> </a:t>
            </a:r>
            <a:r>
              <a:rPr lang="en-GB" sz="3600" b="0" i="0" u="none" strike="noStrike" dirty="0" err="1">
                <a:solidFill>
                  <a:srgbClr val="000000"/>
                </a:solidFill>
                <a:effectLst/>
                <a:latin typeface="Arial"/>
              </a:rPr>
              <a:t>informacij</a:t>
            </a:r>
            <a:r>
              <a:rPr lang="en-GB" sz="3600" b="0" i="0" u="none" strike="noStrike" dirty="0">
                <a:solidFill>
                  <a:srgbClr val="000000"/>
                </a:solidFill>
                <a:effectLst/>
                <a:latin typeface="Arial"/>
              </a:rPr>
              <a:t> in </a:t>
            </a:r>
            <a:r>
              <a:rPr lang="en-GB" sz="3600" b="0" i="0" u="none" strike="noStrike" dirty="0" err="1">
                <a:solidFill>
                  <a:srgbClr val="000000"/>
                </a:solidFill>
                <a:effectLst/>
                <a:latin typeface="Arial"/>
              </a:rPr>
              <a:t>prilagodljivost</a:t>
            </a:r>
            <a:r>
              <a:rPr lang="en-GB" sz="3600" b="0" i="0" u="none" strike="noStrike" dirty="0">
                <a:solidFill>
                  <a:srgbClr val="000000"/>
                </a:solidFill>
                <a:effectLst/>
                <a:latin typeface="Arial"/>
              </a:rPr>
              <a:t> </a:t>
            </a:r>
            <a:r>
              <a:rPr lang="en-GB" sz="3600" b="0" i="0" u="none" strike="noStrike" dirty="0" err="1">
                <a:solidFill>
                  <a:srgbClr val="000000"/>
                </a:solidFill>
                <a:effectLst/>
                <a:latin typeface="Arial"/>
              </a:rPr>
              <a:t>učiteljev</a:t>
            </a:r>
            <a:endParaRPr lang="en-GB" sz="3600" b="0" i="0" u="none" strike="noStrike" dirty="0">
              <a:solidFill>
                <a:srgbClr val="000000"/>
              </a:solidFill>
              <a:effectLst/>
              <a:latin typeface="Arial"/>
            </a:endParaRPr>
          </a:p>
        </p:txBody>
      </p:sp>
      <p:sp>
        <p:nvSpPr>
          <p:cNvPr id="8" name="Rounded Rectangular Callout 7"/>
          <p:cNvSpPr/>
          <p:nvPr/>
        </p:nvSpPr>
        <p:spPr>
          <a:xfrm>
            <a:off x="6156176" y="404664"/>
            <a:ext cx="2442057" cy="1694402"/>
          </a:xfrm>
          <a:prstGeom prst="wedgeRoundRectCallout">
            <a:avLst>
              <a:gd name="adj1" fmla="val -9501"/>
              <a:gd name="adj2" fmla="val 108322"/>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3200" b="0" i="0" u="none" strike="noStrike" dirty="0" err="1">
                <a:solidFill>
                  <a:srgbClr val="000000"/>
                </a:solidFill>
                <a:effectLst/>
                <a:latin typeface="Arial"/>
              </a:rPr>
              <a:t>vašo</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vztrajnost</a:t>
            </a:r>
            <a:endParaRPr lang="en-GB" sz="3200" b="0" i="0" u="none" strike="noStrike" dirty="0">
              <a:solidFill>
                <a:srgbClr val="000000"/>
              </a:solidFill>
              <a:effectLst/>
              <a:latin typeface="Arial"/>
            </a:endParaRPr>
          </a:p>
        </p:txBody>
      </p:sp>
      <p:sp>
        <p:nvSpPr>
          <p:cNvPr id="5" name="Rounded Rectangular Callout 4"/>
          <p:cNvSpPr/>
          <p:nvPr/>
        </p:nvSpPr>
        <p:spPr>
          <a:xfrm>
            <a:off x="251520" y="4293096"/>
            <a:ext cx="3571056" cy="2160240"/>
          </a:xfrm>
          <a:prstGeom prst="wedgeRoundRectCallout">
            <a:avLst>
              <a:gd name="adj1" fmla="val 59745"/>
              <a:gd name="adj2" fmla="val -118331"/>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3200" b="0" i="0" u="none" strike="noStrike" dirty="0" err="1">
                <a:solidFill>
                  <a:srgbClr val="000000"/>
                </a:solidFill>
                <a:effectLst/>
                <a:latin typeface="Arial"/>
              </a:rPr>
              <a:t>Vse</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učitelje</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saj</a:t>
            </a:r>
            <a:r>
              <a:rPr lang="en-GB" sz="3200" b="0" i="0" u="none" strike="noStrike" dirty="0">
                <a:solidFill>
                  <a:srgbClr val="000000"/>
                </a:solidFill>
                <a:effectLst/>
                <a:latin typeface="Arial"/>
              </a:rPr>
              <a:t> je </a:t>
            </a:r>
            <a:r>
              <a:rPr lang="en-GB" sz="3200" b="0" i="0" u="none" strike="noStrike" dirty="0" err="1">
                <a:solidFill>
                  <a:srgbClr val="000000"/>
                </a:solidFill>
                <a:effectLst/>
                <a:latin typeface="Arial"/>
              </a:rPr>
              <a:t>trenutno</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vsem</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težko</a:t>
            </a:r>
            <a:r>
              <a:rPr lang="en-GB" sz="3200" b="0" i="0" u="none" strike="noStrike" dirty="0">
                <a:solidFill>
                  <a:srgbClr val="000000"/>
                </a:solidFill>
                <a:effectLst/>
                <a:latin typeface="Arial"/>
              </a:rPr>
              <a:t>.</a:t>
            </a:r>
          </a:p>
        </p:txBody>
      </p:sp>
      <p:sp>
        <p:nvSpPr>
          <p:cNvPr id="6" name="Rounded Rectangular Callout 5"/>
          <p:cNvSpPr/>
          <p:nvPr/>
        </p:nvSpPr>
        <p:spPr>
          <a:xfrm>
            <a:off x="5094884" y="3356992"/>
            <a:ext cx="3528392" cy="3312368"/>
          </a:xfrm>
          <a:prstGeom prst="wedgeRoundRectCallout">
            <a:avLst>
              <a:gd name="adj1" fmla="val -49918"/>
              <a:gd name="adj2" fmla="val -85963"/>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3200" b="0" i="0" u="none" strike="noStrike" dirty="0" err="1">
                <a:solidFill>
                  <a:srgbClr val="000000"/>
                </a:solidFill>
                <a:effectLst/>
                <a:latin typeface="Arial"/>
              </a:rPr>
              <a:t>zavzetost</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učiteljev</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pri</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pripravi</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snovi</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pripravljenost</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na</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dodatno</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razlago</a:t>
            </a:r>
            <a:endParaRPr lang="en-GB" sz="3200" b="0" i="0" u="none" strike="noStrike" dirty="0">
              <a:solidFill>
                <a:srgbClr val="000000"/>
              </a:solidFill>
              <a:effectLst/>
              <a:latin typeface="Arial"/>
            </a:endParaRPr>
          </a:p>
        </p:txBody>
      </p:sp>
    </p:spTree>
    <p:extLst>
      <p:ext uri="{BB962C8B-B14F-4D97-AF65-F5344CB8AC3E}">
        <p14:creationId xmlns:p14="http://schemas.microsoft.com/office/powerpoint/2010/main" val="324448149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Vertical Scroll 8"/>
          <p:cNvSpPr/>
          <p:nvPr/>
        </p:nvSpPr>
        <p:spPr>
          <a:xfrm>
            <a:off x="-468560" y="51730"/>
            <a:ext cx="9612560" cy="6806270"/>
          </a:xfrm>
          <a:prstGeom prst="verticalScroll">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a:buFont typeface="Arial" pitchFamily="34" charset="0"/>
              <a:buChar char="•"/>
            </a:pPr>
            <a:endParaRPr lang="pl-PL" sz="3200" dirty="0">
              <a:solidFill>
                <a:schemeClr val="tx1"/>
              </a:solidFill>
            </a:endParaRPr>
          </a:p>
          <a:p>
            <a:pPr marL="342900" indent="-342900" algn="ctr">
              <a:buFont typeface="Arial" pitchFamily="34" charset="0"/>
              <a:buChar char="•"/>
            </a:pPr>
            <a:r>
              <a:rPr lang="pl-PL" sz="3200" dirty="0">
                <a:solidFill>
                  <a:schemeClr val="tx1"/>
                </a:solidFill>
              </a:rPr>
              <a:t>Večine ne moti nič. (8)</a:t>
            </a:r>
          </a:p>
          <a:p>
            <a:pPr marL="342900" indent="-342900" algn="ctr">
              <a:buFont typeface="Arial" pitchFamily="34" charset="0"/>
              <a:buChar char="•"/>
            </a:pPr>
            <a:r>
              <a:rPr lang="pl-PL" sz="3200" dirty="0">
                <a:solidFill>
                  <a:schemeClr val="tx1"/>
                </a:solidFill>
              </a:rPr>
              <a:t>Da se pri otrocih kar pozna malo napetosti (1)</a:t>
            </a:r>
          </a:p>
          <a:p>
            <a:pPr marL="342900" indent="-342900" algn="ctr">
              <a:buFont typeface="Arial" pitchFamily="34" charset="0"/>
              <a:buChar char="•"/>
            </a:pPr>
            <a:r>
              <a:rPr lang="pl-PL" sz="3200" dirty="0">
                <a:solidFill>
                  <a:schemeClr val="tx1"/>
                </a:solidFill>
              </a:rPr>
              <a:t>Da otroci nimajo tudi osebnega kontakta in razlag z učitelji vsaj 1x tedensko (npr. video klic). (1)</a:t>
            </a:r>
          </a:p>
          <a:p>
            <a:pPr marL="342900" indent="-342900" algn="ctr">
              <a:buFont typeface="Arial" pitchFamily="34" charset="0"/>
              <a:buChar char="•"/>
            </a:pPr>
            <a:r>
              <a:rPr lang="pl-PL" sz="3200" dirty="0">
                <a:solidFill>
                  <a:schemeClr val="tx1"/>
                </a:solidFill>
              </a:rPr>
              <a:t>Včasih kakšna učiteljica pozabi napisati, kaj je za nalogo, potem pa drugi dan vpraša ali so učenci naredili. Sploh ni rekla naj naredijo. Ampak ok, naredijo pač naknadno. (1</a:t>
            </a:r>
            <a:endParaRPr lang="pl-PL" sz="2400" dirty="0">
              <a:solidFill>
                <a:schemeClr val="tx1"/>
              </a:solidFill>
            </a:endParaRPr>
          </a:p>
          <a:p>
            <a:pPr marL="285750" indent="-285750" algn="ctr">
              <a:buFont typeface="Arial" pitchFamily="34" charset="0"/>
              <a:buChar char="•"/>
            </a:pPr>
            <a:r>
              <a:rPr lang="hr-HR" dirty="0">
                <a:solidFill>
                  <a:schemeClr val="tx1"/>
                </a:solidFill>
                <a:cs typeface="Calibri"/>
              </a:rPr>
              <a:t>)</a:t>
            </a:r>
            <a:endParaRPr lang="hr-HR" dirty="0">
              <a:solidFill>
                <a:schemeClr val="tx1"/>
              </a:solidFill>
            </a:endParaRPr>
          </a:p>
        </p:txBody>
      </p:sp>
      <p:sp>
        <p:nvSpPr>
          <p:cNvPr id="2" name="Title 1"/>
          <p:cNvSpPr>
            <a:spLocks noGrp="1"/>
          </p:cNvSpPr>
          <p:nvPr>
            <p:ph type="title"/>
          </p:nvPr>
        </p:nvSpPr>
        <p:spPr>
          <a:xfrm>
            <a:off x="1835696" y="404664"/>
            <a:ext cx="6923112" cy="811390"/>
          </a:xfrm>
        </p:spPr>
        <p:txBody>
          <a:bodyPr>
            <a:normAutofit fontScale="90000"/>
          </a:bodyPr>
          <a:lstStyle/>
          <a:p>
            <a:pPr algn="l"/>
            <a:r>
              <a:rPr lang="hr-HR" dirty="0"/>
              <a:t>Kaj moti starše...      </a:t>
            </a:r>
            <a:br>
              <a:rPr lang="hr-HR" dirty="0"/>
            </a:br>
            <a:r>
              <a:rPr lang="hr-HR" dirty="0"/>
              <a:t>	</a:t>
            </a:r>
            <a:endParaRPr lang="en-GB" dirty="0"/>
          </a:p>
        </p:txBody>
      </p:sp>
    </p:spTree>
    <p:extLst>
      <p:ext uri="{BB962C8B-B14F-4D97-AF65-F5344CB8AC3E}">
        <p14:creationId xmlns:p14="http://schemas.microsoft.com/office/powerpoint/2010/main" val="391525056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6221"/>
            <a:ext cx="6084168" cy="850106"/>
          </a:xfrm>
        </p:spPr>
        <p:txBody>
          <a:bodyPr>
            <a:normAutofit/>
          </a:bodyPr>
          <a:lstStyle/>
          <a:p>
            <a:r>
              <a:rPr lang="hr-H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Učenci bi sporočili še ...</a:t>
            </a:r>
            <a:endParaRPr lang="en-GB"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Oval Callout 4"/>
          <p:cNvSpPr/>
          <p:nvPr/>
        </p:nvSpPr>
        <p:spPr>
          <a:xfrm>
            <a:off x="124598" y="852809"/>
            <a:ext cx="6967682" cy="1899773"/>
          </a:xfrm>
          <a:prstGeom prst="wedgeEllipseCallout">
            <a:avLst>
              <a:gd name="adj1" fmla="val -48253"/>
              <a:gd name="adj2" fmla="val -50055"/>
            </a:avLst>
          </a:prstGeom>
        </p:spPr>
        <p:style>
          <a:lnRef idx="1">
            <a:schemeClr val="accent1"/>
          </a:lnRef>
          <a:fillRef idx="2">
            <a:schemeClr val="accent1"/>
          </a:fillRef>
          <a:effectRef idx="1">
            <a:schemeClr val="accent1"/>
          </a:effectRef>
          <a:fontRef idx="minor">
            <a:schemeClr val="dk1"/>
          </a:fontRef>
        </p:style>
        <p:txBody>
          <a:bodyPr rtlCol="0" anchor="ctr"/>
          <a:lstStyle/>
          <a:p>
            <a:r>
              <a:rPr lang="it-IT" sz="3200" dirty="0"/>
              <a:t>Da si mi sošolci pomagamo med sabo preko viber-ja</a:t>
            </a:r>
            <a:endParaRPr lang="en-GB" sz="3200" dirty="0"/>
          </a:p>
        </p:txBody>
      </p:sp>
      <p:sp>
        <p:nvSpPr>
          <p:cNvPr id="6" name="Rounded Rectangular Callout 5"/>
          <p:cNvSpPr/>
          <p:nvPr/>
        </p:nvSpPr>
        <p:spPr>
          <a:xfrm>
            <a:off x="5000745" y="2752582"/>
            <a:ext cx="3672408" cy="1651030"/>
          </a:xfrm>
          <a:prstGeom prst="wedgeRoundRectCallout">
            <a:avLst>
              <a:gd name="adj1" fmla="val 58084"/>
              <a:gd name="adj2" fmla="val -122841"/>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it-IT" sz="3200" b="0" i="0" u="none" strike="noStrike" dirty="0">
                <a:solidFill>
                  <a:srgbClr val="000000"/>
                </a:solidFill>
                <a:effectLst/>
                <a:latin typeface="Arial"/>
              </a:rPr>
              <a:t>Sporočila bi vam še, da mi nič ne dela težav.</a:t>
            </a:r>
            <a:endParaRPr lang="en-GB" sz="3200" b="0" i="0" u="none" strike="noStrike" dirty="0">
              <a:solidFill>
                <a:srgbClr val="000000"/>
              </a:solidFill>
              <a:effectLst/>
              <a:latin typeface="Arial"/>
            </a:endParaRPr>
          </a:p>
        </p:txBody>
      </p:sp>
      <p:sp>
        <p:nvSpPr>
          <p:cNvPr id="10" name="Oval Callout 9"/>
          <p:cNvSpPr/>
          <p:nvPr/>
        </p:nvSpPr>
        <p:spPr>
          <a:xfrm>
            <a:off x="124598" y="4797152"/>
            <a:ext cx="4375394" cy="2060848"/>
          </a:xfrm>
          <a:prstGeom prst="wedgeEllipseCallout">
            <a:avLst>
              <a:gd name="adj1" fmla="val -48253"/>
              <a:gd name="adj2" fmla="val -50055"/>
            </a:avLst>
          </a:prstGeom>
        </p:spPr>
        <p:style>
          <a:lnRef idx="1">
            <a:schemeClr val="accent1"/>
          </a:lnRef>
          <a:fillRef idx="2">
            <a:schemeClr val="accent1"/>
          </a:fillRef>
          <a:effectRef idx="1">
            <a:schemeClr val="accent1"/>
          </a:effectRef>
          <a:fontRef idx="minor">
            <a:schemeClr val="dk1"/>
          </a:fontRef>
        </p:style>
        <p:txBody>
          <a:bodyPr rtlCol="0" anchor="ctr"/>
          <a:lstStyle/>
          <a:p>
            <a:r>
              <a:rPr lang="hr-HR" sz="3200" dirty="0"/>
              <a:t>D</a:t>
            </a:r>
            <a:r>
              <a:rPr lang="it-IT" sz="3200" dirty="0"/>
              <a:t>a komaj </a:t>
            </a:r>
            <a:r>
              <a:rPr lang="hr-HR" sz="3200" dirty="0"/>
              <a:t>č</a:t>
            </a:r>
            <a:r>
              <a:rPr lang="it-IT" sz="3200" dirty="0"/>
              <a:t>akam</a:t>
            </a:r>
            <a:r>
              <a:rPr lang="hr-HR" sz="3200" dirty="0"/>
              <a:t>,</a:t>
            </a:r>
            <a:r>
              <a:rPr lang="it-IT" sz="3200" dirty="0"/>
              <a:t> da se spet vidimo v </a:t>
            </a:r>
            <a:r>
              <a:rPr lang="hr-HR" sz="3200" dirty="0"/>
              <a:t>š</a:t>
            </a:r>
            <a:r>
              <a:rPr lang="it-IT" sz="3200" dirty="0"/>
              <a:t>oli kot po staro</a:t>
            </a:r>
            <a:r>
              <a:rPr lang="hr-HR" sz="3200" dirty="0"/>
              <a:t>.</a:t>
            </a:r>
            <a:endParaRPr lang="en-GB" sz="3200" dirty="0"/>
          </a:p>
        </p:txBody>
      </p:sp>
      <p:sp>
        <p:nvSpPr>
          <p:cNvPr id="11" name="Rounded Rectangular Callout 10"/>
          <p:cNvSpPr/>
          <p:nvPr/>
        </p:nvSpPr>
        <p:spPr>
          <a:xfrm>
            <a:off x="498776" y="3330896"/>
            <a:ext cx="3641176" cy="1031304"/>
          </a:xfrm>
          <a:prstGeom prst="wedgeRoundRectCallout">
            <a:avLst>
              <a:gd name="adj1" fmla="val -19040"/>
              <a:gd name="adj2" fmla="val -76861"/>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3200" dirty="0"/>
              <a:t>Da </a:t>
            </a:r>
            <a:r>
              <a:rPr lang="en-GB" sz="3200" dirty="0" err="1"/>
              <a:t>sem</a:t>
            </a:r>
            <a:r>
              <a:rPr lang="en-GB" sz="3200" dirty="0"/>
              <a:t> v </a:t>
            </a:r>
            <a:r>
              <a:rPr lang="en-GB" sz="3200" dirty="0" err="1"/>
              <a:t>redu</a:t>
            </a:r>
            <a:r>
              <a:rPr lang="en-GB" sz="3200" dirty="0"/>
              <a:t>.</a:t>
            </a:r>
          </a:p>
        </p:txBody>
      </p:sp>
      <p:sp>
        <p:nvSpPr>
          <p:cNvPr id="12" name="Oval Callout 11"/>
          <p:cNvSpPr/>
          <p:nvPr/>
        </p:nvSpPr>
        <p:spPr>
          <a:xfrm>
            <a:off x="4499992" y="4740950"/>
            <a:ext cx="4673914" cy="2060848"/>
          </a:xfrm>
          <a:prstGeom prst="wedgeEllipseCallout">
            <a:avLst>
              <a:gd name="adj1" fmla="val 43050"/>
              <a:gd name="adj2" fmla="val -65983"/>
            </a:avLst>
          </a:prstGeom>
        </p:spPr>
        <p:style>
          <a:lnRef idx="1">
            <a:schemeClr val="accent1"/>
          </a:lnRef>
          <a:fillRef idx="2">
            <a:schemeClr val="accent1"/>
          </a:fillRef>
          <a:effectRef idx="1">
            <a:schemeClr val="accent1"/>
          </a:effectRef>
          <a:fontRef idx="minor">
            <a:schemeClr val="dk1"/>
          </a:fontRef>
        </p:style>
        <p:txBody>
          <a:bodyPr rtlCol="0" anchor="ctr"/>
          <a:lstStyle/>
          <a:p>
            <a:r>
              <a:rPr lang="hr-HR" sz="3200" dirty="0"/>
              <a:t>S</a:t>
            </a:r>
            <a:r>
              <a:rPr lang="it-IT" sz="3200" dirty="0"/>
              <a:t>poročil bi, da imamo </a:t>
            </a:r>
            <a:r>
              <a:rPr lang="hr-HR" sz="3200" dirty="0"/>
              <a:t>preveč</a:t>
            </a:r>
            <a:r>
              <a:rPr lang="it-IT" sz="3200" dirty="0"/>
              <a:t> naloge</a:t>
            </a:r>
            <a:endParaRPr lang="en-GB" sz="3200" dirty="0"/>
          </a:p>
        </p:txBody>
      </p:sp>
    </p:spTree>
    <p:extLst>
      <p:ext uri="{BB962C8B-B14F-4D97-AF65-F5344CB8AC3E}">
        <p14:creationId xmlns:p14="http://schemas.microsoft.com/office/powerpoint/2010/main" val="390268454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6221"/>
            <a:ext cx="6084168" cy="850106"/>
          </a:xfrm>
        </p:spPr>
        <p:txBody>
          <a:bodyPr>
            <a:normAutofit/>
          </a:bodyPr>
          <a:lstStyle/>
          <a:p>
            <a:r>
              <a:rPr lang="hr-HR"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Starši bi sporočili še ...</a:t>
            </a:r>
            <a:endParaRPr lang="en-GB" dirty="0"/>
          </a:p>
        </p:txBody>
      </p:sp>
      <p:sp>
        <p:nvSpPr>
          <p:cNvPr id="7" name="Oval Callout 6"/>
          <p:cNvSpPr/>
          <p:nvPr/>
        </p:nvSpPr>
        <p:spPr>
          <a:xfrm>
            <a:off x="1763688" y="1196752"/>
            <a:ext cx="7621234" cy="2232248"/>
          </a:xfrm>
          <a:prstGeom prst="wedgeEllipseCallout">
            <a:avLst>
              <a:gd name="adj1" fmla="val -48253"/>
              <a:gd name="adj2" fmla="val -50055"/>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GB" sz="2400" dirty="0"/>
              <a:t>To so </a:t>
            </a:r>
            <a:r>
              <a:rPr lang="en-GB" sz="2400" dirty="0" err="1"/>
              <a:t>moji</a:t>
            </a:r>
            <a:r>
              <a:rPr lang="en-GB" sz="2400" dirty="0"/>
              <a:t> </a:t>
            </a:r>
            <a:r>
              <a:rPr lang="en-GB" sz="2400" dirty="0" err="1"/>
              <a:t>odgovori</a:t>
            </a:r>
            <a:r>
              <a:rPr lang="en-GB" sz="2400" dirty="0"/>
              <a:t>, </a:t>
            </a:r>
            <a:r>
              <a:rPr lang="en-GB" sz="2400" dirty="0" err="1"/>
              <a:t>ker</a:t>
            </a:r>
            <a:r>
              <a:rPr lang="en-GB" sz="2400" dirty="0"/>
              <a:t> </a:t>
            </a:r>
            <a:r>
              <a:rPr lang="en-GB" sz="2400" dirty="0" err="1"/>
              <a:t>sem</a:t>
            </a:r>
            <a:r>
              <a:rPr lang="en-GB" sz="2400" dirty="0"/>
              <a:t> </a:t>
            </a:r>
            <a:r>
              <a:rPr lang="en-GB" sz="2400" dirty="0" err="1"/>
              <a:t>doma</a:t>
            </a:r>
            <a:r>
              <a:rPr lang="en-GB" sz="2400" dirty="0"/>
              <a:t> in ne </a:t>
            </a:r>
            <a:r>
              <a:rPr lang="en-GB" sz="2400" dirty="0" err="1"/>
              <a:t>morem</a:t>
            </a:r>
            <a:r>
              <a:rPr lang="en-GB" sz="2400" dirty="0"/>
              <a:t> </a:t>
            </a:r>
            <a:r>
              <a:rPr lang="en-GB" sz="2400" dirty="0" err="1"/>
              <a:t>opravljati</a:t>
            </a:r>
            <a:r>
              <a:rPr lang="en-GB" sz="2400" dirty="0"/>
              <a:t> </a:t>
            </a:r>
            <a:r>
              <a:rPr lang="en-GB" sz="2400" dirty="0" err="1"/>
              <a:t>svoje</a:t>
            </a:r>
            <a:r>
              <a:rPr lang="en-GB" sz="2400" dirty="0"/>
              <a:t> </a:t>
            </a:r>
            <a:r>
              <a:rPr lang="en-GB" sz="2400" dirty="0" err="1"/>
              <a:t>službe</a:t>
            </a:r>
            <a:r>
              <a:rPr lang="en-GB" sz="2400" dirty="0"/>
              <a:t> .</a:t>
            </a:r>
            <a:r>
              <a:rPr lang="hr-HR" sz="2400" dirty="0"/>
              <a:t> </a:t>
            </a:r>
            <a:r>
              <a:rPr lang="en-GB" sz="2400" dirty="0"/>
              <a:t>Ne </a:t>
            </a:r>
            <a:r>
              <a:rPr lang="en-GB" sz="2400" dirty="0" err="1"/>
              <a:t>predstavljam</a:t>
            </a:r>
            <a:r>
              <a:rPr lang="en-GB" sz="2400" dirty="0"/>
              <a:t> pa </a:t>
            </a:r>
            <a:r>
              <a:rPr lang="en-GB" sz="2400" dirty="0" err="1"/>
              <a:t>si</a:t>
            </a:r>
            <a:r>
              <a:rPr lang="en-GB" sz="2400" dirty="0"/>
              <a:t> </a:t>
            </a:r>
            <a:r>
              <a:rPr lang="hr-HR" sz="2400" dirty="0"/>
              <a:t>,</a:t>
            </a:r>
            <a:r>
              <a:rPr lang="en-GB" sz="2400" dirty="0" err="1"/>
              <a:t>kako</a:t>
            </a:r>
            <a:r>
              <a:rPr lang="en-GB" sz="2400" dirty="0"/>
              <a:t> je </a:t>
            </a:r>
            <a:r>
              <a:rPr lang="en-GB" sz="2400" dirty="0" err="1"/>
              <a:t>tistim</a:t>
            </a:r>
            <a:r>
              <a:rPr lang="en-GB" sz="2400" dirty="0"/>
              <a:t> </a:t>
            </a:r>
            <a:r>
              <a:rPr lang="en-GB" sz="2400" dirty="0" err="1"/>
              <a:t>staršem</a:t>
            </a:r>
            <a:r>
              <a:rPr lang="en-GB" sz="2400" dirty="0"/>
              <a:t> , </a:t>
            </a:r>
            <a:r>
              <a:rPr lang="en-GB" sz="2400" dirty="0" err="1"/>
              <a:t>ki</a:t>
            </a:r>
            <a:r>
              <a:rPr lang="en-GB" sz="2400" dirty="0"/>
              <a:t> </a:t>
            </a:r>
            <a:r>
              <a:rPr lang="en-GB" sz="2400" dirty="0" err="1"/>
              <a:t>hodijo</a:t>
            </a:r>
            <a:r>
              <a:rPr lang="en-GB" sz="2400" dirty="0"/>
              <a:t> </a:t>
            </a:r>
            <a:r>
              <a:rPr lang="en-GB" sz="2400" dirty="0" err="1"/>
              <a:t>še</a:t>
            </a:r>
            <a:r>
              <a:rPr lang="en-GB" sz="2400" dirty="0"/>
              <a:t> v </a:t>
            </a:r>
            <a:r>
              <a:rPr lang="en-GB" sz="2400" dirty="0" err="1"/>
              <a:t>službo</a:t>
            </a:r>
            <a:r>
              <a:rPr lang="en-GB" sz="2400" dirty="0"/>
              <a:t>.</a:t>
            </a:r>
            <a:r>
              <a:rPr lang="hr-HR" sz="2400" dirty="0"/>
              <a:t> </a:t>
            </a:r>
            <a:r>
              <a:rPr lang="en-GB" sz="2400" dirty="0" err="1"/>
              <a:t>Srečno</a:t>
            </a:r>
            <a:r>
              <a:rPr lang="en-GB" sz="2400" dirty="0"/>
              <a:t>, pa </a:t>
            </a:r>
            <a:r>
              <a:rPr lang="en-GB" sz="2400" dirty="0" err="1"/>
              <a:t>zdravi</a:t>
            </a:r>
            <a:r>
              <a:rPr lang="en-GB" sz="2400" dirty="0"/>
              <a:t> </a:t>
            </a:r>
            <a:r>
              <a:rPr lang="en-GB" sz="2400" dirty="0" err="1"/>
              <a:t>ostanite</a:t>
            </a:r>
            <a:r>
              <a:rPr lang="en-GB" sz="2400" dirty="0"/>
              <a:t> in </a:t>
            </a:r>
            <a:r>
              <a:rPr lang="en-GB" sz="2400" dirty="0" err="1"/>
              <a:t>doma</a:t>
            </a:r>
            <a:r>
              <a:rPr lang="en-GB" sz="2400" dirty="0"/>
              <a:t> se </a:t>
            </a:r>
            <a:r>
              <a:rPr lang="en-GB" sz="2400" dirty="0" err="1"/>
              <a:t>držite</a:t>
            </a:r>
            <a:r>
              <a:rPr lang="en-GB" sz="2400" dirty="0"/>
              <a:t>.</a:t>
            </a:r>
          </a:p>
        </p:txBody>
      </p:sp>
      <p:sp>
        <p:nvSpPr>
          <p:cNvPr id="8" name="Rounded Rectangular Callout 7"/>
          <p:cNvSpPr/>
          <p:nvPr/>
        </p:nvSpPr>
        <p:spPr>
          <a:xfrm>
            <a:off x="1" y="3645024"/>
            <a:ext cx="8598232" cy="3212976"/>
          </a:xfrm>
          <a:prstGeom prst="wedgeRoundRectCallout">
            <a:avLst>
              <a:gd name="adj1" fmla="val 55085"/>
              <a:gd name="adj2" fmla="val -47557"/>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GB" sz="2400" dirty="0" err="1"/>
              <a:t>Menim</a:t>
            </a:r>
            <a:r>
              <a:rPr lang="en-GB" sz="2400" dirty="0"/>
              <a:t>, da </a:t>
            </a:r>
            <a:r>
              <a:rPr lang="en-GB" sz="2400" dirty="0" err="1"/>
              <a:t>trenutno</a:t>
            </a:r>
            <a:r>
              <a:rPr lang="en-GB" sz="2400" dirty="0"/>
              <a:t> </a:t>
            </a:r>
            <a:r>
              <a:rPr lang="en-GB" sz="2400" dirty="0" err="1"/>
              <a:t>ni</a:t>
            </a:r>
            <a:r>
              <a:rPr lang="en-GB" sz="2400" dirty="0"/>
              <a:t> </a:t>
            </a:r>
            <a:r>
              <a:rPr lang="en-GB" sz="2400" dirty="0" err="1"/>
              <a:t>toliko</a:t>
            </a:r>
            <a:r>
              <a:rPr lang="en-GB" sz="2400" dirty="0"/>
              <a:t> </a:t>
            </a:r>
            <a:r>
              <a:rPr lang="en-GB" sz="2400" dirty="0" err="1"/>
              <a:t>pomembno</a:t>
            </a:r>
            <a:r>
              <a:rPr lang="en-GB" sz="2400" dirty="0"/>
              <a:t>, da je </a:t>
            </a:r>
            <a:r>
              <a:rPr lang="en-GB" sz="2400" dirty="0" err="1"/>
              <a:t>predelana</a:t>
            </a:r>
            <a:r>
              <a:rPr lang="en-GB" sz="2400" dirty="0"/>
              <a:t> </a:t>
            </a:r>
            <a:r>
              <a:rPr lang="en-GB" sz="2400" dirty="0" err="1"/>
              <a:t>vsa</a:t>
            </a:r>
            <a:r>
              <a:rPr lang="en-GB" sz="2400" dirty="0"/>
              <a:t> </a:t>
            </a:r>
            <a:r>
              <a:rPr lang="en-GB" sz="2400" dirty="0" err="1"/>
              <a:t>snov</a:t>
            </a:r>
            <a:r>
              <a:rPr lang="en-GB" sz="2400" dirty="0"/>
              <a:t> in da </a:t>
            </a:r>
            <a:r>
              <a:rPr lang="en-GB" sz="2400" dirty="0" err="1"/>
              <a:t>otroci</a:t>
            </a:r>
            <a:r>
              <a:rPr lang="en-GB" sz="2400" dirty="0"/>
              <a:t> ne </a:t>
            </a:r>
            <a:r>
              <a:rPr lang="en-GB" sz="2400" dirty="0" err="1"/>
              <a:t>rabijo</a:t>
            </a:r>
            <a:r>
              <a:rPr lang="en-GB" sz="2400" dirty="0"/>
              <a:t> </a:t>
            </a:r>
            <a:r>
              <a:rPr lang="en-GB" sz="2400" dirty="0" err="1"/>
              <a:t>toliko</a:t>
            </a:r>
            <a:r>
              <a:rPr lang="en-GB" sz="2400" dirty="0"/>
              <a:t> </a:t>
            </a:r>
            <a:r>
              <a:rPr lang="en-GB" sz="2400" dirty="0" err="1"/>
              <a:t>informacij</a:t>
            </a:r>
            <a:r>
              <a:rPr lang="en-GB" sz="2400" dirty="0"/>
              <a:t> </a:t>
            </a:r>
            <a:r>
              <a:rPr lang="en-GB" sz="2400" dirty="0" err="1"/>
              <a:t>naenkrat</a:t>
            </a:r>
            <a:r>
              <a:rPr lang="en-GB" sz="2400" dirty="0"/>
              <a:t>; </a:t>
            </a:r>
            <a:r>
              <a:rPr lang="en-GB" sz="2400" dirty="0" err="1"/>
              <a:t>starši</a:t>
            </a:r>
            <a:r>
              <a:rPr lang="en-GB" sz="2400" dirty="0"/>
              <a:t> se ne </a:t>
            </a:r>
            <a:r>
              <a:rPr lang="en-GB" sz="2400" dirty="0" err="1"/>
              <a:t>moremo</a:t>
            </a:r>
            <a:r>
              <a:rPr lang="en-GB" sz="2400" dirty="0"/>
              <a:t> </a:t>
            </a:r>
            <a:r>
              <a:rPr lang="en-GB" sz="2400" dirty="0" err="1"/>
              <a:t>pri</a:t>
            </a:r>
            <a:r>
              <a:rPr lang="en-GB" sz="2400" dirty="0"/>
              <a:t> </a:t>
            </a:r>
            <a:r>
              <a:rPr lang="en-GB" sz="2400" dirty="0" err="1"/>
              <a:t>svojih</a:t>
            </a:r>
            <a:r>
              <a:rPr lang="en-GB" sz="2400" dirty="0"/>
              <a:t> </a:t>
            </a:r>
            <a:r>
              <a:rPr lang="en-GB" sz="2400" dirty="0" err="1"/>
              <a:t>zaposlitvah</a:t>
            </a:r>
            <a:r>
              <a:rPr lang="en-GB" sz="2400" dirty="0"/>
              <a:t> (</a:t>
            </a:r>
            <a:r>
              <a:rPr lang="en-GB" sz="2400" dirty="0" err="1"/>
              <a:t>nekateri</a:t>
            </a:r>
            <a:r>
              <a:rPr lang="en-GB" sz="2400" dirty="0"/>
              <a:t> </a:t>
            </a:r>
            <a:r>
              <a:rPr lang="en-GB" sz="2400" dirty="0" err="1"/>
              <a:t>nismo</a:t>
            </a:r>
            <a:r>
              <a:rPr lang="en-GB" sz="2400" dirty="0"/>
              <a:t> </a:t>
            </a:r>
            <a:r>
              <a:rPr lang="en-GB" sz="2400" dirty="0" err="1"/>
              <a:t>doma</a:t>
            </a:r>
            <a:r>
              <a:rPr lang="en-GB" sz="2400" dirty="0"/>
              <a:t>) </a:t>
            </a:r>
            <a:r>
              <a:rPr lang="en-GB" sz="2400" dirty="0" err="1"/>
              <a:t>posvečati</a:t>
            </a:r>
            <a:r>
              <a:rPr lang="en-GB" sz="2400" dirty="0"/>
              <a:t> </a:t>
            </a:r>
            <a:r>
              <a:rPr lang="en-GB" sz="2400" dirty="0" err="1"/>
              <a:t>programu</a:t>
            </a:r>
            <a:r>
              <a:rPr lang="en-GB" sz="2400" dirty="0"/>
              <a:t> </a:t>
            </a:r>
            <a:r>
              <a:rPr lang="en-GB" sz="2400" dirty="0" err="1"/>
              <a:t>vseh</a:t>
            </a:r>
            <a:r>
              <a:rPr lang="en-GB" sz="2400" dirty="0"/>
              <a:t> </a:t>
            </a:r>
            <a:r>
              <a:rPr lang="en-GB" sz="2400" dirty="0" err="1"/>
              <a:t>predmetov</a:t>
            </a:r>
            <a:r>
              <a:rPr lang="en-GB" sz="2400" dirty="0"/>
              <a:t>, </a:t>
            </a:r>
            <a:r>
              <a:rPr lang="en-GB" sz="2400" dirty="0" err="1"/>
              <a:t>zato</a:t>
            </a:r>
            <a:r>
              <a:rPr lang="en-GB" sz="2400" dirty="0"/>
              <a:t> </a:t>
            </a:r>
            <a:r>
              <a:rPr lang="en-GB" sz="2400" dirty="0" err="1"/>
              <a:t>naj</a:t>
            </a:r>
            <a:r>
              <a:rPr lang="en-GB" sz="2400" dirty="0"/>
              <a:t> </a:t>
            </a:r>
            <a:r>
              <a:rPr lang="en-GB" sz="2400" dirty="0" err="1"/>
              <a:t>bo</a:t>
            </a:r>
            <a:r>
              <a:rPr lang="en-GB" sz="2400" dirty="0"/>
              <a:t> </a:t>
            </a:r>
            <a:r>
              <a:rPr lang="en-GB" sz="2400" dirty="0" err="1"/>
              <a:t>obseg</a:t>
            </a:r>
            <a:r>
              <a:rPr lang="en-GB" sz="2400" dirty="0"/>
              <a:t> </a:t>
            </a:r>
            <a:r>
              <a:rPr lang="en-GB" sz="2400" dirty="0" err="1"/>
              <a:t>snovi</a:t>
            </a:r>
            <a:r>
              <a:rPr lang="en-GB" sz="2400" dirty="0"/>
              <a:t> </a:t>
            </a:r>
            <a:r>
              <a:rPr lang="en-GB" sz="2400" dirty="0" err="1"/>
              <a:t>prilagojen</a:t>
            </a:r>
            <a:r>
              <a:rPr lang="en-GB" sz="2400" dirty="0"/>
              <a:t> </a:t>
            </a:r>
            <a:r>
              <a:rPr lang="en-GB" sz="2400" dirty="0" err="1"/>
              <a:t>tako</a:t>
            </a:r>
            <a:r>
              <a:rPr lang="en-GB" sz="2400" dirty="0"/>
              <a:t>, da </a:t>
            </a:r>
            <a:r>
              <a:rPr lang="en-GB" sz="2400" dirty="0" err="1"/>
              <a:t>ga</a:t>
            </a:r>
            <a:r>
              <a:rPr lang="en-GB" sz="2400" dirty="0"/>
              <a:t> </a:t>
            </a:r>
            <a:r>
              <a:rPr lang="en-GB" sz="2400" dirty="0" err="1"/>
              <a:t>lahko</a:t>
            </a:r>
            <a:r>
              <a:rPr lang="en-GB" sz="2400" dirty="0"/>
              <a:t> </a:t>
            </a:r>
            <a:r>
              <a:rPr lang="en-GB" sz="2400" dirty="0" err="1"/>
              <a:t>otroci</a:t>
            </a:r>
            <a:r>
              <a:rPr lang="en-GB" sz="2400" dirty="0"/>
              <a:t> </a:t>
            </a:r>
            <a:r>
              <a:rPr lang="en-GB" sz="2400" dirty="0" err="1"/>
              <a:t>sami</a:t>
            </a:r>
            <a:r>
              <a:rPr lang="en-GB" sz="2400" dirty="0"/>
              <a:t> </a:t>
            </a:r>
            <a:r>
              <a:rPr lang="en-GB" sz="2400" dirty="0" err="1"/>
              <a:t>predelajo</a:t>
            </a:r>
            <a:r>
              <a:rPr lang="en-GB" sz="2400" dirty="0"/>
              <a:t> in </a:t>
            </a:r>
            <a:r>
              <a:rPr lang="en-GB" sz="2400" dirty="0" err="1"/>
              <a:t>razumejo</a:t>
            </a:r>
            <a:r>
              <a:rPr lang="en-GB" sz="2400" dirty="0"/>
              <a:t> (</a:t>
            </a:r>
            <a:r>
              <a:rPr lang="en-GB" sz="2400" dirty="0" err="1"/>
              <a:t>ob</a:t>
            </a:r>
            <a:r>
              <a:rPr lang="en-GB" sz="2400" dirty="0"/>
              <a:t> </a:t>
            </a:r>
            <a:r>
              <a:rPr lang="en-GB" sz="2400" dirty="0" err="1"/>
              <a:t>pomoči</a:t>
            </a:r>
            <a:r>
              <a:rPr lang="en-GB" sz="2400" dirty="0"/>
              <a:t> </a:t>
            </a:r>
            <a:r>
              <a:rPr lang="en-GB" sz="2400" dirty="0" err="1"/>
              <a:t>učiteljev</a:t>
            </a:r>
            <a:r>
              <a:rPr lang="en-GB" sz="2400" dirty="0"/>
              <a:t>). </a:t>
            </a:r>
          </a:p>
        </p:txBody>
      </p:sp>
    </p:spTree>
    <p:extLst>
      <p:ext uri="{BB962C8B-B14F-4D97-AF65-F5344CB8AC3E}">
        <p14:creationId xmlns:p14="http://schemas.microsoft.com/office/powerpoint/2010/main" val="3730845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Glavne težave</a:t>
            </a:r>
            <a:endParaRPr lang="en-GB" dirty="0"/>
          </a:p>
        </p:txBody>
      </p:sp>
      <p:sp>
        <p:nvSpPr>
          <p:cNvPr id="3" name="Content Placeholder 2"/>
          <p:cNvSpPr>
            <a:spLocks noGrp="1"/>
          </p:cNvSpPr>
          <p:nvPr>
            <p:ph idx="1"/>
          </p:nvPr>
        </p:nvSpPr>
        <p:spPr/>
        <p:txBody>
          <a:bodyPr/>
          <a:lstStyle/>
          <a:p>
            <a:r>
              <a:rPr lang="hr-HR" dirty="0"/>
              <a:t>Večina nima težav (11)</a:t>
            </a:r>
          </a:p>
          <a:p>
            <a:r>
              <a:rPr lang="hr-HR" dirty="0"/>
              <a:t>Težave z usklajevanjem, saj jih več dela od doma (4)</a:t>
            </a:r>
          </a:p>
          <a:p>
            <a:r>
              <a:rPr lang="hr-HR" dirty="0"/>
              <a:t>Drug drugega motijo (2)</a:t>
            </a:r>
          </a:p>
          <a:p>
            <a:r>
              <a:rPr lang="hr-HR" dirty="0"/>
              <a:t>Otrok doma nima vseh potrebnih pripomočkov (1)</a:t>
            </a:r>
          </a:p>
          <a:p>
            <a:endParaRPr lang="en-GB" dirty="0"/>
          </a:p>
        </p:txBody>
      </p:sp>
    </p:spTree>
    <p:extLst>
      <p:ext uri="{BB962C8B-B14F-4D97-AF65-F5344CB8AC3E}">
        <p14:creationId xmlns:p14="http://schemas.microsoft.com/office/powerpoint/2010/main" val="202496570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ular Callout 3"/>
          <p:cNvSpPr/>
          <p:nvPr/>
        </p:nvSpPr>
        <p:spPr>
          <a:xfrm>
            <a:off x="23519" y="2564904"/>
            <a:ext cx="4764505" cy="1872208"/>
          </a:xfrm>
          <a:prstGeom prst="wedgeRoundRectCallout">
            <a:avLst>
              <a:gd name="adj1" fmla="val 74955"/>
              <a:gd name="adj2" fmla="val -27367"/>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400" b="0" i="0" u="none" strike="noStrike" dirty="0" err="1">
                <a:solidFill>
                  <a:srgbClr val="000000"/>
                </a:solidFill>
                <a:effectLst/>
                <a:latin typeface="Arial"/>
              </a:rPr>
              <a:t>Šolsko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delo</a:t>
            </a:r>
            <a:r>
              <a:rPr lang="en-GB" sz="2400" b="0" i="0" u="none" strike="noStrike" dirty="0">
                <a:solidFill>
                  <a:srgbClr val="000000"/>
                </a:solidFill>
                <a:effectLst/>
                <a:latin typeface="Arial"/>
              </a:rPr>
              <a:t> in </a:t>
            </a:r>
            <a:r>
              <a:rPr lang="en-GB" sz="2400" b="0" i="0" u="none" strike="noStrike" dirty="0" err="1">
                <a:solidFill>
                  <a:srgbClr val="000000"/>
                </a:solidFill>
                <a:effectLst/>
                <a:latin typeface="Arial"/>
              </a:rPr>
              <a:t>pisanje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nalog</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gre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težje</a:t>
            </a:r>
            <a:r>
              <a:rPr lang="en-GB" sz="2400" b="0" i="0" u="none" strike="noStrike" dirty="0">
                <a:solidFill>
                  <a:srgbClr val="000000"/>
                </a:solidFill>
                <a:effectLst/>
                <a:latin typeface="Arial"/>
              </a:rPr>
              <a:t> se </a:t>
            </a:r>
            <a:r>
              <a:rPr lang="en-GB" sz="2400" b="0" i="0" u="none" strike="noStrike" dirty="0" err="1">
                <a:solidFill>
                  <a:srgbClr val="000000"/>
                </a:solidFill>
                <a:effectLst/>
                <a:latin typeface="Arial"/>
              </a:rPr>
              <a:t>pripravimo</a:t>
            </a:r>
            <a:r>
              <a:rPr lang="en-GB" sz="2400" b="0" i="0" u="none" strike="noStrike" dirty="0">
                <a:solidFill>
                  <a:srgbClr val="000000"/>
                </a:solidFill>
                <a:effectLst/>
                <a:latin typeface="Arial"/>
              </a:rPr>
              <a:t> in </a:t>
            </a:r>
            <a:r>
              <a:rPr lang="en-GB" sz="2400" b="0" i="0" u="none" strike="noStrike" dirty="0" err="1">
                <a:solidFill>
                  <a:srgbClr val="000000"/>
                </a:solidFill>
                <a:effectLst/>
                <a:latin typeface="Arial"/>
              </a:rPr>
              <a:t>zberemo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za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učenje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Vse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dobro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vsem</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skupaj</a:t>
            </a:r>
            <a:r>
              <a:rPr lang="en-GB" sz="2400" b="0" i="0" u="none" strike="noStrike" dirty="0">
                <a:solidFill>
                  <a:srgbClr val="000000"/>
                </a:solidFill>
                <a:effectLst/>
                <a:latin typeface="Arial"/>
              </a:rPr>
              <a:t>.</a:t>
            </a:r>
          </a:p>
        </p:txBody>
      </p:sp>
      <p:sp>
        <p:nvSpPr>
          <p:cNvPr id="7" name="Rounded Rectangular Callout 6"/>
          <p:cNvSpPr/>
          <p:nvPr/>
        </p:nvSpPr>
        <p:spPr>
          <a:xfrm>
            <a:off x="23519" y="98633"/>
            <a:ext cx="4044425" cy="1967334"/>
          </a:xfrm>
          <a:prstGeom prst="wedgeRoundRectCallout">
            <a:avLst>
              <a:gd name="adj1" fmla="val 90080"/>
              <a:gd name="adj2" fmla="val 59433"/>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800" b="0" i="0" u="none" strike="noStrike" dirty="0" err="1">
                <a:solidFill>
                  <a:srgbClr val="000000"/>
                </a:solidFill>
                <a:effectLst/>
                <a:latin typeface="Arial"/>
              </a:rPr>
              <a:t>Vse</a:t>
            </a:r>
            <a:r>
              <a:rPr lang="en-GB" sz="2800" b="0" i="0" u="none" strike="noStrike" dirty="0">
                <a:solidFill>
                  <a:srgbClr val="000000"/>
                </a:solidFill>
                <a:effectLst/>
                <a:latin typeface="Arial"/>
              </a:rPr>
              <a:t> je ok, </a:t>
            </a:r>
            <a:r>
              <a:rPr lang="en-GB" sz="2800" b="0" i="0" u="none" strike="noStrike" dirty="0" err="1">
                <a:solidFill>
                  <a:srgbClr val="000000"/>
                </a:solidFill>
                <a:effectLst/>
                <a:latin typeface="Arial"/>
              </a:rPr>
              <a:t>nekako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laufa</a:t>
            </a:r>
            <a:r>
              <a:rPr lang="en-GB" sz="2800" b="0" i="0" u="none" strike="noStrike" dirty="0">
                <a:solidFill>
                  <a:srgbClr val="000000"/>
                </a:solidFill>
                <a:effectLst/>
                <a:latin typeface="Arial"/>
              </a:rPr>
              <a:t>", je pa res, da </a:t>
            </a:r>
            <a:r>
              <a:rPr lang="en-GB" sz="2800" b="0" i="0" u="none" strike="noStrike" dirty="0" err="1">
                <a:solidFill>
                  <a:srgbClr val="000000"/>
                </a:solidFill>
                <a:effectLst/>
                <a:latin typeface="Arial"/>
              </a:rPr>
              <a:t>porabimo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veliko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ur</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za</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šolo</a:t>
            </a:r>
            <a:r>
              <a:rPr lang="en-GB" sz="2800" b="0" i="0" u="none" strike="noStrike" dirty="0">
                <a:solidFill>
                  <a:srgbClr val="000000"/>
                </a:solidFill>
                <a:effectLst/>
                <a:latin typeface="Arial"/>
              </a:rPr>
              <a:t>. </a:t>
            </a:r>
          </a:p>
        </p:txBody>
      </p:sp>
      <p:sp>
        <p:nvSpPr>
          <p:cNvPr id="8" name="Rounded Rectangular Callout 7"/>
          <p:cNvSpPr/>
          <p:nvPr/>
        </p:nvSpPr>
        <p:spPr>
          <a:xfrm>
            <a:off x="5292080" y="195500"/>
            <a:ext cx="3594185" cy="1505308"/>
          </a:xfrm>
          <a:prstGeom prst="wedgeRoundRectCallout">
            <a:avLst>
              <a:gd name="adj1" fmla="val 21222"/>
              <a:gd name="adj2" fmla="val 101403"/>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da-DK" sz="2400" b="0" i="0" u="none" strike="noStrike" dirty="0">
                <a:solidFill>
                  <a:srgbClr val="000000"/>
                </a:solidFill>
                <a:effectLst/>
                <a:latin typeface="Arial"/>
              </a:rPr>
              <a:t>Komaj čakam da se otrok vrne v šolo😀</a:t>
            </a:r>
            <a:endParaRPr lang="en-GB" sz="2400" b="0" i="0" u="none" strike="noStrike" dirty="0">
              <a:solidFill>
                <a:srgbClr val="000000"/>
              </a:solidFill>
              <a:effectLst/>
              <a:latin typeface="Arial"/>
            </a:endParaRPr>
          </a:p>
        </p:txBody>
      </p:sp>
      <p:sp>
        <p:nvSpPr>
          <p:cNvPr id="5" name="Rounded Rectangular Callout 4"/>
          <p:cNvSpPr/>
          <p:nvPr/>
        </p:nvSpPr>
        <p:spPr>
          <a:xfrm>
            <a:off x="1115617" y="4589512"/>
            <a:ext cx="8049398" cy="2268488"/>
          </a:xfrm>
          <a:prstGeom prst="wedgeRoundRectCallout">
            <a:avLst>
              <a:gd name="adj1" fmla="val -72149"/>
              <a:gd name="adj2" fmla="val -30467"/>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400" b="0" i="0" u="none" strike="noStrike" dirty="0" err="1">
                <a:solidFill>
                  <a:srgbClr val="000000"/>
                </a:solidFill>
                <a:effectLst/>
                <a:latin typeface="Arial"/>
              </a:rPr>
              <a:t>ni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enako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kot</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šola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ker</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sami</a:t>
            </a:r>
            <a:r>
              <a:rPr lang="en-GB" sz="2400" b="0" i="0" u="none" strike="noStrike" dirty="0">
                <a:solidFill>
                  <a:srgbClr val="000000"/>
                </a:solidFill>
                <a:effectLst/>
                <a:latin typeface="Arial"/>
              </a:rPr>
              <a:t> ne </a:t>
            </a:r>
            <a:r>
              <a:rPr lang="en-GB" sz="2400" b="0" i="0" u="none" strike="noStrike" dirty="0" err="1">
                <a:solidFill>
                  <a:srgbClr val="000000"/>
                </a:solidFill>
                <a:effectLst/>
                <a:latin typeface="Arial"/>
              </a:rPr>
              <a:t>znamo</a:t>
            </a:r>
            <a:r>
              <a:rPr lang="en-GB" sz="2400" b="0" i="0" u="none" strike="noStrike" dirty="0">
                <a:solidFill>
                  <a:srgbClr val="000000"/>
                </a:solidFill>
                <a:effectLst/>
                <a:latin typeface="Arial"/>
              </a:rPr>
              <a:t> in </a:t>
            </a:r>
            <a:r>
              <a:rPr lang="en-GB" sz="2400" b="0" i="0" u="none" strike="noStrike" dirty="0" err="1">
                <a:solidFill>
                  <a:srgbClr val="000000"/>
                </a:solidFill>
                <a:effectLst/>
                <a:latin typeface="Arial"/>
              </a:rPr>
              <a:t>tudi</a:t>
            </a:r>
            <a:r>
              <a:rPr lang="en-GB" sz="2400" b="0" i="0" u="none" strike="noStrike" dirty="0">
                <a:solidFill>
                  <a:srgbClr val="000000"/>
                </a:solidFill>
                <a:effectLst/>
                <a:latin typeface="Arial"/>
              </a:rPr>
              <a:t> ne </a:t>
            </a:r>
            <a:r>
              <a:rPr lang="en-GB" sz="2400" b="0" i="0" u="none" strike="noStrike" dirty="0" err="1">
                <a:solidFill>
                  <a:srgbClr val="000000"/>
                </a:solidFill>
                <a:effectLst/>
                <a:latin typeface="Arial"/>
              </a:rPr>
              <a:t>moremo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strokovno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predati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znanja</a:t>
            </a:r>
            <a:r>
              <a:rPr lang="en-GB" sz="2400" b="0" i="0" u="none" strike="noStrike" dirty="0">
                <a:solidFill>
                  <a:srgbClr val="000000"/>
                </a:solidFill>
                <a:effectLst/>
                <a:latin typeface="Arial"/>
              </a:rPr>
              <a:t>. Ne </a:t>
            </a:r>
            <a:r>
              <a:rPr lang="en-GB" sz="2400" b="0" i="0" u="none" strike="noStrike" dirty="0" err="1">
                <a:solidFill>
                  <a:srgbClr val="000000"/>
                </a:solidFill>
                <a:effectLst/>
                <a:latin typeface="Arial"/>
              </a:rPr>
              <a:t>moremo</a:t>
            </a:r>
            <a:r>
              <a:rPr lang="en-GB" sz="2400" b="0" i="0" u="none" strike="noStrike" dirty="0">
                <a:solidFill>
                  <a:srgbClr val="000000"/>
                </a:solidFill>
                <a:effectLst/>
                <a:latin typeface="Arial"/>
              </a:rPr>
              <a:t> pa </a:t>
            </a:r>
            <a:r>
              <a:rPr lang="en-GB" sz="2400" b="0" i="0" u="none" strike="noStrike" dirty="0" err="1">
                <a:solidFill>
                  <a:srgbClr val="000000"/>
                </a:solidFill>
                <a:effectLst/>
                <a:latin typeface="Arial"/>
              </a:rPr>
              <a:t>pričakovati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takojšen</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uspeh</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ker</a:t>
            </a:r>
            <a:r>
              <a:rPr lang="en-GB" sz="2400" b="0" i="0" u="none" strike="noStrike" dirty="0">
                <a:solidFill>
                  <a:srgbClr val="000000"/>
                </a:solidFill>
                <a:effectLst/>
                <a:latin typeface="Arial"/>
              </a:rPr>
              <a:t> je to </a:t>
            </a:r>
            <a:r>
              <a:rPr lang="en-GB" sz="2400" b="0" i="0" u="none" strike="noStrike" dirty="0" err="1">
                <a:solidFill>
                  <a:srgbClr val="000000"/>
                </a:solidFill>
                <a:effectLst/>
                <a:latin typeface="Arial"/>
              </a:rPr>
              <a:t>pač</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nekakšen</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šok</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oziroma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nepripravljenost</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tako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nas</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kot</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naših</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otrok</a:t>
            </a:r>
            <a:r>
              <a:rPr lang="en-GB" sz="2400" b="0" i="0" u="none" strike="noStrike" dirty="0">
                <a:solidFill>
                  <a:srgbClr val="000000"/>
                </a:solidFill>
                <a:effectLst/>
                <a:latin typeface="Arial"/>
              </a:rPr>
              <a:t>.</a:t>
            </a:r>
          </a:p>
        </p:txBody>
      </p:sp>
      <p:sp>
        <p:nvSpPr>
          <p:cNvPr id="6" name="Rounded Rectangular Callout 5"/>
          <p:cNvSpPr/>
          <p:nvPr/>
        </p:nvSpPr>
        <p:spPr>
          <a:xfrm>
            <a:off x="6077953" y="2564904"/>
            <a:ext cx="2808312" cy="1474939"/>
          </a:xfrm>
          <a:prstGeom prst="wedgeRoundRectCallout">
            <a:avLst>
              <a:gd name="adj1" fmla="val -75625"/>
              <a:gd name="adj2" fmla="val 37818"/>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400" b="0" i="0" u="none" strike="noStrike" dirty="0" err="1">
                <a:solidFill>
                  <a:srgbClr val="000000"/>
                </a:solidFill>
                <a:effectLst/>
                <a:latin typeface="Arial"/>
              </a:rPr>
              <a:t>Pohvala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za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ves</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trud</a:t>
            </a:r>
            <a:endParaRPr lang="en-GB" sz="2400" b="0" i="0" u="none" strike="noStrike" dirty="0">
              <a:solidFill>
                <a:srgbClr val="000000"/>
              </a:solidFill>
              <a:effectLst/>
              <a:latin typeface="Arial"/>
            </a:endParaRPr>
          </a:p>
        </p:txBody>
      </p:sp>
    </p:spTree>
    <p:extLst>
      <p:ext uri="{BB962C8B-B14F-4D97-AF65-F5344CB8AC3E}">
        <p14:creationId xmlns:p14="http://schemas.microsoft.com/office/powerpoint/2010/main" val="173894962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hr-HR" dirty="0"/>
              <a:t>7.razred</a:t>
            </a:r>
            <a:endParaRPr lang="en-GB" dirty="0"/>
          </a:p>
        </p:txBody>
      </p:sp>
      <p:sp>
        <p:nvSpPr>
          <p:cNvPr id="5" name="Text Placeholder 4"/>
          <p:cNvSpPr>
            <a:spLocks noGrp="1"/>
          </p:cNvSpPr>
          <p:nvPr>
            <p:ph type="body" idx="1"/>
          </p:nvPr>
        </p:nvSpPr>
        <p:spPr/>
        <p:txBody>
          <a:bodyPr/>
          <a:lstStyle/>
          <a:p>
            <a:endParaRPr lang="en-GB"/>
          </a:p>
        </p:txBody>
      </p:sp>
    </p:spTree>
    <p:extLst>
      <p:ext uri="{BB962C8B-B14F-4D97-AF65-F5344CB8AC3E}">
        <p14:creationId xmlns:p14="http://schemas.microsoft.com/office/powerpoint/2010/main" val="353706359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4725254" y="0"/>
            <a:ext cx="4418746" cy="1446550"/>
          </a:xfrm>
          <a:prstGeom prst="rect">
            <a:avLst/>
          </a:prstGeom>
          <a:noFill/>
        </p:spPr>
        <p:txBody>
          <a:bodyPr wrap="square" rtlCol="0">
            <a:spAutoFit/>
          </a:bodyPr>
          <a:lstStyle/>
          <a:p>
            <a:pPr algn="r"/>
            <a:r>
              <a:rPr lang="hr-HR" sz="4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Po mnenju staršev</a:t>
            </a:r>
            <a:endParaRPr lang="en-GB" sz="4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2" name="Rectangle 1"/>
          <p:cNvSpPr/>
          <p:nvPr/>
        </p:nvSpPr>
        <p:spPr>
          <a:xfrm>
            <a:off x="3312870" y="307776"/>
            <a:ext cx="2811411" cy="830997"/>
          </a:xfrm>
          <a:prstGeom prst="rect">
            <a:avLst/>
          </a:prstGeom>
        </p:spPr>
        <p:txBody>
          <a:bodyPr wrap="none">
            <a:spAutoFit/>
          </a:bodyPr>
          <a:lstStyle/>
          <a:p>
            <a:pPr algn="ctr">
              <a:defRPr sz="1800" b="1" i="0" u="none" strike="noStrike" kern="1200" baseline="0">
                <a:solidFill>
                  <a:prstClr val="black"/>
                </a:solidFill>
                <a:latin typeface="+mn-lt"/>
                <a:ea typeface="+mn-ea"/>
                <a:cs typeface="+mn-cs"/>
              </a:defRPr>
            </a:pPr>
            <a:r>
              <a:rPr lang="hr-HR" sz="2400" dirty="0"/>
              <a:t> Dela za šolo se mi </a:t>
            </a:r>
          </a:p>
          <a:p>
            <a:pPr algn="ctr">
              <a:defRPr sz="1800" b="1" i="0" u="none" strike="noStrike" kern="1200" baseline="0">
                <a:solidFill>
                  <a:prstClr val="black"/>
                </a:solidFill>
                <a:latin typeface="+mn-lt"/>
                <a:ea typeface="+mn-ea"/>
                <a:cs typeface="+mn-cs"/>
              </a:defRPr>
            </a:pPr>
            <a:r>
              <a:rPr lang="hr-HR" sz="2400" dirty="0"/>
              <a:t>v teh okoliščinah zdi</a:t>
            </a:r>
            <a:r>
              <a:rPr lang="hr-HR" dirty="0"/>
              <a:t>:</a:t>
            </a:r>
            <a:endParaRPr lang="en-GB" dirty="0"/>
          </a:p>
        </p:txBody>
      </p:sp>
      <p:graphicFrame>
        <p:nvGraphicFramePr>
          <p:cNvPr id="13" name="Chart 12"/>
          <p:cNvGraphicFramePr>
            <a:graphicFrameLocks/>
          </p:cNvGraphicFramePr>
          <p:nvPr>
            <p:extLst>
              <p:ext uri="{D42A27DB-BD31-4B8C-83A1-F6EECF244321}">
                <p14:modId xmlns:p14="http://schemas.microsoft.com/office/powerpoint/2010/main" val="998181706"/>
              </p:ext>
            </p:extLst>
          </p:nvPr>
        </p:nvGraphicFramePr>
        <p:xfrm>
          <a:off x="4496218" y="797062"/>
          <a:ext cx="4876817" cy="3068960"/>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Box 10"/>
          <p:cNvSpPr txBox="1"/>
          <p:nvPr/>
        </p:nvSpPr>
        <p:spPr>
          <a:xfrm>
            <a:off x="0" y="56311"/>
            <a:ext cx="3389214" cy="1446550"/>
          </a:xfrm>
          <a:prstGeom prst="rect">
            <a:avLst/>
          </a:prstGeom>
          <a:noFill/>
        </p:spPr>
        <p:txBody>
          <a:bodyPr wrap="square" rtlCol="0">
            <a:spAutoFit/>
          </a:bodyPr>
          <a:lstStyle/>
          <a:p>
            <a:r>
              <a:rPr lang="hr-HR"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Po mnenju </a:t>
            </a:r>
          </a:p>
          <a:p>
            <a:r>
              <a:rPr lang="hr-HR"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učencev</a:t>
            </a:r>
            <a:endParaRPr lang="en-GB"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Left Arrow 4"/>
          <p:cNvSpPr/>
          <p:nvPr/>
        </p:nvSpPr>
        <p:spPr>
          <a:xfrm>
            <a:off x="5729266" y="3789040"/>
            <a:ext cx="3384376" cy="2520280"/>
          </a:xfrm>
          <a:prstGeom prst="lef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hr-HR" sz="2400" dirty="0"/>
              <a:t>Učenci poročajo, da za šolo delajo</a:t>
            </a:r>
            <a:endParaRPr lang="en-GB" sz="2400" dirty="0"/>
          </a:p>
        </p:txBody>
      </p:sp>
      <p:graphicFrame>
        <p:nvGraphicFramePr>
          <p:cNvPr id="18" name="Chart 17"/>
          <p:cNvGraphicFramePr>
            <a:graphicFrameLocks/>
          </p:cNvGraphicFramePr>
          <p:nvPr>
            <p:extLst>
              <p:ext uri="{D42A27DB-BD31-4B8C-83A1-F6EECF244321}">
                <p14:modId xmlns:p14="http://schemas.microsoft.com/office/powerpoint/2010/main" val="1890362678"/>
              </p:ext>
            </p:extLst>
          </p:nvPr>
        </p:nvGraphicFramePr>
        <p:xfrm>
          <a:off x="4635479" y="699203"/>
          <a:ext cx="5129626" cy="3429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Chart 18"/>
          <p:cNvGraphicFramePr>
            <a:graphicFrameLocks/>
          </p:cNvGraphicFramePr>
          <p:nvPr>
            <p:extLst>
              <p:ext uri="{D42A27DB-BD31-4B8C-83A1-F6EECF244321}">
                <p14:modId xmlns:p14="http://schemas.microsoft.com/office/powerpoint/2010/main" val="1356215292"/>
              </p:ext>
            </p:extLst>
          </p:nvPr>
        </p:nvGraphicFramePr>
        <p:xfrm>
          <a:off x="11832" y="709142"/>
          <a:ext cx="5712296" cy="307989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0" name="Chart 19"/>
          <p:cNvGraphicFramePr>
            <a:graphicFrameLocks/>
          </p:cNvGraphicFramePr>
          <p:nvPr>
            <p:extLst>
              <p:ext uri="{D42A27DB-BD31-4B8C-83A1-F6EECF244321}">
                <p14:modId xmlns:p14="http://schemas.microsoft.com/office/powerpoint/2010/main" val="713798154"/>
              </p:ext>
            </p:extLst>
          </p:nvPr>
        </p:nvGraphicFramePr>
        <p:xfrm>
          <a:off x="-39786" y="3356992"/>
          <a:ext cx="7240078" cy="3501008"/>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45247613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56311"/>
            <a:ext cx="8748464" cy="1446550"/>
          </a:xfrm>
          <a:prstGeom prst="rect">
            <a:avLst/>
          </a:prstGeom>
          <a:noFill/>
        </p:spPr>
        <p:txBody>
          <a:bodyPr wrap="square" rtlCol="0">
            <a:spAutoFit/>
          </a:bodyPr>
          <a:lstStyle/>
          <a:p>
            <a:r>
              <a:rPr lang="hr-HR"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Organizacija dela po poročanju</a:t>
            </a:r>
          </a:p>
          <a:p>
            <a:r>
              <a:rPr lang="hr-HR"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učencev</a:t>
            </a:r>
            <a:endParaRPr lang="en-GB"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aphicFrame>
        <p:nvGraphicFramePr>
          <p:cNvPr id="5" name="Chart 4"/>
          <p:cNvGraphicFramePr>
            <a:graphicFrameLocks/>
          </p:cNvGraphicFramePr>
          <p:nvPr>
            <p:extLst>
              <p:ext uri="{D42A27DB-BD31-4B8C-83A1-F6EECF244321}">
                <p14:modId xmlns:p14="http://schemas.microsoft.com/office/powerpoint/2010/main" val="1968626018"/>
              </p:ext>
            </p:extLst>
          </p:nvPr>
        </p:nvGraphicFramePr>
        <p:xfrm>
          <a:off x="0" y="779586"/>
          <a:ext cx="9144000" cy="60784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92321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6475683" y="4189683"/>
            <a:ext cx="3212976" cy="2123658"/>
          </a:xfrm>
          <a:prstGeom prst="rect">
            <a:avLst/>
          </a:prstGeom>
          <a:noFill/>
        </p:spPr>
        <p:txBody>
          <a:bodyPr wrap="square" rtlCol="0">
            <a:spAutoFit/>
          </a:bodyPr>
          <a:lstStyle/>
          <a:p>
            <a:r>
              <a:rPr lang="hr-HR" sz="4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Po poročanju staršev</a:t>
            </a:r>
            <a:endParaRPr lang="en-GB" sz="4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5" name="TextBox 4"/>
          <p:cNvSpPr txBox="1"/>
          <p:nvPr/>
        </p:nvSpPr>
        <p:spPr>
          <a:xfrm rot="16200000">
            <a:off x="-971332" y="980750"/>
            <a:ext cx="3389214" cy="1446550"/>
          </a:xfrm>
          <a:prstGeom prst="rect">
            <a:avLst/>
          </a:prstGeom>
          <a:noFill/>
        </p:spPr>
        <p:txBody>
          <a:bodyPr wrap="square" rtlCol="0">
            <a:spAutoFit/>
          </a:bodyPr>
          <a:lstStyle/>
          <a:p>
            <a:r>
              <a:rPr lang="hr-HR"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Po poročanju</a:t>
            </a:r>
          </a:p>
          <a:p>
            <a:r>
              <a:rPr lang="hr-HR"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učencev</a:t>
            </a:r>
            <a:endParaRPr lang="en-GB"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Title 3"/>
          <p:cNvSpPr>
            <a:spLocks noGrp="1"/>
          </p:cNvSpPr>
          <p:nvPr>
            <p:ph type="title"/>
          </p:nvPr>
        </p:nvSpPr>
        <p:spPr>
          <a:xfrm>
            <a:off x="4356046" y="4005064"/>
            <a:ext cx="2664296" cy="742404"/>
          </a:xfrm>
          <a:solidFill>
            <a:schemeClr val="bg1"/>
          </a:solidFill>
        </p:spPr>
        <p:txBody>
          <a:bodyPr>
            <a:noAutofit/>
          </a:bodyPr>
          <a:lstStyle/>
          <a:p>
            <a:r>
              <a:rPr lang="pl-PL" sz="2400" dirty="0"/>
              <a:t>Moj otrok za šolsko delo od doma:</a:t>
            </a:r>
            <a:endParaRPr lang="en-GB" sz="2400" dirty="0"/>
          </a:p>
        </p:txBody>
      </p:sp>
      <p:sp>
        <p:nvSpPr>
          <p:cNvPr id="10" name="Title 3"/>
          <p:cNvSpPr>
            <a:spLocks noGrp="1"/>
          </p:cNvSpPr>
          <p:nvPr/>
        </p:nvSpPr>
        <p:spPr>
          <a:xfrm>
            <a:off x="4581898" y="256596"/>
            <a:ext cx="4536512" cy="742414"/>
          </a:xfrm>
          <a:prstGeom prst="rect">
            <a:avLst/>
          </a:prstGeom>
          <a:solidFill>
            <a:schemeClr val="bg1"/>
          </a:solidFill>
        </p:spPr>
        <p:txBody>
          <a:bodyPr vert="horz" lIns="91440" tIns="45720" rIns="91440" bIns="4572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pl-PL" sz="2400" dirty="0"/>
              <a:t>Pomoč in podporo pri delu za šolo doma jim nudijo:</a:t>
            </a:r>
            <a:endParaRPr lang="en-GB" sz="2400" dirty="0"/>
          </a:p>
        </p:txBody>
      </p:sp>
      <p:graphicFrame>
        <p:nvGraphicFramePr>
          <p:cNvPr id="12" name="Chart 11"/>
          <p:cNvGraphicFramePr>
            <a:graphicFrameLocks/>
          </p:cNvGraphicFramePr>
          <p:nvPr>
            <p:extLst>
              <p:ext uri="{D42A27DB-BD31-4B8C-83A1-F6EECF244321}">
                <p14:modId xmlns:p14="http://schemas.microsoft.com/office/powerpoint/2010/main" val="125634630"/>
              </p:ext>
            </p:extLst>
          </p:nvPr>
        </p:nvGraphicFramePr>
        <p:xfrm>
          <a:off x="-900608" y="3599939"/>
          <a:ext cx="9156611" cy="330314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Chart 12"/>
          <p:cNvGraphicFramePr>
            <a:graphicFrameLocks/>
          </p:cNvGraphicFramePr>
          <p:nvPr>
            <p:extLst>
              <p:ext uri="{D42A27DB-BD31-4B8C-83A1-F6EECF244321}">
                <p14:modId xmlns:p14="http://schemas.microsoft.com/office/powerpoint/2010/main" val="252823980"/>
              </p:ext>
            </p:extLst>
          </p:nvPr>
        </p:nvGraphicFramePr>
        <p:xfrm>
          <a:off x="971600" y="9418"/>
          <a:ext cx="8146810" cy="338921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721422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type="body" sz="half" idx="2"/>
          </p:nvPr>
        </p:nvSpPr>
        <p:spPr>
          <a:xfrm>
            <a:off x="323528" y="3061995"/>
            <a:ext cx="3008313" cy="3057203"/>
          </a:xfrm>
        </p:spPr>
        <p:txBody>
          <a:bodyPr/>
          <a:lstStyle/>
          <a:p>
            <a:endParaRPr lang="pl-PL" dirty="0"/>
          </a:p>
          <a:p>
            <a:pPr marL="0" indent="0">
              <a:buNone/>
            </a:pPr>
            <a:endParaRPr lang="pl-PL" dirty="0"/>
          </a:p>
          <a:p>
            <a:pPr marL="0" indent="0">
              <a:buNone/>
            </a:pPr>
            <a:endParaRPr lang="en-GB" dirty="0"/>
          </a:p>
        </p:txBody>
      </p:sp>
      <p:sp>
        <p:nvSpPr>
          <p:cNvPr id="10" name="TextBox 9"/>
          <p:cNvSpPr txBox="1"/>
          <p:nvPr/>
        </p:nvSpPr>
        <p:spPr>
          <a:xfrm>
            <a:off x="-21348" y="-1"/>
            <a:ext cx="3096344" cy="2585323"/>
          </a:xfrm>
          <a:prstGeom prst="rect">
            <a:avLst/>
          </a:prstGeom>
          <a:noFill/>
        </p:spPr>
        <p:txBody>
          <a:bodyPr wrap="square" rtlCol="0">
            <a:spAutoFit/>
          </a:bodyPr>
          <a:lstStyle/>
          <a:p>
            <a:pPr algn="ctr"/>
            <a:r>
              <a:rPr lang="hr-HR" sz="5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Po mnenju staršev</a:t>
            </a:r>
            <a:endParaRPr lang="en-GB" sz="5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12" name="Title 3"/>
          <p:cNvSpPr txBox="1">
            <a:spLocks/>
          </p:cNvSpPr>
          <p:nvPr/>
        </p:nvSpPr>
        <p:spPr>
          <a:xfrm>
            <a:off x="3995936" y="0"/>
            <a:ext cx="4536504" cy="620688"/>
          </a:xfrm>
          <a:prstGeom prst="rect">
            <a:avLst/>
          </a:prstGeom>
        </p:spPr>
        <p:txBody>
          <a:bodyPr vert="horz" lIns="91440" tIns="45720" rIns="91440" bIns="45720" rtlCol="0" anchor="b">
            <a:noAutofit/>
          </a:bodyPr>
          <a:lstStyle>
            <a:lvl1pPr algn="l" defTabSz="914400" rtl="0" eaLnBrk="1" latinLnBrk="0" hangingPunct="1">
              <a:spcBef>
                <a:spcPct val="0"/>
              </a:spcBef>
              <a:buNone/>
              <a:defRPr sz="2000" b="1" kern="1200">
                <a:solidFill>
                  <a:schemeClr val="tx1"/>
                </a:solidFill>
                <a:latin typeface="+mj-lt"/>
                <a:ea typeface="+mj-ea"/>
                <a:cs typeface="+mj-cs"/>
              </a:defRPr>
            </a:lvl1pPr>
          </a:lstStyle>
          <a:p>
            <a:r>
              <a:rPr lang="pl-PL" sz="2400" dirty="0"/>
              <a:t>Količina sporočil s strani šole:</a:t>
            </a:r>
            <a:endParaRPr lang="en-GB" sz="2400" dirty="0"/>
          </a:p>
        </p:txBody>
      </p:sp>
      <p:sp>
        <p:nvSpPr>
          <p:cNvPr id="14" name="TextBox 13"/>
          <p:cNvSpPr txBox="1"/>
          <p:nvPr/>
        </p:nvSpPr>
        <p:spPr>
          <a:xfrm>
            <a:off x="5327576" y="3933056"/>
            <a:ext cx="3816424" cy="584775"/>
          </a:xfrm>
          <a:prstGeom prst="rect">
            <a:avLst/>
          </a:prstGeom>
          <a:noFill/>
        </p:spPr>
        <p:txBody>
          <a:bodyPr wrap="square" rtlCol="0">
            <a:spAutoFit/>
          </a:bodyPr>
          <a:lstStyle/>
          <a:p>
            <a:r>
              <a:rPr lang="hr-HR" sz="3200" dirty="0"/>
              <a:t>Delo na daljavo:</a:t>
            </a:r>
            <a:endParaRPr lang="en-GB" sz="3200" dirty="0"/>
          </a:p>
        </p:txBody>
      </p:sp>
      <p:sp>
        <p:nvSpPr>
          <p:cNvPr id="15" name="TextBox 14"/>
          <p:cNvSpPr txBox="1"/>
          <p:nvPr/>
        </p:nvSpPr>
        <p:spPr>
          <a:xfrm>
            <a:off x="107504" y="4653136"/>
            <a:ext cx="3389214" cy="1446550"/>
          </a:xfrm>
          <a:prstGeom prst="rect">
            <a:avLst/>
          </a:prstGeom>
          <a:noFill/>
        </p:spPr>
        <p:txBody>
          <a:bodyPr wrap="square" rtlCol="0">
            <a:spAutoFit/>
          </a:bodyPr>
          <a:lstStyle/>
          <a:p>
            <a:r>
              <a:rPr lang="hr-HR"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Po poročanju</a:t>
            </a:r>
          </a:p>
          <a:p>
            <a:r>
              <a:rPr lang="hr-HR"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učencev</a:t>
            </a:r>
            <a:endParaRPr lang="en-GB"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aphicFrame>
        <p:nvGraphicFramePr>
          <p:cNvPr id="17" name="Chart 16"/>
          <p:cNvGraphicFramePr>
            <a:graphicFrameLocks/>
          </p:cNvGraphicFramePr>
          <p:nvPr>
            <p:extLst>
              <p:ext uri="{D42A27DB-BD31-4B8C-83A1-F6EECF244321}">
                <p14:modId xmlns:p14="http://schemas.microsoft.com/office/powerpoint/2010/main" val="403906706"/>
              </p:ext>
            </p:extLst>
          </p:nvPr>
        </p:nvGraphicFramePr>
        <p:xfrm>
          <a:off x="3074996" y="310344"/>
          <a:ext cx="5695317" cy="321212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8" name="Chart 17"/>
          <p:cNvGraphicFramePr>
            <a:graphicFrameLocks/>
          </p:cNvGraphicFramePr>
          <p:nvPr>
            <p:extLst>
              <p:ext uri="{D42A27DB-BD31-4B8C-83A1-F6EECF244321}">
                <p14:modId xmlns:p14="http://schemas.microsoft.com/office/powerpoint/2010/main" val="3122594229"/>
              </p:ext>
            </p:extLst>
          </p:nvPr>
        </p:nvGraphicFramePr>
        <p:xfrm>
          <a:off x="3074996" y="3933056"/>
          <a:ext cx="6069004" cy="291730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0968830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1348" y="-1"/>
            <a:ext cx="5457444" cy="769441"/>
          </a:xfrm>
          <a:prstGeom prst="rect">
            <a:avLst/>
          </a:prstGeom>
          <a:noFill/>
        </p:spPr>
        <p:txBody>
          <a:bodyPr wrap="square" rtlCol="0">
            <a:spAutoFit/>
          </a:bodyPr>
          <a:lstStyle/>
          <a:p>
            <a:pPr algn="ctr"/>
            <a:r>
              <a:rPr lang="hr-HR" sz="4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Po poročanju staršev</a:t>
            </a:r>
            <a:endParaRPr lang="en-GB" sz="4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graphicFrame>
        <p:nvGraphicFramePr>
          <p:cNvPr id="6" name="Chart 5"/>
          <p:cNvGraphicFramePr>
            <a:graphicFrameLocks/>
          </p:cNvGraphicFramePr>
          <p:nvPr>
            <p:extLst>
              <p:ext uri="{D42A27DB-BD31-4B8C-83A1-F6EECF244321}">
                <p14:modId xmlns:p14="http://schemas.microsoft.com/office/powerpoint/2010/main" val="4097977935"/>
              </p:ext>
            </p:extLst>
          </p:nvPr>
        </p:nvGraphicFramePr>
        <p:xfrm>
          <a:off x="0" y="620688"/>
          <a:ext cx="9082672" cy="64087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0882868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p:cNvGraphicFramePr>
            <a:graphicFrameLocks/>
          </p:cNvGraphicFramePr>
          <p:nvPr>
            <p:extLst>
              <p:ext uri="{D42A27DB-BD31-4B8C-83A1-F6EECF244321}">
                <p14:modId xmlns:p14="http://schemas.microsoft.com/office/powerpoint/2010/main" val="691443757"/>
              </p:ext>
            </p:extLst>
          </p:nvPr>
        </p:nvGraphicFramePr>
        <p:xfrm>
          <a:off x="0" y="836711"/>
          <a:ext cx="8978818" cy="6010377"/>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561313" y="260648"/>
            <a:ext cx="7488832" cy="769441"/>
          </a:xfrm>
          <a:prstGeom prst="rect">
            <a:avLst/>
          </a:prstGeom>
          <a:noFill/>
        </p:spPr>
        <p:txBody>
          <a:bodyPr wrap="square" rtlCol="0">
            <a:spAutoFit/>
          </a:bodyPr>
          <a:lstStyle/>
          <a:p>
            <a:r>
              <a:rPr lang="hr-HR"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Po poročanju učencev</a:t>
            </a:r>
            <a:endParaRPr lang="en-GB"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1" name="TextBox 7"/>
          <p:cNvSpPr txBox="1"/>
          <p:nvPr/>
        </p:nvSpPr>
        <p:spPr>
          <a:xfrm>
            <a:off x="3981427" y="6396334"/>
            <a:ext cx="936104" cy="307777"/>
          </a:xfrm>
          <a:prstGeom prst="rect">
            <a:avLst/>
          </a:prstGeom>
          <a:solidFill>
            <a:schemeClr val="bg1"/>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hr-HR" sz="1400" dirty="0"/>
              <a:t>NE</a:t>
            </a:r>
            <a:endParaRPr lang="en-GB" sz="1400" dirty="0"/>
          </a:p>
        </p:txBody>
      </p:sp>
      <p:sp>
        <p:nvSpPr>
          <p:cNvPr id="12" name="TextBox 8"/>
          <p:cNvSpPr txBox="1"/>
          <p:nvPr/>
        </p:nvSpPr>
        <p:spPr>
          <a:xfrm>
            <a:off x="5955197" y="6539311"/>
            <a:ext cx="936104" cy="307777"/>
          </a:xfrm>
          <a:prstGeom prst="rect">
            <a:avLst/>
          </a:prstGeom>
          <a:solidFill>
            <a:schemeClr val="bg1"/>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hr-HR" sz="1400" dirty="0"/>
              <a:t>DELNO</a:t>
            </a:r>
            <a:endParaRPr lang="en-GB" sz="1400" dirty="0"/>
          </a:p>
        </p:txBody>
      </p:sp>
      <p:sp>
        <p:nvSpPr>
          <p:cNvPr id="13" name="TextBox 9"/>
          <p:cNvSpPr txBox="1"/>
          <p:nvPr/>
        </p:nvSpPr>
        <p:spPr>
          <a:xfrm>
            <a:off x="7850619" y="6520956"/>
            <a:ext cx="936104" cy="307777"/>
          </a:xfrm>
          <a:prstGeom prst="rect">
            <a:avLst/>
          </a:prstGeom>
          <a:solidFill>
            <a:schemeClr val="bg1"/>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hr-HR" sz="1400" dirty="0"/>
              <a:t>DA</a:t>
            </a:r>
            <a:endParaRPr lang="en-GB" sz="1400" dirty="0"/>
          </a:p>
        </p:txBody>
      </p:sp>
    </p:spTree>
    <p:extLst>
      <p:ext uri="{BB962C8B-B14F-4D97-AF65-F5344CB8AC3E}">
        <p14:creationId xmlns:p14="http://schemas.microsoft.com/office/powerpoint/2010/main" val="288585750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6632"/>
            <a:ext cx="8229600" cy="634082"/>
          </a:xfrm>
        </p:spPr>
        <p:txBody>
          <a:bodyPr>
            <a:normAutofit fontScale="90000"/>
          </a:bodyPr>
          <a:lstStyle/>
          <a:p>
            <a:r>
              <a:rPr lang="hr-HR" dirty="0"/>
              <a:t>Glavne težave</a:t>
            </a:r>
            <a:endParaRPr lang="en-GB" dirty="0"/>
          </a:p>
        </p:txBody>
      </p:sp>
      <p:sp>
        <p:nvSpPr>
          <p:cNvPr id="4" name="Text Placeholder 3"/>
          <p:cNvSpPr>
            <a:spLocks noGrp="1"/>
          </p:cNvSpPr>
          <p:nvPr>
            <p:ph type="body" idx="1"/>
          </p:nvPr>
        </p:nvSpPr>
        <p:spPr>
          <a:xfrm>
            <a:off x="0" y="-13672"/>
            <a:ext cx="4040188" cy="639762"/>
          </a:xfrm>
        </p:spPr>
        <p:txBody>
          <a:bodyPr/>
          <a:lstStyle/>
          <a:p>
            <a:r>
              <a:rPr lang="hr-HR"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Po poročanju staršev</a:t>
            </a:r>
            <a:endParaRPr lang="en-GB"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3" name="Content Placeholder 2"/>
          <p:cNvSpPr>
            <a:spLocks noGrp="1"/>
          </p:cNvSpPr>
          <p:nvPr>
            <p:ph sz="half" idx="2"/>
          </p:nvPr>
        </p:nvSpPr>
        <p:spPr>
          <a:xfrm>
            <a:off x="31335" y="764704"/>
            <a:ext cx="4108617" cy="6093296"/>
          </a:xfrm>
          <a:solidFill>
            <a:schemeClr val="accent6">
              <a:lumMod val="20000"/>
              <a:lumOff val="80000"/>
            </a:schemeClr>
          </a:solidFill>
        </p:spPr>
        <p:txBody>
          <a:bodyPr>
            <a:normAutofit fontScale="92500" lnSpcReduction="10000"/>
          </a:bodyPr>
          <a:lstStyle/>
          <a:p>
            <a:r>
              <a:rPr lang="hr-HR" dirty="0"/>
              <a:t>Del jih nima težav (6)</a:t>
            </a:r>
          </a:p>
          <a:p>
            <a:r>
              <a:rPr lang="hr-HR" dirty="0"/>
              <a:t>Težave z usklajevanjem, saj jih več dela od doma (2)</a:t>
            </a:r>
          </a:p>
          <a:p>
            <a:r>
              <a:rPr lang="hr-HR" dirty="0"/>
              <a:t>Zaradi dogajanja so zelo zaskrbljeni, prestrašeni in težko umirijo težka čustva (2)</a:t>
            </a:r>
          </a:p>
          <a:p>
            <a:r>
              <a:rPr lang="hr-HR" dirty="0"/>
              <a:t>Ne vejo, kako si pripraviti časovne razporede (2)</a:t>
            </a:r>
          </a:p>
          <a:p>
            <a:r>
              <a:rPr lang="hr-HR" dirty="0"/>
              <a:t>Drug drugega motijo (1)</a:t>
            </a:r>
          </a:p>
          <a:p>
            <a:r>
              <a:rPr lang="hr-HR" dirty="0"/>
              <a:t>Otrok doma nima vseh potrebnih pripomočkov (1)</a:t>
            </a:r>
          </a:p>
          <a:p>
            <a:r>
              <a:rPr lang="hr-HR" dirty="0"/>
              <a:t>Naloge so zahtevne in otroku ne znajo pomagati (1)</a:t>
            </a:r>
          </a:p>
          <a:p>
            <a:endParaRPr lang="hr-HR" dirty="0"/>
          </a:p>
          <a:p>
            <a:r>
              <a:rPr lang="hr-HR" dirty="0"/>
              <a:t>Drugo: preobremenjenost spletnih strani (2), otroci so brez kontrole, ker sta starša v službi</a:t>
            </a:r>
          </a:p>
        </p:txBody>
      </p:sp>
      <p:sp>
        <p:nvSpPr>
          <p:cNvPr id="5" name="Text Placeholder 4"/>
          <p:cNvSpPr>
            <a:spLocks noGrp="1"/>
          </p:cNvSpPr>
          <p:nvPr>
            <p:ph type="body" sz="quarter" idx="3"/>
          </p:nvPr>
        </p:nvSpPr>
        <p:spPr>
          <a:xfrm>
            <a:off x="6127939" y="19147"/>
            <a:ext cx="3016061" cy="639762"/>
          </a:xfrm>
        </p:spPr>
        <p:txBody>
          <a:bodyPr/>
          <a:lstStyle/>
          <a:p>
            <a:r>
              <a:rPr lang="hr-HR"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Po poročanju učencev</a:t>
            </a:r>
            <a:endParaRPr lang="en-GB"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Content Placeholder 5"/>
          <p:cNvSpPr>
            <a:spLocks noGrp="1"/>
          </p:cNvSpPr>
          <p:nvPr>
            <p:ph sz="quarter" idx="4"/>
          </p:nvPr>
        </p:nvSpPr>
        <p:spPr>
          <a:xfrm>
            <a:off x="4139952" y="764704"/>
            <a:ext cx="5004047" cy="6093296"/>
          </a:xfrm>
          <a:solidFill>
            <a:schemeClr val="accent1">
              <a:lumMod val="20000"/>
              <a:lumOff val="80000"/>
            </a:schemeClr>
          </a:solidFill>
        </p:spPr>
        <p:txBody>
          <a:bodyPr>
            <a:normAutofit fontScale="92500" lnSpcReduction="10000"/>
          </a:bodyPr>
          <a:lstStyle/>
          <a:p>
            <a:r>
              <a:rPr lang="hr-HR" dirty="0"/>
              <a:t>Del jih nima težav (7)</a:t>
            </a:r>
          </a:p>
          <a:p>
            <a:r>
              <a:rPr lang="hr-HR" dirty="0"/>
              <a:t>Težko se lotijo dela (14)</a:t>
            </a:r>
          </a:p>
          <a:p>
            <a:r>
              <a:rPr lang="hr-HR" dirty="0"/>
              <a:t>Doma se veliko stvari dogaja in jih to moti (7)</a:t>
            </a:r>
          </a:p>
          <a:p>
            <a:r>
              <a:rPr lang="hr-HR" dirty="0"/>
              <a:t>Nimajo vseh potrebnih pripomočkov (4)</a:t>
            </a:r>
          </a:p>
          <a:p>
            <a:r>
              <a:rPr lang="pl-PL" dirty="0"/>
              <a:t>Snov je pretežka in je ne razumejo (3)</a:t>
            </a:r>
          </a:p>
          <a:p>
            <a:r>
              <a:rPr lang="pl-PL" dirty="0"/>
              <a:t>Nimajo svojega prostora za delo (3)</a:t>
            </a:r>
          </a:p>
          <a:p>
            <a:endParaRPr lang="pl-PL" dirty="0"/>
          </a:p>
          <a:p>
            <a:r>
              <a:rPr lang="pl-PL" dirty="0"/>
              <a:t>Drugo: </a:t>
            </a:r>
            <a:r>
              <a:rPr lang="hr-HR" dirty="0"/>
              <a:t>Včasih ne morem delati, ker je stran preobremenjena, </a:t>
            </a:r>
            <a:r>
              <a:rPr lang="pt-BR" dirty="0"/>
              <a:t>imela sem težave pristopiti video konferenci</a:t>
            </a:r>
            <a:r>
              <a:rPr lang="hr-HR" dirty="0"/>
              <a:t>, </a:t>
            </a:r>
            <a:r>
              <a:rPr lang="pl-PL" dirty="0"/>
              <a:t>nekaterih spletnih strani ni mogoče odpreti, </a:t>
            </a:r>
            <a:r>
              <a:rPr lang="hr-HR" dirty="0"/>
              <a:t>ni zadosti razlage, včasih ne razumem snovi, bratec ves dan kriči in se ne ustavi, ko mu rečem, </a:t>
            </a:r>
            <a:r>
              <a:rPr lang="pl-PL" dirty="0"/>
              <a:t>mačka se mi uleže na mizo ali na tipkovnico od računalnika.</a:t>
            </a:r>
            <a:endParaRPr lang="en-GB" dirty="0"/>
          </a:p>
        </p:txBody>
      </p:sp>
    </p:spTree>
    <p:extLst>
      <p:ext uri="{BB962C8B-B14F-4D97-AF65-F5344CB8AC3E}">
        <p14:creationId xmlns:p14="http://schemas.microsoft.com/office/powerpoint/2010/main" val="428415155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611"/>
            <a:ext cx="4330824" cy="850106"/>
          </a:xfrm>
        </p:spPr>
        <p:txBody>
          <a:bodyPr>
            <a:normAutofit/>
          </a:bodyPr>
          <a:lstStyle/>
          <a:p>
            <a:r>
              <a:rPr lang="hr-H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Pohvale učencev</a:t>
            </a:r>
            <a:endParaRPr lang="en-GB"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Content Placeholder 2"/>
          <p:cNvSpPr>
            <a:spLocks noGrp="1"/>
          </p:cNvSpPr>
          <p:nvPr>
            <p:ph idx="1"/>
          </p:nvPr>
        </p:nvSpPr>
        <p:spPr>
          <a:xfrm>
            <a:off x="54433" y="1124744"/>
            <a:ext cx="8632367" cy="5001420"/>
          </a:xfrm>
        </p:spPr>
        <p:txBody>
          <a:bodyPr/>
          <a:lstStyle/>
          <a:p>
            <a:pPr marL="0" indent="0">
              <a:buNone/>
            </a:pPr>
            <a:r>
              <a:rPr lang="hr-HR" dirty="0"/>
              <a:t>Res veliko pohval učiteljicam, podrobneje npr.:</a:t>
            </a:r>
          </a:p>
          <a:p>
            <a:endParaRPr lang="en-GB" dirty="0"/>
          </a:p>
        </p:txBody>
      </p:sp>
      <p:sp>
        <p:nvSpPr>
          <p:cNvPr id="11" name="Rounded Rectangular Callout 10"/>
          <p:cNvSpPr/>
          <p:nvPr/>
        </p:nvSpPr>
        <p:spPr>
          <a:xfrm>
            <a:off x="539552" y="5180109"/>
            <a:ext cx="2592288" cy="1489251"/>
          </a:xfrm>
          <a:prstGeom prst="wedgeRoundRectCallout">
            <a:avLst>
              <a:gd name="adj1" fmla="val -27990"/>
              <a:gd name="adj2" fmla="val -88750"/>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pl-PL" sz="2800" b="0" i="0" u="none" strike="noStrike" dirty="0">
                <a:solidFill>
                  <a:srgbClr val="000000"/>
                </a:solidFill>
                <a:effectLst/>
                <a:latin typeface="Arial"/>
              </a:rPr>
              <a:t>da je ravno prav naloge</a:t>
            </a:r>
            <a:endParaRPr lang="en-GB" sz="2800" b="0" i="0" u="none" strike="noStrike" dirty="0">
              <a:solidFill>
                <a:srgbClr val="000000"/>
              </a:solidFill>
              <a:effectLst/>
              <a:latin typeface="Arial"/>
            </a:endParaRPr>
          </a:p>
        </p:txBody>
      </p:sp>
      <p:sp>
        <p:nvSpPr>
          <p:cNvPr id="13" name="Rounded Rectangular Callout 12"/>
          <p:cNvSpPr/>
          <p:nvPr/>
        </p:nvSpPr>
        <p:spPr>
          <a:xfrm>
            <a:off x="4909954" y="1708064"/>
            <a:ext cx="3391862" cy="2668680"/>
          </a:xfrm>
          <a:prstGeom prst="wedgeRoundRectCallout">
            <a:avLst>
              <a:gd name="adj1" fmla="val -72140"/>
              <a:gd name="adj2" fmla="val -45542"/>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it-IT" sz="2800" b="0" i="0" u="none" strike="noStrike" dirty="0">
                <a:solidFill>
                  <a:srgbClr val="000000"/>
                </a:solidFill>
                <a:effectLst/>
                <a:latin typeface="Arial"/>
              </a:rPr>
              <a:t>všeč mi je razlaga snovi učiteljev, glede na to, da se ne vidimo in se ne pogovarjamo</a:t>
            </a:r>
            <a:endParaRPr lang="pt-BR" sz="2800" b="0" i="0" u="none" strike="noStrike" dirty="0">
              <a:solidFill>
                <a:srgbClr val="000000"/>
              </a:solidFill>
              <a:effectLst/>
              <a:latin typeface="Arial"/>
            </a:endParaRPr>
          </a:p>
        </p:txBody>
      </p:sp>
      <p:sp>
        <p:nvSpPr>
          <p:cNvPr id="16" name="Rounded Rectangular Callout 15"/>
          <p:cNvSpPr/>
          <p:nvPr/>
        </p:nvSpPr>
        <p:spPr>
          <a:xfrm>
            <a:off x="46947" y="2260483"/>
            <a:ext cx="3876981" cy="2536669"/>
          </a:xfrm>
          <a:prstGeom prst="wedgeRoundRectCallout">
            <a:avLst>
              <a:gd name="adj1" fmla="val 19206"/>
              <a:gd name="adj2" fmla="val -79006"/>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en-GB" sz="2800" b="0" i="0" u="none" strike="noStrike" dirty="0" err="1">
                <a:solidFill>
                  <a:srgbClr val="000000"/>
                </a:solidFill>
                <a:effectLst/>
                <a:latin typeface="Arial"/>
              </a:rPr>
              <a:t>Učiteljic</a:t>
            </a:r>
            <a:r>
              <a:rPr lang="hr-HR" sz="2800" b="0" i="0" u="none" strike="noStrike" dirty="0">
                <a:solidFill>
                  <a:srgbClr val="000000"/>
                </a:solidFill>
                <a:effectLst/>
                <a:latin typeface="Arial"/>
              </a:rPr>
              <a:t>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Natašo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Olenik</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Sonjo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Ličan</a:t>
            </a:r>
            <a:r>
              <a:rPr lang="en-GB" sz="2800" b="0" i="0" u="none" strike="noStrike" dirty="0">
                <a:solidFill>
                  <a:srgbClr val="000000"/>
                </a:solidFill>
                <a:effectLst/>
                <a:latin typeface="Arial"/>
              </a:rPr>
              <a:t> in </a:t>
            </a:r>
            <a:r>
              <a:rPr lang="en-GB" sz="2800" b="0" i="0" u="none" strike="noStrike" dirty="0" err="1">
                <a:solidFill>
                  <a:srgbClr val="000000"/>
                </a:solidFill>
                <a:effectLst/>
                <a:latin typeface="Arial"/>
              </a:rPr>
              <a:t>Nadjo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Baša</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za</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razumljiva</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navodila</a:t>
            </a:r>
            <a:r>
              <a:rPr lang="en-GB" sz="2800" b="0" i="0" u="none" strike="noStrike" dirty="0">
                <a:solidFill>
                  <a:srgbClr val="000000"/>
                </a:solidFill>
                <a:effectLst/>
                <a:latin typeface="Arial"/>
              </a:rPr>
              <a:t> in </a:t>
            </a:r>
            <a:r>
              <a:rPr lang="en-GB" sz="2800" b="0" i="0" u="none" strike="noStrike" dirty="0" err="1">
                <a:solidFill>
                  <a:srgbClr val="000000"/>
                </a:solidFill>
                <a:effectLst/>
                <a:latin typeface="Arial"/>
              </a:rPr>
              <a:t>naloge</a:t>
            </a:r>
            <a:r>
              <a:rPr lang="hr-HR" sz="2800" b="0" i="0" u="none" strike="noStrike" dirty="0">
                <a:solidFill>
                  <a:srgbClr val="000000"/>
                </a:solidFill>
                <a:effectLst/>
                <a:latin typeface="Arial"/>
              </a:rPr>
              <a:t>.</a:t>
            </a:r>
            <a:endParaRPr lang="en-GB" sz="2800" b="0" i="0" u="none" strike="noStrike" dirty="0">
              <a:solidFill>
                <a:srgbClr val="000000"/>
              </a:solidFill>
              <a:effectLst/>
              <a:latin typeface="Arial"/>
            </a:endParaRPr>
          </a:p>
        </p:txBody>
      </p:sp>
      <p:sp>
        <p:nvSpPr>
          <p:cNvPr id="12" name="Rounded Rectangular Callout 11"/>
          <p:cNvSpPr/>
          <p:nvPr/>
        </p:nvSpPr>
        <p:spPr>
          <a:xfrm>
            <a:off x="3707904" y="4581128"/>
            <a:ext cx="4608512" cy="1944216"/>
          </a:xfrm>
          <a:prstGeom prst="wedgeRoundRectCallout">
            <a:avLst>
              <a:gd name="adj1" fmla="val 60959"/>
              <a:gd name="adj2" fmla="val -3954"/>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da-DK" sz="2800" b="0" i="0" u="none" strike="noStrike" dirty="0">
                <a:solidFill>
                  <a:srgbClr val="000000"/>
                </a:solidFill>
                <a:effectLst/>
                <a:latin typeface="Arial"/>
              </a:rPr>
              <a:t>Učiteljico angleščine ker da malo naloge in mojo razredničarko ker lepo skrbi</a:t>
            </a:r>
            <a:endParaRPr lang="en-GB" sz="2800" b="0" i="0" u="none" strike="noStrike" dirty="0">
              <a:solidFill>
                <a:srgbClr val="000000"/>
              </a:solidFill>
              <a:effectLst/>
              <a:latin typeface="Arial"/>
            </a:endParaRPr>
          </a:p>
        </p:txBody>
      </p:sp>
      <p:sp>
        <p:nvSpPr>
          <p:cNvPr id="20" name="Rounded Rectangular Callout 19"/>
          <p:cNvSpPr/>
          <p:nvPr/>
        </p:nvSpPr>
        <p:spPr>
          <a:xfrm>
            <a:off x="5986806" y="260648"/>
            <a:ext cx="3109848" cy="851992"/>
          </a:xfrm>
          <a:prstGeom prst="wedgeRoundRectCallout">
            <a:avLst>
              <a:gd name="adj1" fmla="val -77013"/>
              <a:gd name="adj2" fmla="val 16888"/>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en-GB" sz="2800" b="0" i="0" u="none" strike="noStrike" dirty="0" err="1">
                <a:solidFill>
                  <a:srgbClr val="000000"/>
                </a:solidFill>
                <a:effectLst/>
                <a:latin typeface="Arial"/>
              </a:rPr>
              <a:t>Vox</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konferenco</a:t>
            </a:r>
            <a:endParaRPr lang="en-GB" sz="2800" b="0" i="0" u="none" strike="noStrike" dirty="0">
              <a:solidFill>
                <a:srgbClr val="000000"/>
              </a:solidFill>
              <a:effectLst/>
              <a:latin typeface="Arial"/>
            </a:endParaRPr>
          </a:p>
        </p:txBody>
      </p:sp>
    </p:spTree>
    <p:extLst>
      <p:ext uri="{BB962C8B-B14F-4D97-AF65-F5344CB8AC3E}">
        <p14:creationId xmlns:p14="http://schemas.microsoft.com/office/powerpoint/2010/main" val="4213248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POHVALE</a:t>
            </a:r>
            <a:endParaRPr lang="en-GB" dirty="0"/>
          </a:p>
        </p:txBody>
      </p:sp>
      <p:sp>
        <p:nvSpPr>
          <p:cNvPr id="3" name="Content Placeholder 2"/>
          <p:cNvSpPr>
            <a:spLocks noGrp="1"/>
          </p:cNvSpPr>
          <p:nvPr>
            <p:ph idx="1"/>
          </p:nvPr>
        </p:nvSpPr>
        <p:spPr/>
        <p:txBody>
          <a:bodyPr/>
          <a:lstStyle/>
          <a:p>
            <a:pPr marL="0" indent="0">
              <a:buNone/>
            </a:pPr>
            <a:r>
              <a:rPr lang="hr-HR" dirty="0"/>
              <a:t>Res veliko pohval učiteljicam, podrobneje npr.:</a:t>
            </a:r>
          </a:p>
          <a:p>
            <a:endParaRPr lang="en-GB" dirty="0"/>
          </a:p>
        </p:txBody>
      </p:sp>
      <p:sp>
        <p:nvSpPr>
          <p:cNvPr id="9" name="Rounded Rectangular Callout 8"/>
          <p:cNvSpPr/>
          <p:nvPr/>
        </p:nvSpPr>
        <p:spPr>
          <a:xfrm>
            <a:off x="3962400" y="4235388"/>
            <a:ext cx="2769840" cy="1334616"/>
          </a:xfrm>
          <a:prstGeom prst="wedgeRoundRectCallout">
            <a:avLst>
              <a:gd name="adj1" fmla="val -63850"/>
              <a:gd name="adj2" fmla="val -14719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
            <a:r>
              <a:rPr lang="en-GB" u="none" strike="noStrike" dirty="0" err="1">
                <a:effectLst/>
              </a:rPr>
              <a:t>Učitelje</a:t>
            </a:r>
            <a:r>
              <a:rPr lang="en-GB" u="none" strike="noStrike" dirty="0">
                <a:effectLst/>
              </a:rPr>
              <a:t>, </a:t>
            </a:r>
            <a:r>
              <a:rPr lang="en-GB" u="none" strike="noStrike" dirty="0" err="1">
                <a:effectLst/>
              </a:rPr>
              <a:t>njihovo</a:t>
            </a:r>
            <a:r>
              <a:rPr lang="en-GB" u="none" strike="noStrike" dirty="0">
                <a:effectLst/>
              </a:rPr>
              <a:t> </a:t>
            </a:r>
            <a:r>
              <a:rPr lang="en-GB" u="none" strike="noStrike" dirty="0" err="1">
                <a:effectLst/>
              </a:rPr>
              <a:t>pripravljenost</a:t>
            </a:r>
            <a:r>
              <a:rPr lang="en-GB" u="none" strike="noStrike" dirty="0">
                <a:effectLst/>
              </a:rPr>
              <a:t> </a:t>
            </a:r>
            <a:r>
              <a:rPr lang="en-GB" u="none" strike="noStrike" dirty="0" err="1">
                <a:effectLst/>
              </a:rPr>
              <a:t>za</a:t>
            </a:r>
            <a:r>
              <a:rPr lang="en-GB" u="none" strike="noStrike" dirty="0">
                <a:effectLst/>
              </a:rPr>
              <a:t> </a:t>
            </a:r>
            <a:r>
              <a:rPr lang="en-GB" u="none" strike="noStrike" dirty="0" err="1">
                <a:effectLst/>
              </a:rPr>
              <a:t>pomoč</a:t>
            </a:r>
            <a:r>
              <a:rPr lang="en-GB" u="none" strike="noStrike" dirty="0">
                <a:effectLst/>
              </a:rPr>
              <a:t>, </a:t>
            </a:r>
            <a:r>
              <a:rPr lang="en-GB" u="none" strike="noStrike" dirty="0" err="1">
                <a:effectLst/>
              </a:rPr>
              <a:t>delo</a:t>
            </a:r>
            <a:r>
              <a:rPr lang="en-GB" u="none" strike="noStrike" dirty="0">
                <a:effectLst/>
              </a:rPr>
              <a:t>, </a:t>
            </a:r>
            <a:r>
              <a:rPr lang="en-GB" u="none" strike="noStrike" dirty="0" err="1">
                <a:effectLst/>
              </a:rPr>
              <a:t>prilagajanje</a:t>
            </a:r>
            <a:r>
              <a:rPr lang="en-GB" u="none" strike="noStrike" dirty="0">
                <a:effectLst/>
              </a:rPr>
              <a:t> </a:t>
            </a:r>
            <a:r>
              <a:rPr lang="en-GB" u="none" strike="noStrike" dirty="0" err="1">
                <a:effectLst/>
              </a:rPr>
              <a:t>itd</a:t>
            </a:r>
            <a:r>
              <a:rPr lang="en-GB" u="none" strike="noStrike" dirty="0">
                <a:effectLst/>
              </a:rPr>
              <a:t>.</a:t>
            </a:r>
            <a:endParaRPr lang="en-GB" b="0" i="0" u="none" strike="noStrike" dirty="0">
              <a:solidFill>
                <a:srgbClr val="000000"/>
              </a:solidFill>
              <a:effectLst/>
              <a:latin typeface="Arial"/>
            </a:endParaRPr>
          </a:p>
        </p:txBody>
      </p:sp>
      <p:sp>
        <p:nvSpPr>
          <p:cNvPr id="10" name="Rounded Rectangular Callout 9"/>
          <p:cNvSpPr/>
          <p:nvPr/>
        </p:nvSpPr>
        <p:spPr>
          <a:xfrm>
            <a:off x="4029472" y="2276872"/>
            <a:ext cx="2160240" cy="936104"/>
          </a:xfrm>
          <a:prstGeom prst="wedgeRoundRectCallout">
            <a:avLst>
              <a:gd name="adj1" fmla="val -72140"/>
              <a:gd name="adj2" fmla="val -4554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
            <a:r>
              <a:rPr lang="pt-BR" u="none" strike="noStrike" dirty="0">
                <a:effectLst/>
              </a:rPr>
              <a:t>A</a:t>
            </a:r>
            <a:r>
              <a:rPr lang="hr-HR" u="none" strike="noStrike" dirty="0">
                <a:effectLst/>
              </a:rPr>
              <a:t>ž</a:t>
            </a:r>
            <a:r>
              <a:rPr lang="pt-BR" u="none" strike="noStrike" dirty="0">
                <a:effectLst/>
              </a:rPr>
              <a:t>urno posiljanje e-mailov za pouk na daljavo. </a:t>
            </a:r>
            <a:endParaRPr lang="pt-BR" b="0" i="0" u="none" strike="noStrike" dirty="0">
              <a:solidFill>
                <a:srgbClr val="000000"/>
              </a:solidFill>
              <a:effectLst/>
              <a:latin typeface="Arial"/>
            </a:endParaRPr>
          </a:p>
        </p:txBody>
      </p:sp>
      <p:sp>
        <p:nvSpPr>
          <p:cNvPr id="12" name="Rounded Rectangular Callout 11"/>
          <p:cNvSpPr/>
          <p:nvPr/>
        </p:nvSpPr>
        <p:spPr>
          <a:xfrm>
            <a:off x="515825" y="3339895"/>
            <a:ext cx="3109664" cy="1813520"/>
          </a:xfrm>
          <a:prstGeom prst="wedgeRoundRectCallout">
            <a:avLst>
              <a:gd name="adj1" fmla="val -22615"/>
              <a:gd name="adj2" fmla="val -11550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
            <a:r>
              <a:rPr lang="en-GB" u="none" strike="noStrike" dirty="0" err="1">
                <a:effectLst/>
              </a:rPr>
              <a:t>Razredničarko</a:t>
            </a:r>
            <a:r>
              <a:rPr lang="en-GB" u="none" strike="noStrike" dirty="0">
                <a:effectLst/>
              </a:rPr>
              <a:t> 1. B </a:t>
            </a:r>
            <a:r>
              <a:rPr lang="en-GB" u="none" strike="noStrike" dirty="0" err="1">
                <a:effectLst/>
              </a:rPr>
              <a:t>Heleno</a:t>
            </a:r>
            <a:r>
              <a:rPr lang="en-GB" u="none" strike="noStrike" dirty="0">
                <a:effectLst/>
              </a:rPr>
              <a:t> </a:t>
            </a:r>
            <a:r>
              <a:rPr lang="en-GB" u="none" strike="noStrike" dirty="0" err="1">
                <a:effectLst/>
              </a:rPr>
              <a:t>Primc</a:t>
            </a:r>
            <a:r>
              <a:rPr lang="en-GB" u="none" strike="noStrike" dirty="0">
                <a:effectLst/>
              </a:rPr>
              <a:t> </a:t>
            </a:r>
            <a:r>
              <a:rPr lang="en-GB" u="none" strike="noStrike" dirty="0" err="1">
                <a:effectLst/>
              </a:rPr>
              <a:t>za</a:t>
            </a:r>
            <a:r>
              <a:rPr lang="en-GB" u="none" strike="noStrike" dirty="0">
                <a:effectLst/>
              </a:rPr>
              <a:t> </a:t>
            </a:r>
            <a:r>
              <a:rPr lang="en-GB" u="none" strike="noStrike" dirty="0" err="1">
                <a:effectLst/>
              </a:rPr>
              <a:t>ustrezen</a:t>
            </a:r>
            <a:r>
              <a:rPr lang="en-GB" u="none" strike="noStrike" dirty="0">
                <a:effectLst/>
              </a:rPr>
              <a:t> </a:t>
            </a:r>
            <a:r>
              <a:rPr lang="en-GB" u="none" strike="noStrike" dirty="0" err="1">
                <a:effectLst/>
              </a:rPr>
              <a:t>način</a:t>
            </a:r>
            <a:r>
              <a:rPr lang="en-GB" u="none" strike="noStrike" dirty="0">
                <a:effectLst/>
              </a:rPr>
              <a:t> </a:t>
            </a:r>
            <a:r>
              <a:rPr lang="en-GB" u="none" strike="noStrike" dirty="0" err="1">
                <a:effectLst/>
              </a:rPr>
              <a:t>poučevanja</a:t>
            </a:r>
            <a:r>
              <a:rPr lang="en-GB" u="none" strike="noStrike" dirty="0">
                <a:effectLst/>
              </a:rPr>
              <a:t> </a:t>
            </a:r>
            <a:r>
              <a:rPr lang="en-GB" u="none" strike="noStrike" dirty="0" err="1">
                <a:effectLst/>
              </a:rPr>
              <a:t>na</a:t>
            </a:r>
            <a:r>
              <a:rPr lang="en-GB" u="none" strike="noStrike" dirty="0">
                <a:effectLst/>
              </a:rPr>
              <a:t> </a:t>
            </a:r>
            <a:r>
              <a:rPr lang="en-GB" u="none" strike="noStrike" dirty="0" err="1">
                <a:effectLst/>
              </a:rPr>
              <a:t>daljavo</a:t>
            </a:r>
            <a:r>
              <a:rPr lang="en-GB" u="none" strike="noStrike" dirty="0">
                <a:effectLst/>
              </a:rPr>
              <a:t>, </a:t>
            </a:r>
            <a:r>
              <a:rPr lang="en-GB" u="none" strike="noStrike" dirty="0" err="1">
                <a:effectLst/>
              </a:rPr>
              <a:t>doslednost</a:t>
            </a:r>
            <a:r>
              <a:rPr lang="en-GB" u="none" strike="noStrike" dirty="0">
                <a:effectLst/>
              </a:rPr>
              <a:t> in </a:t>
            </a:r>
            <a:r>
              <a:rPr lang="en-GB" u="none" strike="noStrike" dirty="0" err="1">
                <a:effectLst/>
              </a:rPr>
              <a:t>pravočasno</a:t>
            </a:r>
            <a:r>
              <a:rPr lang="en-GB" u="none" strike="noStrike" dirty="0">
                <a:effectLst/>
              </a:rPr>
              <a:t> </a:t>
            </a:r>
            <a:r>
              <a:rPr lang="en-GB" u="none" strike="noStrike" dirty="0" err="1">
                <a:effectLst/>
              </a:rPr>
              <a:t>sporočanje</a:t>
            </a:r>
            <a:r>
              <a:rPr lang="en-GB" u="none" strike="noStrike" dirty="0">
                <a:effectLst/>
              </a:rPr>
              <a:t> </a:t>
            </a:r>
            <a:r>
              <a:rPr lang="en-GB" u="none" strike="noStrike" dirty="0" err="1">
                <a:effectLst/>
              </a:rPr>
              <a:t>navodil</a:t>
            </a:r>
            <a:r>
              <a:rPr lang="en-GB" u="none" strike="noStrike" dirty="0">
                <a:effectLst/>
              </a:rPr>
              <a:t>.</a:t>
            </a:r>
            <a:endParaRPr lang="en-GB" b="0" i="0" u="none" strike="noStrike" dirty="0">
              <a:solidFill>
                <a:srgbClr val="000000"/>
              </a:solidFill>
              <a:effectLst/>
              <a:latin typeface="Arial"/>
            </a:endParaRPr>
          </a:p>
        </p:txBody>
      </p:sp>
      <p:sp>
        <p:nvSpPr>
          <p:cNvPr id="13" name="Rounded Rectangular Callout 12"/>
          <p:cNvSpPr/>
          <p:nvPr/>
        </p:nvSpPr>
        <p:spPr>
          <a:xfrm>
            <a:off x="524388" y="5353980"/>
            <a:ext cx="2160240" cy="1262608"/>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
            <a:r>
              <a:rPr lang="hr-HR" u="none" strike="noStrike" dirty="0">
                <a:effectLst/>
              </a:rPr>
              <a:t>Učiteljico Heleno Primc za jasna navodila in ves njen trud!</a:t>
            </a:r>
            <a:endParaRPr lang="en-GB" b="0" i="0" u="none" strike="noStrike" dirty="0">
              <a:solidFill>
                <a:srgbClr val="000000"/>
              </a:solidFill>
              <a:effectLst/>
              <a:latin typeface="Arial"/>
            </a:endParaRPr>
          </a:p>
        </p:txBody>
      </p:sp>
      <p:sp>
        <p:nvSpPr>
          <p:cNvPr id="14" name="Rounded Rectangular Callout 13"/>
          <p:cNvSpPr/>
          <p:nvPr/>
        </p:nvSpPr>
        <p:spPr>
          <a:xfrm>
            <a:off x="6300192" y="548680"/>
            <a:ext cx="2160240" cy="936104"/>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
            <a:r>
              <a:rPr lang="hr-HR" u="none" strike="noStrike" dirty="0">
                <a:effectLst/>
              </a:rPr>
              <a:t>Heleno Primc, ker nam dosti pomaga!</a:t>
            </a:r>
            <a:endParaRPr lang="en-GB" b="0" i="0" u="none" strike="noStrike" dirty="0">
              <a:solidFill>
                <a:srgbClr val="000000"/>
              </a:solidFill>
              <a:effectLst/>
              <a:latin typeface="Arial"/>
            </a:endParaRPr>
          </a:p>
        </p:txBody>
      </p:sp>
      <p:sp>
        <p:nvSpPr>
          <p:cNvPr id="15" name="Rounded Rectangular Callout 14"/>
          <p:cNvSpPr/>
          <p:nvPr/>
        </p:nvSpPr>
        <p:spPr>
          <a:xfrm>
            <a:off x="6876256" y="3212976"/>
            <a:ext cx="2160240" cy="1284312"/>
          </a:xfrm>
          <a:prstGeom prst="wedgeRoundRectCallout">
            <a:avLst>
              <a:gd name="adj1" fmla="val -49694"/>
              <a:gd name="adj2" fmla="val -12951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
            <a:r>
              <a:rPr lang="hr-HR" u="none" strike="noStrike" dirty="0">
                <a:effectLst/>
              </a:rPr>
              <a:t>Učiteljico, pomočnico in način predaje nalog staršem.</a:t>
            </a:r>
            <a:endParaRPr lang="en-GB" b="0" i="0" u="none" strike="noStrike" dirty="0">
              <a:solidFill>
                <a:srgbClr val="000000"/>
              </a:solidFill>
              <a:effectLst/>
              <a:latin typeface="Arial"/>
            </a:endParaRPr>
          </a:p>
        </p:txBody>
      </p:sp>
      <p:sp>
        <p:nvSpPr>
          <p:cNvPr id="16" name="Rounded Rectangular Callout 15"/>
          <p:cNvSpPr/>
          <p:nvPr/>
        </p:nvSpPr>
        <p:spPr>
          <a:xfrm>
            <a:off x="6189712" y="5680484"/>
            <a:ext cx="2160240" cy="936104"/>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
            <a:r>
              <a:rPr lang="en-GB" u="none" strike="noStrike" dirty="0">
                <a:effectLst/>
              </a:rPr>
              <a:t>U</a:t>
            </a:r>
            <a:r>
              <a:rPr lang="hr-HR" u="none" strike="noStrike" dirty="0">
                <a:effectLst/>
              </a:rPr>
              <a:t>č</a:t>
            </a:r>
            <a:r>
              <a:rPr lang="en-GB" u="none" strike="noStrike" dirty="0" err="1">
                <a:effectLst/>
              </a:rPr>
              <a:t>iteljice</a:t>
            </a:r>
            <a:r>
              <a:rPr lang="en-GB" u="none" strike="noStrike" dirty="0">
                <a:effectLst/>
              </a:rPr>
              <a:t>, </a:t>
            </a:r>
            <a:r>
              <a:rPr lang="en-GB" u="none" strike="noStrike" dirty="0" err="1">
                <a:effectLst/>
              </a:rPr>
              <a:t>ker</a:t>
            </a:r>
            <a:r>
              <a:rPr lang="en-GB" u="none" strike="noStrike" dirty="0">
                <a:effectLst/>
              </a:rPr>
              <a:t> se </a:t>
            </a:r>
            <a:r>
              <a:rPr lang="en-GB" u="none" strike="noStrike" dirty="0" err="1">
                <a:effectLst/>
              </a:rPr>
              <a:t>zelo</a:t>
            </a:r>
            <a:r>
              <a:rPr lang="en-GB" u="none" strike="noStrike" dirty="0">
                <a:effectLst/>
              </a:rPr>
              <a:t> </a:t>
            </a:r>
            <a:r>
              <a:rPr lang="en-GB" u="none" strike="noStrike" dirty="0" err="1">
                <a:effectLst/>
              </a:rPr>
              <a:t>trudijo</a:t>
            </a:r>
            <a:r>
              <a:rPr lang="en-GB" u="none" strike="noStrike" dirty="0">
                <a:effectLst/>
              </a:rPr>
              <a:t>!</a:t>
            </a:r>
            <a:endParaRPr lang="en-GB" b="0" i="0" u="none" strike="noStrike" dirty="0">
              <a:solidFill>
                <a:srgbClr val="000000"/>
              </a:solidFill>
              <a:effectLst/>
              <a:latin typeface="Arial"/>
            </a:endParaRPr>
          </a:p>
        </p:txBody>
      </p:sp>
    </p:spTree>
    <p:extLst>
      <p:ext uri="{BB962C8B-B14F-4D97-AF65-F5344CB8AC3E}">
        <p14:creationId xmlns:p14="http://schemas.microsoft.com/office/powerpoint/2010/main" val="316368088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ular Callout 3"/>
          <p:cNvSpPr/>
          <p:nvPr/>
        </p:nvSpPr>
        <p:spPr>
          <a:xfrm>
            <a:off x="4307187" y="2564904"/>
            <a:ext cx="4573841" cy="2016222"/>
          </a:xfrm>
          <a:prstGeom prst="wedgeRoundRectCallout">
            <a:avLst>
              <a:gd name="adj1" fmla="val -56471"/>
              <a:gd name="adj2" fmla="val -58778"/>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en-GB" sz="2800" b="0" i="0" u="none" strike="noStrike" dirty="0" err="1">
                <a:solidFill>
                  <a:srgbClr val="000000"/>
                </a:solidFill>
                <a:effectLst/>
                <a:latin typeface="Arial"/>
              </a:rPr>
              <a:t>Pohvalil</a:t>
            </a:r>
            <a:r>
              <a:rPr lang="en-GB" sz="2800" b="0" i="0" u="none" strike="noStrike" dirty="0">
                <a:solidFill>
                  <a:srgbClr val="000000"/>
                </a:solidFill>
                <a:effectLst/>
                <a:latin typeface="Arial"/>
              </a:rPr>
              <a:t> bi rad </a:t>
            </a:r>
            <a:r>
              <a:rPr lang="en-GB" sz="2800" b="0" i="0" u="none" strike="noStrike" dirty="0" err="1">
                <a:solidFill>
                  <a:srgbClr val="000000"/>
                </a:solidFill>
                <a:effectLst/>
                <a:latin typeface="Arial"/>
              </a:rPr>
              <a:t>učiteljico</a:t>
            </a:r>
            <a:r>
              <a:rPr lang="en-GB" sz="2800" b="0" i="0" u="none" strike="noStrike" dirty="0">
                <a:solidFill>
                  <a:srgbClr val="000000"/>
                </a:solidFill>
                <a:effectLst/>
                <a:latin typeface="Arial"/>
              </a:rPr>
              <a:t> in </a:t>
            </a:r>
            <a:r>
              <a:rPr lang="en-GB" sz="2800" b="0" i="0" u="none" strike="noStrike" dirty="0" err="1">
                <a:solidFill>
                  <a:srgbClr val="000000"/>
                </a:solidFill>
                <a:effectLst/>
                <a:latin typeface="Arial"/>
              </a:rPr>
              <a:t>učiteljice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ki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pošiljajo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domače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naloge</a:t>
            </a:r>
            <a:r>
              <a:rPr lang="en-GB" sz="2800" b="0" i="0" u="none" strike="noStrike" dirty="0">
                <a:solidFill>
                  <a:srgbClr val="000000"/>
                </a:solidFill>
                <a:effectLst/>
                <a:latin typeface="Arial"/>
              </a:rPr>
              <a:t> z </a:t>
            </a:r>
            <a:r>
              <a:rPr lang="en-GB" sz="2800" b="0" i="0" u="none" strike="noStrike" dirty="0" err="1">
                <a:solidFill>
                  <a:srgbClr val="000000"/>
                </a:solidFill>
                <a:effectLst/>
                <a:latin typeface="Arial"/>
              </a:rPr>
              <a:t>jasnimi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navodili</a:t>
            </a:r>
            <a:r>
              <a:rPr lang="en-GB" sz="2800" b="0" i="0" u="none" strike="noStrike" dirty="0">
                <a:solidFill>
                  <a:srgbClr val="000000"/>
                </a:solidFill>
                <a:effectLst/>
                <a:latin typeface="Arial"/>
              </a:rPr>
              <a:t>.</a:t>
            </a:r>
          </a:p>
        </p:txBody>
      </p:sp>
      <p:sp>
        <p:nvSpPr>
          <p:cNvPr id="5" name="Rounded Rectangular Callout 4"/>
          <p:cNvSpPr/>
          <p:nvPr/>
        </p:nvSpPr>
        <p:spPr>
          <a:xfrm>
            <a:off x="46947" y="116632"/>
            <a:ext cx="3520343" cy="2448271"/>
          </a:xfrm>
          <a:prstGeom prst="wedgeRoundRectCallout">
            <a:avLst>
              <a:gd name="adj1" fmla="val 54505"/>
              <a:gd name="adj2" fmla="val -46446"/>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en-GB" sz="2800" b="0" i="0" u="none" strike="noStrike" dirty="0" err="1">
                <a:solidFill>
                  <a:srgbClr val="000000"/>
                </a:solidFill>
                <a:effectLst/>
                <a:latin typeface="Arial"/>
              </a:rPr>
              <a:t>učitelji</a:t>
            </a:r>
            <a:r>
              <a:rPr lang="en-GB" sz="2800" b="0" i="0" u="none" strike="noStrike" dirty="0">
                <a:solidFill>
                  <a:srgbClr val="000000"/>
                </a:solidFill>
                <a:effectLst/>
                <a:latin typeface="Arial"/>
              </a:rPr>
              <a:t> se </a:t>
            </a:r>
            <a:r>
              <a:rPr lang="en-GB" sz="2800" b="0" i="0" u="none" strike="noStrike" dirty="0" err="1">
                <a:solidFill>
                  <a:srgbClr val="000000"/>
                </a:solidFill>
                <a:effectLst/>
                <a:latin typeface="Arial"/>
              </a:rPr>
              <a:t>potrudijo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pri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pripravi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razgibanih</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nalog</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ki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spodbujajo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razmišljanje</a:t>
            </a:r>
            <a:endParaRPr lang="en-GB" sz="2800" b="0" i="0" u="none" strike="noStrike" dirty="0">
              <a:solidFill>
                <a:srgbClr val="000000"/>
              </a:solidFill>
              <a:effectLst/>
              <a:latin typeface="Arial"/>
            </a:endParaRPr>
          </a:p>
        </p:txBody>
      </p:sp>
      <p:sp>
        <p:nvSpPr>
          <p:cNvPr id="7" name="Rounded Rectangular Callout 6"/>
          <p:cNvSpPr/>
          <p:nvPr/>
        </p:nvSpPr>
        <p:spPr>
          <a:xfrm>
            <a:off x="4572000" y="380818"/>
            <a:ext cx="3888432" cy="1536014"/>
          </a:xfrm>
          <a:prstGeom prst="wedgeRoundRectCallout">
            <a:avLst>
              <a:gd name="adj1" fmla="val -61201"/>
              <a:gd name="adj2" fmla="val -61888"/>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hr-HR" sz="3200" b="0" i="0" u="none" strike="noStrike" dirty="0">
                <a:solidFill>
                  <a:srgbClr val="000000"/>
                </a:solidFill>
                <a:effectLst/>
                <a:latin typeface="Arial"/>
              </a:rPr>
              <a:t>D</a:t>
            </a:r>
            <a:r>
              <a:rPr lang="en-GB" sz="3200" b="0" i="0" u="none" strike="noStrike" dirty="0">
                <a:solidFill>
                  <a:srgbClr val="000000"/>
                </a:solidFill>
                <a:effectLst/>
                <a:latin typeface="Arial"/>
              </a:rPr>
              <a:t>a so </a:t>
            </a:r>
            <a:r>
              <a:rPr lang="en-GB" sz="3200" b="0" i="0" u="none" strike="noStrike" dirty="0" err="1">
                <a:solidFill>
                  <a:srgbClr val="000000"/>
                </a:solidFill>
                <a:effectLst/>
                <a:latin typeface="Arial"/>
              </a:rPr>
              <a:t>naloge</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razumljive</a:t>
            </a:r>
            <a:r>
              <a:rPr lang="en-GB" sz="3200" b="0" i="0" u="none" strike="noStrike" dirty="0">
                <a:solidFill>
                  <a:srgbClr val="000000"/>
                </a:solidFill>
                <a:effectLst/>
                <a:latin typeface="Arial"/>
              </a:rPr>
              <a:t>.</a:t>
            </a:r>
          </a:p>
        </p:txBody>
      </p:sp>
      <p:sp>
        <p:nvSpPr>
          <p:cNvPr id="8" name="Rounded Rectangular Callout 7"/>
          <p:cNvSpPr/>
          <p:nvPr/>
        </p:nvSpPr>
        <p:spPr>
          <a:xfrm>
            <a:off x="395536" y="5085183"/>
            <a:ext cx="4176464" cy="1569837"/>
          </a:xfrm>
          <a:prstGeom prst="wedgeRoundRectCallout">
            <a:avLst>
              <a:gd name="adj1" fmla="val -28707"/>
              <a:gd name="adj2" fmla="val -59773"/>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en-GB" sz="2800" b="0" i="0" u="none" strike="noStrike" dirty="0" err="1">
                <a:solidFill>
                  <a:srgbClr val="000000"/>
                </a:solidFill>
                <a:effectLst/>
                <a:latin typeface="Arial"/>
              </a:rPr>
              <a:t>Zavzetost</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učiteljev</a:t>
            </a:r>
            <a:r>
              <a:rPr lang="en-GB" sz="2800" b="0" i="0" u="none" strike="noStrike" dirty="0">
                <a:solidFill>
                  <a:srgbClr val="000000"/>
                </a:solidFill>
                <a:effectLst/>
                <a:latin typeface="Arial"/>
              </a:rPr>
              <a:t> in </a:t>
            </a:r>
            <a:r>
              <a:rPr lang="en-GB" sz="2800" b="0" i="0" u="none" strike="noStrike" dirty="0" err="1">
                <a:solidFill>
                  <a:srgbClr val="000000"/>
                </a:solidFill>
                <a:effectLst/>
                <a:latin typeface="Arial"/>
              </a:rPr>
              <a:t>učiteljic</a:t>
            </a:r>
            <a:r>
              <a:rPr lang="en-GB" sz="2800" b="0" i="0" u="none" strike="noStrike" dirty="0">
                <a:solidFill>
                  <a:srgbClr val="000000"/>
                </a:solidFill>
                <a:effectLst/>
                <a:latin typeface="Arial"/>
              </a:rPr>
              <a:t>.</a:t>
            </a:r>
          </a:p>
        </p:txBody>
      </p:sp>
      <p:sp>
        <p:nvSpPr>
          <p:cNvPr id="10" name="Rounded Rectangular Callout 9"/>
          <p:cNvSpPr/>
          <p:nvPr/>
        </p:nvSpPr>
        <p:spPr>
          <a:xfrm>
            <a:off x="179512" y="2780928"/>
            <a:ext cx="3520343" cy="2008218"/>
          </a:xfrm>
          <a:prstGeom prst="wedgeRoundRectCallout">
            <a:avLst>
              <a:gd name="adj1" fmla="val 54505"/>
              <a:gd name="adj2" fmla="val -46446"/>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en-GB" sz="2800" b="0" i="0" u="none" strike="noStrike" dirty="0">
                <a:solidFill>
                  <a:srgbClr val="000000"/>
                </a:solidFill>
                <a:effectLst/>
                <a:latin typeface="Arial"/>
              </a:rPr>
              <a:t>Da </a:t>
            </a:r>
            <a:r>
              <a:rPr lang="en-GB" sz="2800" b="0" i="0" u="none" strike="noStrike" dirty="0" err="1">
                <a:solidFill>
                  <a:srgbClr val="000000"/>
                </a:solidFill>
                <a:effectLst/>
                <a:latin typeface="Arial"/>
              </a:rPr>
              <a:t>snov</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učitelji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pravočasno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pošljejo</a:t>
            </a:r>
            <a:r>
              <a:rPr lang="en-GB" sz="2800" b="0" i="0" u="none" strike="noStrike" dirty="0">
                <a:solidFill>
                  <a:srgbClr val="000000"/>
                </a:solidFill>
                <a:effectLst/>
                <a:latin typeface="Arial"/>
              </a:rPr>
              <a:t>.</a:t>
            </a:r>
          </a:p>
        </p:txBody>
      </p:sp>
      <p:sp>
        <p:nvSpPr>
          <p:cNvPr id="11" name="Rounded Rectangular Callout 10"/>
          <p:cNvSpPr/>
          <p:nvPr/>
        </p:nvSpPr>
        <p:spPr>
          <a:xfrm>
            <a:off x="5263995" y="5085182"/>
            <a:ext cx="3600400" cy="1569837"/>
          </a:xfrm>
          <a:prstGeom prst="wedgeRoundRectCallout">
            <a:avLst>
              <a:gd name="adj1" fmla="val -28707"/>
              <a:gd name="adj2" fmla="val -59773"/>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pt-BR" sz="2800" b="0" i="0" u="none" strike="noStrike" dirty="0">
                <a:solidFill>
                  <a:srgbClr val="000000"/>
                </a:solidFill>
                <a:effectLst/>
                <a:latin typeface="Arial"/>
              </a:rPr>
              <a:t>da se lahko na učitelja obrneš kadar ho</a:t>
            </a:r>
            <a:r>
              <a:rPr lang="hr-HR" sz="2800" b="0" i="0" u="none" strike="noStrike" dirty="0">
                <a:solidFill>
                  <a:srgbClr val="000000"/>
                </a:solidFill>
                <a:effectLst/>
                <a:latin typeface="Arial"/>
              </a:rPr>
              <a:t>č</a:t>
            </a:r>
            <a:r>
              <a:rPr lang="pt-BR" sz="2800" b="0" i="0" u="none" strike="noStrike" dirty="0">
                <a:solidFill>
                  <a:srgbClr val="000000"/>
                </a:solidFill>
                <a:effectLst/>
                <a:latin typeface="Arial"/>
              </a:rPr>
              <a:t>e</a:t>
            </a:r>
            <a:r>
              <a:rPr lang="hr-HR" sz="2800" b="0" i="0" u="none" strike="noStrike" dirty="0">
                <a:solidFill>
                  <a:srgbClr val="000000"/>
                </a:solidFill>
                <a:effectLst/>
                <a:latin typeface="Arial"/>
              </a:rPr>
              <a:t>š</a:t>
            </a:r>
            <a:endParaRPr lang="en-GB" sz="2800" b="0" i="0" u="none" strike="noStrike" dirty="0">
              <a:solidFill>
                <a:srgbClr val="000000"/>
              </a:solidFill>
              <a:effectLst/>
              <a:latin typeface="Arial"/>
            </a:endParaRPr>
          </a:p>
        </p:txBody>
      </p:sp>
    </p:spTree>
    <p:extLst>
      <p:ext uri="{BB962C8B-B14F-4D97-AF65-F5344CB8AC3E}">
        <p14:creationId xmlns:p14="http://schemas.microsoft.com/office/powerpoint/2010/main" val="347730042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433" y="1124744"/>
            <a:ext cx="8632367" cy="5001420"/>
          </a:xfrm>
        </p:spPr>
        <p:txBody>
          <a:bodyPr/>
          <a:lstStyle/>
          <a:p>
            <a:pPr marL="0" indent="0">
              <a:buNone/>
            </a:pPr>
            <a:r>
              <a:rPr lang="hr-HR" dirty="0"/>
              <a:t>Res veliko pohval učiteljicam, podrobneje npr.:</a:t>
            </a:r>
          </a:p>
          <a:p>
            <a:endParaRPr lang="en-GB" dirty="0"/>
          </a:p>
        </p:txBody>
      </p:sp>
      <p:sp>
        <p:nvSpPr>
          <p:cNvPr id="9" name="Rounded Rectangular Callout 8"/>
          <p:cNvSpPr/>
          <p:nvPr/>
        </p:nvSpPr>
        <p:spPr>
          <a:xfrm>
            <a:off x="-31649" y="4869160"/>
            <a:ext cx="4639507" cy="1682774"/>
          </a:xfrm>
          <a:prstGeom prst="wedgeRoundRectCallout">
            <a:avLst>
              <a:gd name="adj1" fmla="val 26588"/>
              <a:gd name="adj2" fmla="val -77604"/>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400" b="0" i="0" u="none" strike="noStrike" dirty="0">
                <a:solidFill>
                  <a:srgbClr val="000000"/>
                </a:solidFill>
                <a:effectLst/>
                <a:latin typeface="Arial"/>
              </a:rPr>
              <a:t>Da so </a:t>
            </a:r>
            <a:r>
              <a:rPr lang="en-GB" sz="2400" b="0" i="0" u="none" strike="noStrike" dirty="0" err="1">
                <a:solidFill>
                  <a:srgbClr val="000000"/>
                </a:solidFill>
                <a:effectLst/>
                <a:latin typeface="Arial"/>
              </a:rPr>
              <a:t>vaši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kontakti</a:t>
            </a:r>
            <a:r>
              <a:rPr lang="en-GB" sz="2400" b="0" i="0" u="none" strike="noStrike" dirty="0">
                <a:solidFill>
                  <a:srgbClr val="000000"/>
                </a:solidFill>
                <a:effectLst/>
                <a:latin typeface="Arial"/>
              </a:rPr>
              <a:t> in </a:t>
            </a:r>
            <a:r>
              <a:rPr lang="en-GB" sz="2400" b="0" i="0" u="none" strike="noStrike" dirty="0" err="1">
                <a:solidFill>
                  <a:srgbClr val="000000"/>
                </a:solidFill>
                <a:effectLst/>
                <a:latin typeface="Arial"/>
              </a:rPr>
              <a:t>navodila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takšna</a:t>
            </a:r>
            <a:r>
              <a:rPr lang="en-GB" sz="2400" b="0" i="0" u="none" strike="noStrike" dirty="0">
                <a:solidFill>
                  <a:srgbClr val="000000"/>
                </a:solidFill>
                <a:effectLst/>
                <a:latin typeface="Arial"/>
              </a:rPr>
              <a:t>, da </a:t>
            </a:r>
            <a:r>
              <a:rPr lang="en-GB" sz="2400" b="0" i="0" u="none" strike="noStrike" dirty="0" err="1">
                <a:solidFill>
                  <a:srgbClr val="000000"/>
                </a:solidFill>
                <a:effectLst/>
                <a:latin typeface="Arial"/>
              </a:rPr>
              <a:t>moj</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otrok</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lahko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dela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sam.</a:t>
            </a:r>
            <a:r>
              <a:rPr lang="en-GB" sz="2400" b="0" i="0" u="none" strike="noStrike" dirty="0">
                <a:solidFill>
                  <a:srgbClr val="000000"/>
                </a:solidFill>
                <a:effectLst/>
                <a:latin typeface="Arial"/>
              </a:rPr>
              <a:t> </a:t>
            </a:r>
          </a:p>
        </p:txBody>
      </p:sp>
      <p:sp>
        <p:nvSpPr>
          <p:cNvPr id="10" name="Rounded Rectangular Callout 9"/>
          <p:cNvSpPr/>
          <p:nvPr/>
        </p:nvSpPr>
        <p:spPr>
          <a:xfrm>
            <a:off x="0" y="2088560"/>
            <a:ext cx="3168352" cy="1957245"/>
          </a:xfrm>
          <a:prstGeom prst="wedgeRoundRectCallout">
            <a:avLst>
              <a:gd name="adj1" fmla="val 50899"/>
              <a:gd name="adj2" fmla="val -59917"/>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pt-BR" sz="2800" b="0" i="0" u="none" strike="noStrike" dirty="0">
                <a:solidFill>
                  <a:srgbClr val="000000"/>
                </a:solidFill>
                <a:effectLst/>
                <a:latin typeface="Arial"/>
              </a:rPr>
              <a:t>Podajanje vse učne snovi preko spletnih učilnic. </a:t>
            </a:r>
          </a:p>
        </p:txBody>
      </p:sp>
      <p:sp>
        <p:nvSpPr>
          <p:cNvPr id="14" name="Rounded Rectangular Callout 13"/>
          <p:cNvSpPr/>
          <p:nvPr/>
        </p:nvSpPr>
        <p:spPr>
          <a:xfrm>
            <a:off x="6191672" y="2473714"/>
            <a:ext cx="2753219" cy="2125070"/>
          </a:xfrm>
          <a:prstGeom prst="wedgeRoundRectCallout">
            <a:avLst>
              <a:gd name="adj1" fmla="val -57451"/>
              <a:gd name="adj2" fmla="val -64381"/>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pl-PL" sz="2800" b="0" i="0" u="none" strike="noStrike" dirty="0">
                <a:solidFill>
                  <a:srgbClr val="000000"/>
                </a:solidFill>
                <a:effectLst/>
                <a:latin typeface="Arial"/>
              </a:rPr>
              <a:t>Sprotno informiranje s strani razrednicarke</a:t>
            </a:r>
            <a:endParaRPr lang="en-GB" sz="2800" b="0" i="0" u="none" strike="noStrike" dirty="0">
              <a:solidFill>
                <a:srgbClr val="000000"/>
              </a:solidFill>
              <a:effectLst/>
              <a:latin typeface="Arial"/>
            </a:endParaRPr>
          </a:p>
        </p:txBody>
      </p:sp>
      <p:sp>
        <p:nvSpPr>
          <p:cNvPr id="16" name="Rounded Rectangular Callout 15"/>
          <p:cNvSpPr/>
          <p:nvPr/>
        </p:nvSpPr>
        <p:spPr>
          <a:xfrm>
            <a:off x="5580113" y="5263215"/>
            <a:ext cx="3613538" cy="1463173"/>
          </a:xfrm>
          <a:prstGeom prst="wedgeRoundRectCallout">
            <a:avLst>
              <a:gd name="adj1" fmla="val -61061"/>
              <a:gd name="adj2" fmla="val -81718"/>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800" b="0" i="0" u="none" strike="noStrike" dirty="0" err="1">
                <a:solidFill>
                  <a:srgbClr val="000000"/>
                </a:solidFill>
                <a:effectLst/>
                <a:latin typeface="Arial"/>
              </a:rPr>
              <a:t>Zavzetost</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vseh</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učiteljev</a:t>
            </a:r>
            <a:r>
              <a:rPr lang="en-GB" sz="2800" b="0" i="0" u="none" strike="noStrike" dirty="0">
                <a:solidFill>
                  <a:srgbClr val="000000"/>
                </a:solidFill>
                <a:effectLst/>
                <a:latin typeface="Arial"/>
              </a:rPr>
              <a:t>/</a:t>
            </a:r>
            <a:r>
              <a:rPr lang="en-GB" sz="2800" b="0" i="0" u="none" strike="noStrike" dirty="0" err="1">
                <a:solidFill>
                  <a:srgbClr val="000000"/>
                </a:solidFill>
                <a:effectLst/>
                <a:latin typeface="Arial"/>
              </a:rPr>
              <a:t>učiteljic</a:t>
            </a:r>
            <a:r>
              <a:rPr lang="en-GB" sz="2800" b="0" i="0" u="none" strike="noStrike" dirty="0">
                <a:solidFill>
                  <a:srgbClr val="000000"/>
                </a:solidFill>
                <a:effectLst/>
                <a:latin typeface="Arial"/>
              </a:rPr>
              <a:t>.</a:t>
            </a:r>
          </a:p>
        </p:txBody>
      </p:sp>
      <p:sp>
        <p:nvSpPr>
          <p:cNvPr id="11" name="Rounded Rectangular Callout 10"/>
          <p:cNvSpPr/>
          <p:nvPr/>
        </p:nvSpPr>
        <p:spPr>
          <a:xfrm>
            <a:off x="3329970" y="2344905"/>
            <a:ext cx="2555776" cy="2055110"/>
          </a:xfrm>
          <a:prstGeom prst="wedgeRoundRectCallout">
            <a:avLst>
              <a:gd name="adj1" fmla="val -50599"/>
              <a:gd name="adj2" fmla="val -68079"/>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800" b="0" i="0" u="none" strike="noStrike" dirty="0" err="1">
                <a:solidFill>
                  <a:srgbClr val="000000"/>
                </a:solidFill>
                <a:effectLst/>
                <a:latin typeface="Arial"/>
              </a:rPr>
              <a:t>Nasvete</a:t>
            </a:r>
            <a:r>
              <a:rPr lang="en-GB" sz="2800" b="0" i="0" u="none" strike="noStrike" dirty="0">
                <a:solidFill>
                  <a:srgbClr val="000000"/>
                </a:solidFill>
                <a:effectLst/>
                <a:latin typeface="Arial"/>
              </a:rPr>
              <a:t> </a:t>
            </a:r>
            <a:r>
              <a:rPr lang="hr-HR" sz="2800" dirty="0" err="1">
                <a:solidFill>
                  <a:srgbClr val="000000"/>
                </a:solidFill>
                <a:latin typeface="Arial"/>
              </a:rPr>
              <a:t>š</a:t>
            </a:r>
            <a:r>
              <a:rPr lang="en-GB" sz="2800" b="0" i="0" u="none" strike="noStrike" dirty="0" err="1">
                <a:solidFill>
                  <a:srgbClr val="000000"/>
                </a:solidFill>
                <a:effectLst/>
                <a:latin typeface="Arial"/>
              </a:rPr>
              <a:t>olske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psihologinje</a:t>
            </a:r>
            <a:endParaRPr lang="en-GB" sz="2800" b="0" i="0" u="none" strike="noStrike" dirty="0">
              <a:solidFill>
                <a:srgbClr val="000000"/>
              </a:solidFill>
              <a:effectLst/>
              <a:latin typeface="Arial"/>
            </a:endParaRPr>
          </a:p>
        </p:txBody>
      </p:sp>
      <p:sp>
        <p:nvSpPr>
          <p:cNvPr id="12" name="Title 1"/>
          <p:cNvSpPr>
            <a:spLocks noGrp="1"/>
          </p:cNvSpPr>
          <p:nvPr>
            <p:ph type="title"/>
          </p:nvPr>
        </p:nvSpPr>
        <p:spPr>
          <a:xfrm>
            <a:off x="0" y="21611"/>
            <a:ext cx="4330824" cy="850106"/>
          </a:xfrm>
        </p:spPr>
        <p:txBody>
          <a:bodyPr>
            <a:normAutofit/>
          </a:bodyPr>
          <a:lstStyle/>
          <a:p>
            <a:r>
              <a:rPr lang="hr-HR"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Pohvale staršev</a:t>
            </a:r>
            <a:endParaRPr lang="en-GB" dirty="0"/>
          </a:p>
        </p:txBody>
      </p:sp>
    </p:spTree>
    <p:extLst>
      <p:ext uri="{BB962C8B-B14F-4D97-AF65-F5344CB8AC3E}">
        <p14:creationId xmlns:p14="http://schemas.microsoft.com/office/powerpoint/2010/main" val="154520114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ular Callout 6"/>
          <p:cNvSpPr/>
          <p:nvPr/>
        </p:nvSpPr>
        <p:spPr>
          <a:xfrm>
            <a:off x="290" y="17712"/>
            <a:ext cx="4715726" cy="3901915"/>
          </a:xfrm>
          <a:prstGeom prst="wedgeRoundRectCallout">
            <a:avLst>
              <a:gd name="adj1" fmla="val 93030"/>
              <a:gd name="adj2" fmla="val 13424"/>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800" b="0" i="0" u="none" strike="noStrike" dirty="0" err="1">
                <a:solidFill>
                  <a:srgbClr val="000000"/>
                </a:solidFill>
                <a:effectLst/>
                <a:latin typeface="Arial"/>
              </a:rPr>
              <a:t>Pohvalila</a:t>
            </a:r>
            <a:r>
              <a:rPr lang="en-GB" sz="2800" b="0" i="0" u="none" strike="noStrike" dirty="0">
                <a:solidFill>
                  <a:srgbClr val="000000"/>
                </a:solidFill>
                <a:effectLst/>
                <a:latin typeface="Arial"/>
              </a:rPr>
              <a:t> bi </a:t>
            </a:r>
            <a:r>
              <a:rPr lang="en-GB" sz="2800" b="0" i="0" u="none" strike="noStrike" dirty="0" err="1">
                <a:solidFill>
                  <a:srgbClr val="000000"/>
                </a:solidFill>
                <a:effectLst/>
                <a:latin typeface="Arial"/>
              </a:rPr>
              <a:t>razredničarko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glede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nalog</a:t>
            </a:r>
            <a:r>
              <a:rPr lang="en-GB" sz="2800" b="0" i="0" u="none" strike="noStrike" dirty="0">
                <a:solidFill>
                  <a:srgbClr val="000000"/>
                </a:solidFill>
                <a:effectLst/>
                <a:latin typeface="Arial"/>
              </a:rPr>
              <a:t> in </a:t>
            </a:r>
            <a:r>
              <a:rPr lang="en-GB" sz="2800" b="0" i="0" u="none" strike="noStrike" dirty="0" err="1">
                <a:solidFill>
                  <a:srgbClr val="000000"/>
                </a:solidFill>
                <a:effectLst/>
                <a:latin typeface="Arial"/>
              </a:rPr>
              <a:t>druge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učitelje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za</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naloge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Če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kaj</a:t>
            </a:r>
            <a:r>
              <a:rPr lang="en-GB" sz="2800" b="0" i="0" u="none" strike="noStrike" dirty="0">
                <a:solidFill>
                  <a:srgbClr val="000000"/>
                </a:solidFill>
                <a:effectLst/>
                <a:latin typeface="Arial"/>
              </a:rPr>
              <a:t> ne </a:t>
            </a:r>
            <a:r>
              <a:rPr lang="en-GB" sz="2800" b="0" i="0" u="none" strike="noStrike" dirty="0" err="1">
                <a:solidFill>
                  <a:srgbClr val="000000"/>
                </a:solidFill>
                <a:effectLst/>
                <a:latin typeface="Arial"/>
              </a:rPr>
              <a:t>razumemo</a:t>
            </a:r>
            <a:r>
              <a:rPr lang="en-GB" sz="2800" b="0" i="0" u="none" strike="noStrike" dirty="0">
                <a:solidFill>
                  <a:srgbClr val="000000"/>
                </a:solidFill>
                <a:effectLst/>
                <a:latin typeface="Arial"/>
              </a:rPr>
              <a:t> se </a:t>
            </a:r>
            <a:r>
              <a:rPr lang="en-GB" sz="2800" b="0" i="0" u="none" strike="noStrike" dirty="0" err="1">
                <a:solidFill>
                  <a:srgbClr val="000000"/>
                </a:solidFill>
                <a:effectLst/>
                <a:latin typeface="Arial"/>
              </a:rPr>
              <a:t>posvetujemo</a:t>
            </a:r>
            <a:r>
              <a:rPr lang="en-GB" sz="2800" b="0" i="0" u="none" strike="noStrike" dirty="0">
                <a:solidFill>
                  <a:srgbClr val="000000"/>
                </a:solidFill>
                <a:effectLst/>
                <a:latin typeface="Arial"/>
              </a:rPr>
              <a:t> z </a:t>
            </a:r>
            <a:r>
              <a:rPr lang="en-GB" sz="2800" b="0" i="0" u="none" strike="noStrike" dirty="0" err="1">
                <a:solidFill>
                  <a:srgbClr val="000000"/>
                </a:solidFill>
                <a:effectLst/>
                <a:latin typeface="Arial"/>
              </a:rPr>
              <a:t>učiteljico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ali</a:t>
            </a:r>
            <a:r>
              <a:rPr lang="en-GB" sz="2800" b="0" i="0" u="none" strike="noStrike" dirty="0">
                <a:solidFill>
                  <a:srgbClr val="000000"/>
                </a:solidFill>
                <a:effectLst/>
                <a:latin typeface="Arial"/>
              </a:rPr>
              <a:t> pa mu </a:t>
            </a:r>
            <a:r>
              <a:rPr lang="en-GB" sz="2800" b="0" i="0" u="none" strike="noStrike" dirty="0" err="1">
                <a:solidFill>
                  <a:srgbClr val="000000"/>
                </a:solidFill>
                <a:effectLst/>
                <a:latin typeface="Arial"/>
              </a:rPr>
              <a:t>predlagam</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naj</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vpraša</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sošolce</a:t>
            </a:r>
            <a:r>
              <a:rPr lang="en-GB" sz="2800" b="0" i="0" u="none" strike="noStrike" dirty="0">
                <a:solidFill>
                  <a:srgbClr val="000000"/>
                </a:solidFill>
                <a:effectLst/>
                <a:latin typeface="Arial"/>
              </a:rPr>
              <a:t>.</a:t>
            </a:r>
          </a:p>
        </p:txBody>
      </p:sp>
      <p:sp>
        <p:nvSpPr>
          <p:cNvPr id="5" name="Rounded Rectangular Callout 4"/>
          <p:cNvSpPr/>
          <p:nvPr/>
        </p:nvSpPr>
        <p:spPr>
          <a:xfrm>
            <a:off x="5436096" y="548680"/>
            <a:ext cx="3456384" cy="1584176"/>
          </a:xfrm>
          <a:prstGeom prst="wedgeRoundRectCallout">
            <a:avLst>
              <a:gd name="adj1" fmla="val 11583"/>
              <a:gd name="adj2" fmla="val 158364"/>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pl-PL" sz="2400" b="0" i="0" u="none" strike="noStrike" dirty="0">
                <a:solidFill>
                  <a:srgbClr val="000000"/>
                </a:solidFill>
                <a:effectLst/>
                <a:latin typeface="Arial"/>
              </a:rPr>
              <a:t>organizacijo  in pomoč ki nam je dostopna , če jo potrebujemo.</a:t>
            </a:r>
            <a:endParaRPr lang="en-GB" sz="2400" b="0" i="0" u="none" strike="noStrike" dirty="0">
              <a:solidFill>
                <a:srgbClr val="000000"/>
              </a:solidFill>
              <a:effectLst/>
              <a:latin typeface="Arial"/>
            </a:endParaRPr>
          </a:p>
        </p:txBody>
      </p:sp>
      <p:sp>
        <p:nvSpPr>
          <p:cNvPr id="6" name="Rounded Rectangular Callout 5"/>
          <p:cNvSpPr/>
          <p:nvPr/>
        </p:nvSpPr>
        <p:spPr>
          <a:xfrm>
            <a:off x="4696054" y="4111224"/>
            <a:ext cx="3973760" cy="2759461"/>
          </a:xfrm>
          <a:prstGeom prst="wedgeRoundRectCallout">
            <a:avLst>
              <a:gd name="adj1" fmla="val -93418"/>
              <a:gd name="adj2" fmla="val -9396"/>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400" b="0" i="0" u="none" strike="noStrike" dirty="0" err="1">
                <a:solidFill>
                  <a:srgbClr val="000000"/>
                </a:solidFill>
                <a:effectLst/>
                <a:latin typeface="Arial"/>
              </a:rPr>
              <a:t>Gradivo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ka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ga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pripravite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Morda</a:t>
            </a:r>
            <a:r>
              <a:rPr lang="en-GB" sz="2400" b="0" i="0" u="none" strike="noStrike" dirty="0">
                <a:solidFill>
                  <a:srgbClr val="000000"/>
                </a:solidFill>
                <a:effectLst/>
                <a:latin typeface="Arial"/>
              </a:rPr>
              <a:t> bi </a:t>
            </a:r>
            <a:r>
              <a:rPr lang="en-GB" sz="2400" b="0" i="0" u="none" strike="noStrike" dirty="0" err="1">
                <a:solidFill>
                  <a:srgbClr val="000000"/>
                </a:solidFill>
                <a:effectLst/>
                <a:latin typeface="Arial"/>
              </a:rPr>
              <a:t>ga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lahko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podkrepili</a:t>
            </a:r>
            <a:r>
              <a:rPr lang="en-GB" sz="2400" b="0" i="0" u="none" strike="noStrike" dirty="0">
                <a:solidFill>
                  <a:srgbClr val="000000"/>
                </a:solidFill>
                <a:effectLst/>
                <a:latin typeface="Arial"/>
              </a:rPr>
              <a:t> z </a:t>
            </a:r>
            <a:r>
              <a:rPr lang="en-GB" sz="2400" b="0" i="0" u="none" strike="noStrike" dirty="0" err="1">
                <a:solidFill>
                  <a:srgbClr val="000000"/>
                </a:solidFill>
                <a:effectLst/>
                <a:latin typeface="Arial"/>
              </a:rPr>
              <a:t>razlago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preko</a:t>
            </a:r>
            <a:r>
              <a:rPr lang="en-GB" sz="2400" b="0" i="0" u="none" strike="noStrike" dirty="0">
                <a:solidFill>
                  <a:srgbClr val="000000"/>
                </a:solidFill>
                <a:effectLst/>
                <a:latin typeface="Arial"/>
              </a:rPr>
              <a:t> video </a:t>
            </a:r>
            <a:r>
              <a:rPr lang="en-GB" sz="2400" b="0" i="0" u="none" strike="noStrike" dirty="0" err="1">
                <a:solidFill>
                  <a:srgbClr val="000000"/>
                </a:solidFill>
                <a:effectLst/>
                <a:latin typeface="Arial"/>
              </a:rPr>
              <a:t>filmo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npr</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kot</a:t>
            </a:r>
            <a:r>
              <a:rPr lang="en-GB" sz="2400" b="0" i="0" u="none" strike="noStrike" dirty="0">
                <a:solidFill>
                  <a:srgbClr val="000000"/>
                </a:solidFill>
                <a:effectLst/>
                <a:latin typeface="Arial"/>
              </a:rPr>
              <a:t> video </a:t>
            </a:r>
            <a:r>
              <a:rPr lang="en-GB" sz="2400" b="0" i="0" u="none" strike="noStrike" dirty="0" err="1">
                <a:solidFill>
                  <a:srgbClr val="000000"/>
                </a:solidFill>
                <a:effectLst/>
                <a:latin typeface="Arial"/>
              </a:rPr>
              <a:t>psihologinje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ga.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Piljić</a:t>
            </a:r>
            <a:r>
              <a:rPr lang="en-GB" sz="2400" b="0" i="0" u="none" strike="noStrike" dirty="0">
                <a:solidFill>
                  <a:srgbClr val="000000"/>
                </a:solidFill>
                <a:effectLst/>
                <a:latin typeface="Arial"/>
              </a:rPr>
              <a:t>.</a:t>
            </a:r>
          </a:p>
        </p:txBody>
      </p:sp>
    </p:spTree>
    <p:extLst>
      <p:ext uri="{BB962C8B-B14F-4D97-AF65-F5344CB8AC3E}">
        <p14:creationId xmlns:p14="http://schemas.microsoft.com/office/powerpoint/2010/main" val="215989762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Vertical Scroll 8"/>
          <p:cNvSpPr/>
          <p:nvPr/>
        </p:nvSpPr>
        <p:spPr>
          <a:xfrm>
            <a:off x="-468560" y="51730"/>
            <a:ext cx="9612560" cy="6806270"/>
          </a:xfrm>
          <a:prstGeom prst="verticalScroll">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a:buFont typeface="Arial" pitchFamily="34" charset="0"/>
              <a:buChar char="•"/>
            </a:pPr>
            <a:r>
              <a:rPr lang="pl-PL" sz="3200" dirty="0">
                <a:solidFill>
                  <a:schemeClr val="tx1"/>
                </a:solidFill>
              </a:rPr>
              <a:t>Večine ne moti nič. (13)</a:t>
            </a:r>
          </a:p>
          <a:p>
            <a:pPr marL="342900" indent="-342900" algn="ctr">
              <a:buFont typeface="Arial" pitchFamily="34" charset="0"/>
              <a:buChar char="•"/>
            </a:pPr>
            <a:endParaRPr lang="pl-PL" sz="3200" dirty="0">
              <a:solidFill>
                <a:schemeClr val="tx1"/>
              </a:solidFill>
            </a:endParaRPr>
          </a:p>
          <a:p>
            <a:pPr marL="342900" indent="-342900" algn="ctr">
              <a:buFont typeface="Arial" pitchFamily="34" charset="0"/>
              <a:buChar char="•"/>
            </a:pPr>
            <a:r>
              <a:rPr lang="pl-PL" sz="3200" dirty="0">
                <a:solidFill>
                  <a:schemeClr val="tx1"/>
                </a:solidFill>
              </a:rPr>
              <a:t>Pri nekaterih predmetih je nalog in prepisovanja (2) snovi brez dodatne razlage preveč.</a:t>
            </a:r>
          </a:p>
          <a:p>
            <a:pPr marL="342900" indent="-342900" algn="ctr">
              <a:buFont typeface="Arial" pitchFamily="34" charset="0"/>
              <a:buChar char="•"/>
            </a:pPr>
            <a:endParaRPr lang="pl-PL" sz="3200" dirty="0">
              <a:solidFill>
                <a:schemeClr val="tx1"/>
              </a:solidFill>
            </a:endParaRPr>
          </a:p>
          <a:p>
            <a:pPr marL="342900" indent="-342900" algn="ctr">
              <a:buFont typeface="Arial" pitchFamily="34" charset="0"/>
              <a:buChar char="•"/>
            </a:pPr>
            <a:r>
              <a:rPr lang="pl-PL" sz="3200" dirty="0">
                <a:solidFill>
                  <a:schemeClr val="tx1"/>
                </a:solidFill>
              </a:rPr>
              <a:t>Da se programi ne odpirajo v Open Office</a:t>
            </a:r>
          </a:p>
          <a:p>
            <a:pPr marL="342900" indent="-342900" algn="ctr">
              <a:buFont typeface="Arial" pitchFamily="34" charset="0"/>
              <a:buChar char="•"/>
            </a:pPr>
            <a:r>
              <a:rPr lang="pl-PL" sz="3200" dirty="0">
                <a:solidFill>
                  <a:schemeClr val="tx1"/>
                </a:solidFill>
              </a:rPr>
              <a:t>Preveč snovi za predelat.</a:t>
            </a:r>
          </a:p>
          <a:p>
            <a:pPr marL="342900" indent="-342900" algn="ctr">
              <a:buFont typeface="Arial" pitchFamily="34" charset="0"/>
              <a:buChar char="•"/>
            </a:pPr>
            <a:endParaRPr lang="pl-PL" sz="3200" dirty="0">
              <a:solidFill>
                <a:schemeClr val="tx1"/>
              </a:solidFill>
            </a:endParaRPr>
          </a:p>
          <a:p>
            <a:pPr marL="342900" indent="-342900" algn="ctr">
              <a:buFont typeface="Arial" pitchFamily="34" charset="0"/>
              <a:buChar char="•"/>
            </a:pPr>
            <a:r>
              <a:rPr lang="pl-PL" sz="3200" dirty="0" err="1">
                <a:solidFill>
                  <a:schemeClr val="tx1"/>
                </a:solidFill>
              </a:rPr>
              <a:t>Pri</a:t>
            </a:r>
            <a:r>
              <a:rPr lang="pl-PL" sz="3200" dirty="0">
                <a:solidFill>
                  <a:schemeClr val="tx1"/>
                </a:solidFill>
              </a:rPr>
              <a:t> </a:t>
            </a:r>
            <a:r>
              <a:rPr lang="pl-PL" sz="3200" dirty="0" err="1">
                <a:solidFill>
                  <a:schemeClr val="tx1"/>
                </a:solidFill>
              </a:rPr>
              <a:t>nekaterih</a:t>
            </a:r>
            <a:r>
              <a:rPr lang="pl-PL" sz="3200" dirty="0">
                <a:solidFill>
                  <a:schemeClr val="tx1"/>
                </a:solidFill>
              </a:rPr>
              <a:t> </a:t>
            </a:r>
            <a:r>
              <a:rPr lang="pl-PL" sz="3200" dirty="0" err="1">
                <a:solidFill>
                  <a:schemeClr val="tx1"/>
                </a:solidFill>
              </a:rPr>
              <a:t>predmetih</a:t>
            </a:r>
            <a:r>
              <a:rPr lang="pl-PL" sz="3200" dirty="0">
                <a:solidFill>
                  <a:schemeClr val="tx1"/>
                </a:solidFill>
              </a:rPr>
              <a:t> je </a:t>
            </a:r>
            <a:r>
              <a:rPr lang="pl-PL" sz="3200" dirty="0" err="1">
                <a:solidFill>
                  <a:schemeClr val="tx1"/>
                </a:solidFill>
              </a:rPr>
              <a:t>malo</a:t>
            </a:r>
            <a:r>
              <a:rPr lang="pl-PL" sz="3200" dirty="0">
                <a:solidFill>
                  <a:schemeClr val="tx1"/>
                </a:solidFill>
              </a:rPr>
              <a:t> </a:t>
            </a:r>
            <a:r>
              <a:rPr lang="pl-PL" sz="3200" dirty="0" err="1">
                <a:solidFill>
                  <a:schemeClr val="tx1"/>
                </a:solidFill>
              </a:rPr>
              <a:t>težje</a:t>
            </a:r>
            <a:r>
              <a:rPr lang="pl-PL" sz="3200" dirty="0">
                <a:solidFill>
                  <a:schemeClr val="tx1"/>
                </a:solidFill>
              </a:rPr>
              <a:t> </a:t>
            </a:r>
            <a:r>
              <a:rPr lang="pl-PL" sz="3200" dirty="0" err="1">
                <a:solidFill>
                  <a:schemeClr val="tx1"/>
                </a:solidFill>
              </a:rPr>
              <a:t>razumljivo</a:t>
            </a:r>
            <a:r>
              <a:rPr lang="pl-PL" sz="3200" dirty="0">
                <a:solidFill>
                  <a:schemeClr val="tx1"/>
                </a:solidFill>
              </a:rPr>
              <a:t>.</a:t>
            </a:r>
            <a:endParaRPr lang="pl-PL" sz="2400" dirty="0">
              <a:solidFill>
                <a:schemeClr val="tx1"/>
              </a:solidFill>
            </a:endParaRPr>
          </a:p>
        </p:txBody>
      </p:sp>
      <p:sp>
        <p:nvSpPr>
          <p:cNvPr id="2" name="Title 1"/>
          <p:cNvSpPr>
            <a:spLocks noGrp="1"/>
          </p:cNvSpPr>
          <p:nvPr>
            <p:ph type="title"/>
          </p:nvPr>
        </p:nvSpPr>
        <p:spPr>
          <a:xfrm>
            <a:off x="1835696" y="404664"/>
            <a:ext cx="6923112" cy="811390"/>
          </a:xfrm>
        </p:spPr>
        <p:txBody>
          <a:bodyPr>
            <a:normAutofit fontScale="90000"/>
          </a:bodyPr>
          <a:lstStyle/>
          <a:p>
            <a:pPr algn="l"/>
            <a:r>
              <a:rPr lang="hr-HR" dirty="0"/>
              <a:t>Kaj moti starše...      </a:t>
            </a:r>
            <a:br>
              <a:rPr lang="hr-HR" dirty="0"/>
            </a:br>
            <a:r>
              <a:rPr lang="hr-HR" dirty="0"/>
              <a:t>	</a:t>
            </a:r>
            <a:endParaRPr lang="en-GB" dirty="0"/>
          </a:p>
        </p:txBody>
      </p:sp>
    </p:spTree>
    <p:extLst>
      <p:ext uri="{BB962C8B-B14F-4D97-AF65-F5344CB8AC3E}">
        <p14:creationId xmlns:p14="http://schemas.microsoft.com/office/powerpoint/2010/main" val="363672736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6221"/>
            <a:ext cx="6084168" cy="850106"/>
          </a:xfrm>
        </p:spPr>
        <p:txBody>
          <a:bodyPr>
            <a:normAutofit/>
          </a:bodyPr>
          <a:lstStyle/>
          <a:p>
            <a:r>
              <a:rPr lang="hr-H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Učenci bi sporočili še ...</a:t>
            </a:r>
            <a:endParaRPr lang="en-GB"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Oval Callout 4"/>
          <p:cNvSpPr/>
          <p:nvPr/>
        </p:nvSpPr>
        <p:spPr>
          <a:xfrm>
            <a:off x="124597" y="852809"/>
            <a:ext cx="8548555" cy="1899773"/>
          </a:xfrm>
          <a:prstGeom prst="wedgeEllipseCallout">
            <a:avLst>
              <a:gd name="adj1" fmla="val -48253"/>
              <a:gd name="adj2" fmla="val -50055"/>
            </a:avLst>
          </a:prstGeom>
        </p:spPr>
        <p:style>
          <a:lnRef idx="1">
            <a:schemeClr val="accent1"/>
          </a:lnRef>
          <a:fillRef idx="2">
            <a:schemeClr val="accent1"/>
          </a:fillRef>
          <a:effectRef idx="1">
            <a:schemeClr val="accent1"/>
          </a:effectRef>
          <a:fontRef idx="minor">
            <a:schemeClr val="dk1"/>
          </a:fontRef>
        </p:style>
        <p:txBody>
          <a:bodyPr rtlCol="0" anchor="ctr"/>
          <a:lstStyle/>
          <a:p>
            <a:r>
              <a:rPr lang="hr-HR" sz="3200" dirty="0"/>
              <a:t>p</a:t>
            </a:r>
            <a:r>
              <a:rPr lang="en-GB" sz="3200" dirty="0" err="1"/>
              <a:t>ri</a:t>
            </a:r>
            <a:r>
              <a:rPr lang="en-GB" sz="3200" dirty="0"/>
              <a:t> </a:t>
            </a:r>
            <a:r>
              <a:rPr lang="hr-HR" sz="3200" dirty="0"/>
              <a:t>ne</a:t>
            </a:r>
            <a:r>
              <a:rPr lang="en-GB" sz="3200" dirty="0" err="1"/>
              <a:t>katerih</a:t>
            </a:r>
            <a:r>
              <a:rPr lang="en-GB" sz="3200" dirty="0"/>
              <a:t> </a:t>
            </a:r>
            <a:r>
              <a:rPr lang="en-GB" sz="3200" dirty="0" err="1"/>
              <a:t>predmetih</a:t>
            </a:r>
            <a:r>
              <a:rPr lang="en-GB" sz="3200" dirty="0"/>
              <a:t> </a:t>
            </a:r>
            <a:r>
              <a:rPr lang="en-GB" sz="3200" dirty="0" err="1"/>
              <a:t>učiteljice</a:t>
            </a:r>
            <a:r>
              <a:rPr lang="en-GB" sz="3200" dirty="0"/>
              <a:t> </a:t>
            </a:r>
            <a:r>
              <a:rPr lang="en-GB" sz="3200" dirty="0" err="1"/>
              <a:t>naložijo</a:t>
            </a:r>
            <a:r>
              <a:rPr lang="en-GB" sz="3200" dirty="0"/>
              <a:t> </a:t>
            </a:r>
            <a:r>
              <a:rPr lang="en-GB" sz="3200" dirty="0" err="1"/>
              <a:t>naloge</a:t>
            </a:r>
            <a:r>
              <a:rPr lang="en-GB" sz="3200" dirty="0"/>
              <a:t>, </a:t>
            </a:r>
            <a:r>
              <a:rPr lang="en-GB" sz="3200" dirty="0" err="1"/>
              <a:t>ki</a:t>
            </a:r>
            <a:r>
              <a:rPr lang="en-GB" sz="3200" dirty="0"/>
              <a:t> </a:t>
            </a:r>
            <a:r>
              <a:rPr lang="en-GB" sz="3200" dirty="0" err="1"/>
              <a:t>zahtevajo</a:t>
            </a:r>
            <a:r>
              <a:rPr lang="en-GB" sz="3200" dirty="0"/>
              <a:t> </a:t>
            </a:r>
            <a:r>
              <a:rPr lang="en-GB" sz="3200" dirty="0" err="1"/>
              <a:t>dosti</a:t>
            </a:r>
            <a:r>
              <a:rPr lang="en-GB" sz="3200" dirty="0"/>
              <a:t> </a:t>
            </a:r>
            <a:r>
              <a:rPr lang="en-GB" sz="3200" dirty="0" err="1"/>
              <a:t>več</a:t>
            </a:r>
            <a:r>
              <a:rPr lang="en-GB" sz="3200" dirty="0"/>
              <a:t> </a:t>
            </a:r>
            <a:r>
              <a:rPr lang="en-GB" sz="3200" dirty="0" err="1"/>
              <a:t>časa</a:t>
            </a:r>
            <a:r>
              <a:rPr lang="en-GB" sz="3200" dirty="0"/>
              <a:t> </a:t>
            </a:r>
            <a:r>
              <a:rPr lang="en-GB" sz="3200" dirty="0" err="1"/>
              <a:t>kot</a:t>
            </a:r>
            <a:r>
              <a:rPr lang="en-GB" sz="3200" dirty="0"/>
              <a:t> je </a:t>
            </a:r>
            <a:r>
              <a:rPr lang="en-GB" sz="3200" dirty="0" err="1"/>
              <a:t>šolska</a:t>
            </a:r>
            <a:r>
              <a:rPr lang="en-GB" sz="3200" dirty="0"/>
              <a:t> </a:t>
            </a:r>
            <a:r>
              <a:rPr lang="en-GB" sz="3200" dirty="0" err="1"/>
              <a:t>ura</a:t>
            </a:r>
            <a:endParaRPr lang="en-GB" sz="3200" dirty="0"/>
          </a:p>
        </p:txBody>
      </p:sp>
      <p:sp>
        <p:nvSpPr>
          <p:cNvPr id="6" name="Rounded Rectangular Callout 5"/>
          <p:cNvSpPr/>
          <p:nvPr/>
        </p:nvSpPr>
        <p:spPr>
          <a:xfrm>
            <a:off x="5010615" y="2874767"/>
            <a:ext cx="4133383" cy="1609618"/>
          </a:xfrm>
          <a:prstGeom prst="wedgeRoundRectCallout">
            <a:avLst>
              <a:gd name="adj1" fmla="val 42809"/>
              <a:gd name="adj2" fmla="val -78206"/>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hr-HR" sz="2800" b="0" i="0" u="none" strike="noStrike" dirty="0">
                <a:solidFill>
                  <a:srgbClr val="000000"/>
                </a:solidFill>
                <a:effectLst/>
                <a:latin typeface="Arial"/>
              </a:rPr>
              <a:t>da</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vseeno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raje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hodim</a:t>
            </a:r>
            <a:r>
              <a:rPr lang="en-GB" sz="2800" b="0" i="0" u="none" strike="noStrike" dirty="0">
                <a:solidFill>
                  <a:srgbClr val="000000"/>
                </a:solidFill>
                <a:effectLst/>
                <a:latin typeface="Arial"/>
              </a:rPr>
              <a:t> v </a:t>
            </a:r>
            <a:r>
              <a:rPr lang="en-GB" sz="2800" b="0" i="0" u="none" strike="noStrike" dirty="0" err="1">
                <a:solidFill>
                  <a:srgbClr val="000000"/>
                </a:solidFill>
                <a:effectLst/>
                <a:latin typeface="Arial"/>
              </a:rPr>
              <a:t>šolo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kot</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delam</a:t>
            </a:r>
            <a:r>
              <a:rPr lang="en-GB" sz="2800" b="0" i="0" u="none" strike="noStrike" dirty="0">
                <a:solidFill>
                  <a:srgbClr val="000000"/>
                </a:solidFill>
                <a:effectLst/>
                <a:latin typeface="Arial"/>
              </a:rPr>
              <a:t> od </a:t>
            </a:r>
            <a:r>
              <a:rPr lang="en-GB" sz="2800" b="0" i="0" u="none" strike="noStrike" dirty="0" err="1">
                <a:solidFill>
                  <a:srgbClr val="000000"/>
                </a:solidFill>
                <a:effectLst/>
                <a:latin typeface="Arial"/>
              </a:rPr>
              <a:t>doma</a:t>
            </a:r>
            <a:endParaRPr lang="en-GB" sz="2800" b="0" i="0" u="none" strike="noStrike" dirty="0">
              <a:solidFill>
                <a:srgbClr val="000000"/>
              </a:solidFill>
              <a:effectLst/>
              <a:latin typeface="Arial"/>
            </a:endParaRPr>
          </a:p>
        </p:txBody>
      </p:sp>
      <p:sp>
        <p:nvSpPr>
          <p:cNvPr id="10" name="Oval Callout 9"/>
          <p:cNvSpPr/>
          <p:nvPr/>
        </p:nvSpPr>
        <p:spPr>
          <a:xfrm>
            <a:off x="124598" y="4797152"/>
            <a:ext cx="4375394" cy="2060848"/>
          </a:xfrm>
          <a:prstGeom prst="wedgeEllipseCallout">
            <a:avLst>
              <a:gd name="adj1" fmla="val -48253"/>
              <a:gd name="adj2" fmla="val -50055"/>
            </a:avLst>
          </a:prstGeom>
        </p:spPr>
        <p:style>
          <a:lnRef idx="1">
            <a:schemeClr val="accent1"/>
          </a:lnRef>
          <a:fillRef idx="2">
            <a:schemeClr val="accent1"/>
          </a:fillRef>
          <a:effectRef idx="1">
            <a:schemeClr val="accent1"/>
          </a:effectRef>
          <a:fontRef idx="minor">
            <a:schemeClr val="dk1"/>
          </a:fontRef>
        </p:style>
        <p:txBody>
          <a:bodyPr rtlCol="0" anchor="ctr"/>
          <a:lstStyle/>
          <a:p>
            <a:r>
              <a:rPr lang="hr-HR" sz="3200" dirty="0"/>
              <a:t>da</a:t>
            </a:r>
            <a:r>
              <a:rPr lang="en-GB" sz="3200" dirty="0"/>
              <a:t> </a:t>
            </a:r>
            <a:r>
              <a:rPr lang="en-GB" sz="3200" dirty="0" err="1"/>
              <a:t>imamo</a:t>
            </a:r>
            <a:r>
              <a:rPr lang="en-GB" sz="3200" dirty="0"/>
              <a:t> </a:t>
            </a:r>
            <a:r>
              <a:rPr lang="en-GB" sz="3200" dirty="0" err="1"/>
              <a:t>preveč</a:t>
            </a:r>
            <a:r>
              <a:rPr lang="en-GB" sz="3200" dirty="0"/>
              <a:t> </a:t>
            </a:r>
            <a:r>
              <a:rPr lang="en-GB" sz="3200" dirty="0" err="1"/>
              <a:t>naloge</a:t>
            </a:r>
            <a:endParaRPr lang="en-GB" sz="3200" dirty="0"/>
          </a:p>
        </p:txBody>
      </p:sp>
      <p:sp>
        <p:nvSpPr>
          <p:cNvPr id="11" name="Rounded Rectangular Callout 10"/>
          <p:cNvSpPr/>
          <p:nvPr/>
        </p:nvSpPr>
        <p:spPr>
          <a:xfrm>
            <a:off x="491706" y="2996952"/>
            <a:ext cx="4296317" cy="1365248"/>
          </a:xfrm>
          <a:prstGeom prst="wedgeRoundRectCallout">
            <a:avLst>
              <a:gd name="adj1" fmla="val -42350"/>
              <a:gd name="adj2" fmla="val -78456"/>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hr-HR" sz="3200" dirty="0"/>
              <a:t>Da je </a:t>
            </a:r>
            <a:r>
              <a:rPr lang="it-IT" sz="3200" dirty="0"/>
              <a:t>dostopn</a:t>
            </a:r>
            <a:r>
              <a:rPr lang="hr-HR" sz="3200" dirty="0"/>
              <a:t>a</a:t>
            </a:r>
            <a:r>
              <a:rPr lang="it-IT" sz="3200" dirty="0"/>
              <a:t> in hitr</a:t>
            </a:r>
            <a:r>
              <a:rPr lang="hr-HR" sz="3200" dirty="0"/>
              <a:t>a</a:t>
            </a:r>
            <a:r>
              <a:rPr lang="it-IT" sz="3200" dirty="0"/>
              <a:t> pomoč učitel</a:t>
            </a:r>
            <a:r>
              <a:rPr lang="hr-HR" sz="3200" dirty="0"/>
              <a:t>j</a:t>
            </a:r>
            <a:r>
              <a:rPr lang="it-IT" sz="3200" dirty="0"/>
              <a:t>ev</a:t>
            </a:r>
            <a:endParaRPr lang="en-GB" sz="3200" dirty="0"/>
          </a:p>
        </p:txBody>
      </p:sp>
      <p:sp>
        <p:nvSpPr>
          <p:cNvPr id="12" name="Oval Callout 11"/>
          <p:cNvSpPr/>
          <p:nvPr/>
        </p:nvSpPr>
        <p:spPr>
          <a:xfrm>
            <a:off x="4499992" y="4797152"/>
            <a:ext cx="4673914" cy="2004646"/>
          </a:xfrm>
          <a:prstGeom prst="wedgeEllipseCallout">
            <a:avLst>
              <a:gd name="adj1" fmla="val 43050"/>
              <a:gd name="adj2" fmla="val -65983"/>
            </a:avLst>
          </a:prstGeom>
        </p:spPr>
        <p:style>
          <a:lnRef idx="1">
            <a:schemeClr val="accent1"/>
          </a:lnRef>
          <a:fillRef idx="2">
            <a:schemeClr val="accent1"/>
          </a:fillRef>
          <a:effectRef idx="1">
            <a:schemeClr val="accent1"/>
          </a:effectRef>
          <a:fontRef idx="minor">
            <a:schemeClr val="dk1"/>
          </a:fontRef>
        </p:style>
        <p:txBody>
          <a:bodyPr rtlCol="0" anchor="ctr"/>
          <a:lstStyle/>
          <a:p>
            <a:r>
              <a:rPr lang="it-IT" sz="3200" dirty="0"/>
              <a:t>Bodite doma in ostanite zdravi</a:t>
            </a:r>
            <a:r>
              <a:rPr lang="hr-HR" sz="3200" dirty="0"/>
              <a:t>.</a:t>
            </a:r>
            <a:endParaRPr lang="en-GB" sz="3200" dirty="0"/>
          </a:p>
        </p:txBody>
      </p:sp>
    </p:spTree>
    <p:extLst>
      <p:ext uri="{BB962C8B-B14F-4D97-AF65-F5344CB8AC3E}">
        <p14:creationId xmlns:p14="http://schemas.microsoft.com/office/powerpoint/2010/main" val="207655902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Callout 4"/>
          <p:cNvSpPr/>
          <p:nvPr/>
        </p:nvSpPr>
        <p:spPr>
          <a:xfrm>
            <a:off x="4997442" y="2996952"/>
            <a:ext cx="4176464" cy="3804846"/>
          </a:xfrm>
          <a:prstGeom prst="wedgeEllipseCallout">
            <a:avLst>
              <a:gd name="adj1" fmla="val 43050"/>
              <a:gd name="adj2" fmla="val -65983"/>
            </a:avLst>
          </a:prstGeom>
        </p:spPr>
        <p:style>
          <a:lnRef idx="1">
            <a:schemeClr val="accent1"/>
          </a:lnRef>
          <a:fillRef idx="2">
            <a:schemeClr val="accent1"/>
          </a:fillRef>
          <a:effectRef idx="1">
            <a:schemeClr val="accent1"/>
          </a:effectRef>
          <a:fontRef idx="minor">
            <a:schemeClr val="dk1"/>
          </a:fontRef>
        </p:style>
        <p:txBody>
          <a:bodyPr rtlCol="0" anchor="ctr"/>
          <a:lstStyle/>
          <a:p>
            <a:r>
              <a:rPr lang="en-GB" sz="2800" dirty="0" err="1"/>
              <a:t>prijatelji</a:t>
            </a:r>
            <a:r>
              <a:rPr lang="en-GB" sz="2800" dirty="0"/>
              <a:t> </a:t>
            </a:r>
            <a:r>
              <a:rPr lang="en-GB" sz="2800" dirty="0" err="1"/>
              <a:t>iz</a:t>
            </a:r>
            <a:r>
              <a:rPr lang="en-GB" sz="2800" dirty="0"/>
              <a:t> </a:t>
            </a:r>
            <a:r>
              <a:rPr lang="en-GB" sz="2800" dirty="0" err="1"/>
              <a:t>drugih</a:t>
            </a:r>
            <a:r>
              <a:rPr lang="en-GB" sz="2800" dirty="0"/>
              <a:t> </a:t>
            </a:r>
            <a:r>
              <a:rPr lang="en-GB" sz="2800" dirty="0" err="1"/>
              <a:t>krajev</a:t>
            </a:r>
            <a:r>
              <a:rPr lang="en-GB" sz="2800" dirty="0"/>
              <a:t>, </a:t>
            </a:r>
            <a:r>
              <a:rPr lang="en-GB" sz="2800" dirty="0" err="1"/>
              <a:t>npr</a:t>
            </a:r>
            <a:r>
              <a:rPr lang="en-GB" sz="2800" dirty="0"/>
              <a:t>. </a:t>
            </a:r>
            <a:r>
              <a:rPr lang="en-GB" sz="2800" dirty="0" err="1"/>
              <a:t>Pivka</a:t>
            </a:r>
            <a:r>
              <a:rPr lang="en-GB" sz="2800" dirty="0"/>
              <a:t>, </a:t>
            </a:r>
            <a:r>
              <a:rPr lang="en-GB" sz="2800" dirty="0" err="1"/>
              <a:t>imajo</a:t>
            </a:r>
            <a:r>
              <a:rPr lang="en-GB" sz="2800" dirty="0"/>
              <a:t> </a:t>
            </a:r>
            <a:r>
              <a:rPr lang="en-GB" sz="2800" dirty="0" err="1"/>
              <a:t>precej</a:t>
            </a:r>
            <a:r>
              <a:rPr lang="en-GB" sz="2800" dirty="0"/>
              <a:t> </a:t>
            </a:r>
            <a:r>
              <a:rPr lang="en-GB" sz="2800" dirty="0" err="1"/>
              <a:t>manj</a:t>
            </a:r>
            <a:r>
              <a:rPr lang="en-GB" sz="2800" dirty="0"/>
              <a:t> </a:t>
            </a:r>
            <a:r>
              <a:rPr lang="en-GB" sz="2800" dirty="0" err="1"/>
              <a:t>domačega</a:t>
            </a:r>
            <a:r>
              <a:rPr lang="en-GB" sz="2800" dirty="0"/>
              <a:t> </a:t>
            </a:r>
            <a:r>
              <a:rPr lang="en-GB" sz="2800" dirty="0" err="1"/>
              <a:t>dela</a:t>
            </a:r>
            <a:r>
              <a:rPr lang="en-GB" sz="2800" dirty="0"/>
              <a:t>, </a:t>
            </a:r>
            <a:r>
              <a:rPr lang="en-GB" sz="2800" dirty="0" err="1"/>
              <a:t>dobro</a:t>
            </a:r>
            <a:r>
              <a:rPr lang="en-GB" sz="2800" dirty="0"/>
              <a:t> bi </a:t>
            </a:r>
            <a:r>
              <a:rPr lang="en-GB" sz="2800" dirty="0" err="1"/>
              <a:t>bilo</a:t>
            </a:r>
            <a:r>
              <a:rPr lang="en-GB" sz="2800" dirty="0"/>
              <a:t>, </a:t>
            </a:r>
            <a:r>
              <a:rPr lang="hr-HR" sz="2800" dirty="0"/>
              <a:t>da</a:t>
            </a:r>
            <a:r>
              <a:rPr lang="en-GB" sz="2800" dirty="0"/>
              <a:t> bi </a:t>
            </a:r>
            <a:r>
              <a:rPr lang="en-GB" sz="2800" dirty="0" err="1"/>
              <a:t>ga</a:t>
            </a:r>
            <a:r>
              <a:rPr lang="en-GB" sz="2800" dirty="0"/>
              <a:t> </a:t>
            </a:r>
            <a:r>
              <a:rPr lang="en-GB" sz="2800" dirty="0" err="1"/>
              <a:t>imeli</a:t>
            </a:r>
            <a:r>
              <a:rPr lang="en-GB" sz="2800" dirty="0"/>
              <a:t> </a:t>
            </a:r>
            <a:r>
              <a:rPr lang="en-GB" sz="2800" dirty="0" err="1"/>
              <a:t>vsi</a:t>
            </a:r>
            <a:r>
              <a:rPr lang="en-GB" sz="2800" dirty="0"/>
              <a:t> </a:t>
            </a:r>
            <a:r>
              <a:rPr lang="en-GB" sz="2800" dirty="0" err="1"/>
              <a:t>enako</a:t>
            </a:r>
            <a:endParaRPr lang="en-GB" sz="2800" dirty="0"/>
          </a:p>
        </p:txBody>
      </p:sp>
      <p:sp>
        <p:nvSpPr>
          <p:cNvPr id="6" name="Oval Callout 5"/>
          <p:cNvSpPr/>
          <p:nvPr/>
        </p:nvSpPr>
        <p:spPr>
          <a:xfrm>
            <a:off x="0" y="188640"/>
            <a:ext cx="4997442" cy="6120680"/>
          </a:xfrm>
          <a:prstGeom prst="wedgeEllipseCallout">
            <a:avLst>
              <a:gd name="adj1" fmla="val 69135"/>
              <a:gd name="adj2" fmla="val -48198"/>
            </a:avLst>
          </a:prstGeom>
        </p:spPr>
        <p:style>
          <a:lnRef idx="1">
            <a:schemeClr val="accent1"/>
          </a:lnRef>
          <a:fillRef idx="2">
            <a:schemeClr val="accent1"/>
          </a:fillRef>
          <a:effectRef idx="1">
            <a:schemeClr val="accent1"/>
          </a:effectRef>
          <a:fontRef idx="minor">
            <a:schemeClr val="dk1"/>
          </a:fontRef>
        </p:style>
        <p:txBody>
          <a:bodyPr rtlCol="0" anchor="ctr"/>
          <a:lstStyle/>
          <a:p>
            <a:r>
              <a:rPr lang="hr-HR" sz="3200" dirty="0"/>
              <a:t>v</a:t>
            </a:r>
            <a:r>
              <a:rPr lang="en-GB" sz="3200" dirty="0" err="1"/>
              <a:t>časih</a:t>
            </a:r>
            <a:r>
              <a:rPr lang="en-GB" sz="3200" dirty="0"/>
              <a:t> se </a:t>
            </a:r>
            <a:r>
              <a:rPr lang="en-GB" sz="3200" dirty="0" err="1"/>
              <a:t>težko</a:t>
            </a:r>
            <a:r>
              <a:rPr lang="en-GB" sz="3200" dirty="0"/>
              <a:t> </a:t>
            </a:r>
            <a:r>
              <a:rPr lang="en-GB" sz="3200" dirty="0" err="1"/>
              <a:t>znajdem</a:t>
            </a:r>
            <a:r>
              <a:rPr lang="en-GB" sz="3200" dirty="0"/>
              <a:t> </a:t>
            </a:r>
            <a:r>
              <a:rPr lang="en-GB" sz="3200" dirty="0" err="1"/>
              <a:t>ka</a:t>
            </a:r>
            <a:r>
              <a:rPr lang="hr-HR" sz="3200" dirty="0"/>
              <a:t>da</a:t>
            </a:r>
            <a:r>
              <a:rPr lang="en-GB" sz="3200" dirty="0"/>
              <a:t>r </a:t>
            </a:r>
            <a:r>
              <a:rPr lang="en-GB" sz="3200" dirty="0" err="1"/>
              <a:t>piše</a:t>
            </a:r>
            <a:r>
              <a:rPr lang="en-GB" sz="3200" dirty="0"/>
              <a:t> v </a:t>
            </a:r>
            <a:r>
              <a:rPr lang="en-GB" sz="3200" dirty="0" err="1"/>
              <a:t>nalogah</a:t>
            </a:r>
            <a:r>
              <a:rPr lang="en-GB" sz="3200" dirty="0"/>
              <a:t> </a:t>
            </a:r>
            <a:r>
              <a:rPr lang="en-GB" sz="3200" dirty="0" err="1"/>
              <a:t>naj</a:t>
            </a:r>
            <a:r>
              <a:rPr lang="en-GB" sz="3200" dirty="0"/>
              <a:t> </a:t>
            </a:r>
            <a:r>
              <a:rPr lang="en-GB" sz="3200" dirty="0" err="1"/>
              <a:t>poskusim</a:t>
            </a:r>
            <a:r>
              <a:rPr lang="en-GB" sz="3200" dirty="0"/>
              <a:t> </a:t>
            </a:r>
            <a:r>
              <a:rPr lang="en-GB" sz="3200" dirty="0" err="1"/>
              <a:t>ustno</a:t>
            </a:r>
            <a:r>
              <a:rPr lang="en-GB" sz="3200" dirty="0"/>
              <a:t> </a:t>
            </a:r>
            <a:r>
              <a:rPr lang="en-GB" sz="3200" dirty="0" err="1"/>
              <a:t>odgovorit</a:t>
            </a:r>
            <a:r>
              <a:rPr lang="en-GB" sz="3200" dirty="0"/>
              <a:t>. </a:t>
            </a:r>
            <a:r>
              <a:rPr lang="en-GB" sz="3200" dirty="0" err="1"/>
              <a:t>Potem</a:t>
            </a:r>
            <a:r>
              <a:rPr lang="en-GB" sz="3200" dirty="0"/>
              <a:t> </a:t>
            </a:r>
            <a:r>
              <a:rPr lang="en-GB" sz="3200" dirty="0" err="1"/>
              <a:t>naprej</a:t>
            </a:r>
            <a:r>
              <a:rPr lang="en-GB" sz="3200" dirty="0"/>
              <a:t> pa so  </a:t>
            </a:r>
            <a:r>
              <a:rPr lang="en-GB" sz="3200" dirty="0" err="1"/>
              <a:t>npr</a:t>
            </a:r>
            <a:r>
              <a:rPr lang="en-GB" sz="3200" dirty="0"/>
              <a:t>. </a:t>
            </a:r>
            <a:r>
              <a:rPr lang="en-GB" sz="3200" dirty="0" err="1"/>
              <a:t>miselni</a:t>
            </a:r>
            <a:r>
              <a:rPr lang="en-GB" sz="3200" dirty="0"/>
              <a:t> </a:t>
            </a:r>
            <a:r>
              <a:rPr lang="en-GB" sz="3200" dirty="0" err="1"/>
              <a:t>vzorci</a:t>
            </a:r>
            <a:r>
              <a:rPr lang="en-GB" sz="3200" dirty="0"/>
              <a:t>  </a:t>
            </a:r>
            <a:r>
              <a:rPr lang="en-GB" sz="3200" dirty="0" err="1"/>
              <a:t>ipd</a:t>
            </a:r>
            <a:r>
              <a:rPr lang="en-GB" sz="3200" dirty="0"/>
              <a:t>. In </a:t>
            </a:r>
            <a:r>
              <a:rPr lang="en-GB" sz="3200" dirty="0" err="1"/>
              <a:t>potem</a:t>
            </a:r>
            <a:r>
              <a:rPr lang="en-GB" sz="3200" dirty="0"/>
              <a:t> </a:t>
            </a:r>
            <a:r>
              <a:rPr lang="hr-HR" sz="3200" dirty="0"/>
              <a:t>ne </a:t>
            </a:r>
            <a:r>
              <a:rPr lang="en-GB" sz="3200" dirty="0" err="1"/>
              <a:t>vem</a:t>
            </a:r>
            <a:r>
              <a:rPr lang="en-GB" sz="3200" dirty="0"/>
              <a:t> </a:t>
            </a:r>
            <a:r>
              <a:rPr lang="en-GB" sz="3200" dirty="0" err="1"/>
              <a:t>kaj</a:t>
            </a:r>
            <a:r>
              <a:rPr lang="en-GB" sz="3200" dirty="0"/>
              <a:t> </a:t>
            </a:r>
            <a:r>
              <a:rPr lang="en-GB" sz="3200" dirty="0" err="1"/>
              <a:t>narediti</a:t>
            </a:r>
            <a:r>
              <a:rPr lang="en-GB" sz="3200" dirty="0"/>
              <a:t> z </a:t>
            </a:r>
            <a:r>
              <a:rPr lang="en-GB" sz="3200" dirty="0" err="1"/>
              <a:t>miselni</a:t>
            </a:r>
            <a:r>
              <a:rPr lang="en-GB" sz="3200" dirty="0"/>
              <a:t> </a:t>
            </a:r>
            <a:r>
              <a:rPr lang="en-GB" sz="3200" dirty="0" err="1"/>
              <a:t>vzorci</a:t>
            </a:r>
            <a:r>
              <a:rPr lang="en-GB" sz="3200" dirty="0"/>
              <a:t>.</a:t>
            </a:r>
          </a:p>
        </p:txBody>
      </p:sp>
    </p:spTree>
    <p:extLst>
      <p:ext uri="{BB962C8B-B14F-4D97-AF65-F5344CB8AC3E}">
        <p14:creationId xmlns:p14="http://schemas.microsoft.com/office/powerpoint/2010/main" val="9476173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6221"/>
            <a:ext cx="6084168" cy="850106"/>
          </a:xfrm>
        </p:spPr>
        <p:txBody>
          <a:bodyPr>
            <a:normAutofit/>
          </a:bodyPr>
          <a:lstStyle/>
          <a:p>
            <a:r>
              <a:rPr lang="hr-HR"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Starši bi sporočili še ...</a:t>
            </a:r>
            <a:endParaRPr lang="en-GB" dirty="0"/>
          </a:p>
        </p:txBody>
      </p:sp>
      <p:sp>
        <p:nvSpPr>
          <p:cNvPr id="7" name="Oval Callout 6"/>
          <p:cNvSpPr/>
          <p:nvPr/>
        </p:nvSpPr>
        <p:spPr>
          <a:xfrm>
            <a:off x="488500" y="1052736"/>
            <a:ext cx="7621234" cy="2232248"/>
          </a:xfrm>
          <a:prstGeom prst="wedgeEllipseCallout">
            <a:avLst>
              <a:gd name="adj1" fmla="val -48253"/>
              <a:gd name="adj2" fmla="val -50055"/>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GB" sz="3200" dirty="0" err="1"/>
              <a:t>Bolj</a:t>
            </a:r>
            <a:r>
              <a:rPr lang="en-GB" sz="3200" dirty="0"/>
              <a:t> bi </a:t>
            </a:r>
            <a:r>
              <a:rPr lang="en-GB" sz="3200" dirty="0" err="1"/>
              <a:t>nam</a:t>
            </a:r>
            <a:r>
              <a:rPr lang="en-GB" sz="3200" dirty="0"/>
              <a:t> </a:t>
            </a:r>
            <a:r>
              <a:rPr lang="en-GB" sz="3200" dirty="0" err="1"/>
              <a:t>ustrezalo</a:t>
            </a:r>
            <a:r>
              <a:rPr lang="en-GB" sz="3200" dirty="0"/>
              <a:t>, </a:t>
            </a:r>
            <a:r>
              <a:rPr lang="en-GB" sz="3200" dirty="0" err="1"/>
              <a:t>če</a:t>
            </a:r>
            <a:r>
              <a:rPr lang="en-GB" sz="3200" dirty="0"/>
              <a:t> bi </a:t>
            </a:r>
            <a:r>
              <a:rPr lang="en-GB" sz="3200" dirty="0" err="1"/>
              <a:t>dobili</a:t>
            </a:r>
            <a:r>
              <a:rPr lang="en-GB" sz="3200" dirty="0"/>
              <a:t> </a:t>
            </a:r>
            <a:r>
              <a:rPr lang="en-GB" sz="3200" dirty="0" err="1"/>
              <a:t>naloge</a:t>
            </a:r>
            <a:r>
              <a:rPr lang="en-GB" sz="3200" dirty="0"/>
              <a:t> </a:t>
            </a:r>
            <a:r>
              <a:rPr lang="en-GB" sz="3200" dirty="0" err="1"/>
              <a:t>dan</a:t>
            </a:r>
            <a:r>
              <a:rPr lang="en-GB" sz="3200" dirty="0"/>
              <a:t> </a:t>
            </a:r>
            <a:r>
              <a:rPr lang="en-GB" sz="3200" dirty="0" err="1"/>
              <a:t>prej</a:t>
            </a:r>
            <a:r>
              <a:rPr lang="en-GB" sz="3200" dirty="0"/>
              <a:t>.</a:t>
            </a:r>
          </a:p>
        </p:txBody>
      </p:sp>
      <p:sp>
        <p:nvSpPr>
          <p:cNvPr id="8" name="Rounded Rectangular Callout 7"/>
          <p:cNvSpPr/>
          <p:nvPr/>
        </p:nvSpPr>
        <p:spPr>
          <a:xfrm>
            <a:off x="1" y="3645024"/>
            <a:ext cx="8598232" cy="3212976"/>
          </a:xfrm>
          <a:prstGeom prst="wedgeRoundRectCallout">
            <a:avLst>
              <a:gd name="adj1" fmla="val 55085"/>
              <a:gd name="adj2" fmla="val -47557"/>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it-IT" sz="3600" dirty="0"/>
              <a:t>Hvala vam za ves vaš trud in delo, vse povratne informacije. Veliko zdravja in vsega dobrega vam želimo in pogumno naprej. </a:t>
            </a:r>
            <a:endParaRPr lang="en-GB" sz="3600" dirty="0"/>
          </a:p>
        </p:txBody>
      </p:sp>
    </p:spTree>
    <p:extLst>
      <p:ext uri="{BB962C8B-B14F-4D97-AF65-F5344CB8AC3E}">
        <p14:creationId xmlns:p14="http://schemas.microsoft.com/office/powerpoint/2010/main" val="291415750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hr-HR" dirty="0"/>
              <a:t>8.razred</a:t>
            </a:r>
            <a:endParaRPr lang="en-GB" dirty="0"/>
          </a:p>
        </p:txBody>
      </p:sp>
      <p:sp>
        <p:nvSpPr>
          <p:cNvPr id="5" name="Text Placeholder 4"/>
          <p:cNvSpPr>
            <a:spLocks noGrp="1"/>
          </p:cNvSpPr>
          <p:nvPr>
            <p:ph type="body" idx="1"/>
          </p:nvPr>
        </p:nvSpPr>
        <p:spPr/>
        <p:txBody>
          <a:bodyPr/>
          <a:lstStyle/>
          <a:p>
            <a:endParaRPr lang="en-GB"/>
          </a:p>
        </p:txBody>
      </p:sp>
    </p:spTree>
    <p:extLst>
      <p:ext uri="{BB962C8B-B14F-4D97-AF65-F5344CB8AC3E}">
        <p14:creationId xmlns:p14="http://schemas.microsoft.com/office/powerpoint/2010/main" val="353706359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4725254" y="0"/>
            <a:ext cx="4418746" cy="1446550"/>
          </a:xfrm>
          <a:prstGeom prst="rect">
            <a:avLst/>
          </a:prstGeom>
          <a:noFill/>
        </p:spPr>
        <p:txBody>
          <a:bodyPr wrap="square" rtlCol="0">
            <a:spAutoFit/>
          </a:bodyPr>
          <a:lstStyle/>
          <a:p>
            <a:pPr algn="r"/>
            <a:r>
              <a:rPr lang="hr-HR" sz="4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Po mnenju staršev</a:t>
            </a:r>
            <a:endParaRPr lang="en-GB" sz="4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2" name="Rectangle 1"/>
          <p:cNvSpPr/>
          <p:nvPr/>
        </p:nvSpPr>
        <p:spPr>
          <a:xfrm>
            <a:off x="3312870" y="307776"/>
            <a:ext cx="2811411" cy="830997"/>
          </a:xfrm>
          <a:prstGeom prst="rect">
            <a:avLst/>
          </a:prstGeom>
        </p:spPr>
        <p:txBody>
          <a:bodyPr wrap="none">
            <a:spAutoFit/>
          </a:bodyPr>
          <a:lstStyle/>
          <a:p>
            <a:pPr algn="ctr">
              <a:defRPr sz="1800" b="1" i="0" u="none" strike="noStrike" kern="1200" baseline="0">
                <a:solidFill>
                  <a:prstClr val="black"/>
                </a:solidFill>
                <a:latin typeface="+mn-lt"/>
                <a:ea typeface="+mn-ea"/>
                <a:cs typeface="+mn-cs"/>
              </a:defRPr>
            </a:pPr>
            <a:r>
              <a:rPr lang="hr-HR" sz="2400" dirty="0"/>
              <a:t> Dela za šolo se mi </a:t>
            </a:r>
          </a:p>
          <a:p>
            <a:pPr algn="ctr">
              <a:defRPr sz="1800" b="1" i="0" u="none" strike="noStrike" kern="1200" baseline="0">
                <a:solidFill>
                  <a:prstClr val="black"/>
                </a:solidFill>
                <a:latin typeface="+mn-lt"/>
                <a:ea typeface="+mn-ea"/>
                <a:cs typeface="+mn-cs"/>
              </a:defRPr>
            </a:pPr>
            <a:r>
              <a:rPr lang="hr-HR" sz="2400" dirty="0"/>
              <a:t>v teh okoliščinah zdi</a:t>
            </a:r>
            <a:r>
              <a:rPr lang="hr-HR" dirty="0"/>
              <a:t>:</a:t>
            </a:r>
            <a:endParaRPr lang="en-GB" dirty="0"/>
          </a:p>
        </p:txBody>
      </p:sp>
      <p:graphicFrame>
        <p:nvGraphicFramePr>
          <p:cNvPr id="13" name="Chart 12"/>
          <p:cNvGraphicFramePr>
            <a:graphicFrameLocks/>
          </p:cNvGraphicFramePr>
          <p:nvPr>
            <p:extLst>
              <p:ext uri="{D42A27DB-BD31-4B8C-83A1-F6EECF244321}">
                <p14:modId xmlns:p14="http://schemas.microsoft.com/office/powerpoint/2010/main" val="2231927330"/>
              </p:ext>
            </p:extLst>
          </p:nvPr>
        </p:nvGraphicFramePr>
        <p:xfrm>
          <a:off x="4496218" y="797062"/>
          <a:ext cx="4876817" cy="3068960"/>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Box 10"/>
          <p:cNvSpPr txBox="1"/>
          <p:nvPr/>
        </p:nvSpPr>
        <p:spPr>
          <a:xfrm>
            <a:off x="0" y="56311"/>
            <a:ext cx="3389214" cy="1446550"/>
          </a:xfrm>
          <a:prstGeom prst="rect">
            <a:avLst/>
          </a:prstGeom>
          <a:noFill/>
        </p:spPr>
        <p:txBody>
          <a:bodyPr wrap="square" rtlCol="0">
            <a:spAutoFit/>
          </a:bodyPr>
          <a:lstStyle/>
          <a:p>
            <a:r>
              <a:rPr lang="hr-HR"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Po mnenju </a:t>
            </a:r>
          </a:p>
          <a:p>
            <a:r>
              <a:rPr lang="hr-HR"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učencev</a:t>
            </a:r>
            <a:endParaRPr lang="en-GB"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Left Arrow 4"/>
          <p:cNvSpPr/>
          <p:nvPr/>
        </p:nvSpPr>
        <p:spPr>
          <a:xfrm>
            <a:off x="6124280" y="3645024"/>
            <a:ext cx="2984615" cy="2520280"/>
          </a:xfrm>
          <a:prstGeom prst="lef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hr-HR" sz="2400" dirty="0"/>
              <a:t>Učenci poročajo, da za šolo delajo</a:t>
            </a:r>
            <a:endParaRPr lang="en-GB" sz="2400" dirty="0"/>
          </a:p>
        </p:txBody>
      </p:sp>
      <p:graphicFrame>
        <p:nvGraphicFramePr>
          <p:cNvPr id="15" name="Chart 14"/>
          <p:cNvGraphicFramePr>
            <a:graphicFrameLocks/>
          </p:cNvGraphicFramePr>
          <p:nvPr>
            <p:extLst>
              <p:ext uri="{D42A27DB-BD31-4B8C-83A1-F6EECF244321}">
                <p14:modId xmlns:p14="http://schemas.microsoft.com/office/powerpoint/2010/main" val="3970621245"/>
              </p:ext>
            </p:extLst>
          </p:nvPr>
        </p:nvGraphicFramePr>
        <p:xfrm>
          <a:off x="4816297" y="779586"/>
          <a:ext cx="4767989" cy="313543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hart 15"/>
          <p:cNvGraphicFramePr>
            <a:graphicFrameLocks/>
          </p:cNvGraphicFramePr>
          <p:nvPr>
            <p:extLst>
              <p:ext uri="{D42A27DB-BD31-4B8C-83A1-F6EECF244321}">
                <p14:modId xmlns:p14="http://schemas.microsoft.com/office/powerpoint/2010/main" val="1210650522"/>
              </p:ext>
            </p:extLst>
          </p:nvPr>
        </p:nvGraphicFramePr>
        <p:xfrm>
          <a:off x="-243945" y="797490"/>
          <a:ext cx="5868144" cy="293620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8" name="Chart 17"/>
          <p:cNvGraphicFramePr>
            <a:graphicFrameLocks/>
          </p:cNvGraphicFramePr>
          <p:nvPr>
            <p:extLst>
              <p:ext uri="{D42A27DB-BD31-4B8C-83A1-F6EECF244321}">
                <p14:modId xmlns:p14="http://schemas.microsoft.com/office/powerpoint/2010/main" val="1436130681"/>
              </p:ext>
            </p:extLst>
          </p:nvPr>
        </p:nvGraphicFramePr>
        <p:xfrm>
          <a:off x="-552970" y="3501008"/>
          <a:ext cx="7884368" cy="3356992"/>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99755065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56311"/>
            <a:ext cx="8748464" cy="1446550"/>
          </a:xfrm>
          <a:prstGeom prst="rect">
            <a:avLst/>
          </a:prstGeom>
          <a:noFill/>
        </p:spPr>
        <p:txBody>
          <a:bodyPr wrap="square" rtlCol="0">
            <a:spAutoFit/>
          </a:bodyPr>
          <a:lstStyle/>
          <a:p>
            <a:r>
              <a:rPr lang="hr-HR"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Organizacija dela po poročanju</a:t>
            </a:r>
          </a:p>
          <a:p>
            <a:r>
              <a:rPr lang="hr-HR"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učencev</a:t>
            </a:r>
            <a:endParaRPr lang="en-GB"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aphicFrame>
        <p:nvGraphicFramePr>
          <p:cNvPr id="5" name="Chart 4"/>
          <p:cNvGraphicFramePr>
            <a:graphicFrameLocks/>
          </p:cNvGraphicFramePr>
          <p:nvPr>
            <p:extLst>
              <p:ext uri="{D42A27DB-BD31-4B8C-83A1-F6EECF244321}">
                <p14:modId xmlns:p14="http://schemas.microsoft.com/office/powerpoint/2010/main" val="208818294"/>
              </p:ext>
            </p:extLst>
          </p:nvPr>
        </p:nvGraphicFramePr>
        <p:xfrm>
          <a:off x="0" y="1124744"/>
          <a:ext cx="9144000" cy="573325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88490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686800" cy="2146250"/>
          </a:xfrm>
        </p:spPr>
        <p:txBody>
          <a:bodyPr>
            <a:normAutofit/>
          </a:bodyPr>
          <a:lstStyle/>
          <a:p>
            <a:pPr algn="l"/>
            <a:r>
              <a:rPr lang="hr-HR" dirty="0"/>
              <a:t>Moti me...      </a:t>
            </a:r>
            <a:br>
              <a:rPr lang="hr-HR" dirty="0"/>
            </a:br>
            <a:r>
              <a:rPr lang="hr-HR" dirty="0"/>
              <a:t>				Sporočil bi še...</a:t>
            </a:r>
            <a:endParaRPr lang="en-GB" dirty="0"/>
          </a:p>
        </p:txBody>
      </p:sp>
      <p:sp>
        <p:nvSpPr>
          <p:cNvPr id="5" name="Oval Callout 4"/>
          <p:cNvSpPr/>
          <p:nvPr/>
        </p:nvSpPr>
        <p:spPr>
          <a:xfrm>
            <a:off x="0" y="1844824"/>
            <a:ext cx="4104456" cy="4293096"/>
          </a:xfrm>
          <a:prstGeom prst="wedgeEllipseCallout">
            <a:avLst>
              <a:gd name="adj1" fmla="val 60516"/>
              <a:gd name="adj2" fmla="val -4432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a:t>Glede na dane okoliščine, ki so za vse skupaj nekaj novega, menim da smo se vsi kar se da hitro prilagodili in skratka trudimo se po najboljših močeh, tako da dobro nam gre :) kar tako naprej tako učitelji kot učenci</a:t>
            </a:r>
          </a:p>
          <a:p>
            <a:pPr algn="ctr"/>
            <a:r>
              <a:rPr lang="hr-HR" dirty="0"/>
              <a:t>LEP POZDRAV IN OSTANITE VSI SKUPAJ ZDRAVI</a:t>
            </a:r>
            <a:endParaRPr lang="en-GB" dirty="0"/>
          </a:p>
        </p:txBody>
      </p:sp>
      <p:sp>
        <p:nvSpPr>
          <p:cNvPr id="7" name="Oval Callout 6"/>
          <p:cNvSpPr/>
          <p:nvPr/>
        </p:nvSpPr>
        <p:spPr>
          <a:xfrm>
            <a:off x="7343800" y="51729"/>
            <a:ext cx="1800200" cy="1656184"/>
          </a:xfrm>
          <a:prstGeom prst="wedgeEllipseCallout">
            <a:avLst>
              <a:gd name="adj1" fmla="val -95487"/>
              <a:gd name="adj2" fmla="val 1732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a:t>Ostanite zdravi!</a:t>
            </a:r>
            <a:endParaRPr lang="en-GB" dirty="0"/>
          </a:p>
        </p:txBody>
      </p:sp>
      <p:sp>
        <p:nvSpPr>
          <p:cNvPr id="8" name="Oval Callout 7"/>
          <p:cNvSpPr/>
          <p:nvPr/>
        </p:nvSpPr>
        <p:spPr>
          <a:xfrm>
            <a:off x="4355976" y="2348881"/>
            <a:ext cx="4788024" cy="4509120"/>
          </a:xfrm>
          <a:prstGeom prst="wedgeEllipseCallout">
            <a:avLst>
              <a:gd name="adj1" fmla="val -11366"/>
              <a:gd name="adj2" fmla="val -6073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a:t>Delo na daljavo pri nas deluje super, za vsa vprašanja dobimo takoj odgovor, smo zelo mobilni in nam ni težko slediti pouku. Pohvala učiteljici Heleni in Sonji za vso snov ki nam jo ažurno pripravljajo. Ne moremo biti bolj hvaležni za vse informacije ki jih prejmemo od učiteljice same, samo tako naprej, upamo da se vidimo v šoli čimprej,do takrat pa </a:t>
            </a:r>
            <a:r>
              <a:rPr lang="hr-HR" dirty="0" err="1"/>
              <a:t>lep</a:t>
            </a:r>
            <a:r>
              <a:rPr lang="hr-HR" dirty="0"/>
              <a:t> pozdrav ...</a:t>
            </a:r>
            <a:endParaRPr lang="hr-HR" dirty="0">
              <a:cs typeface="Calibri"/>
            </a:endParaRPr>
          </a:p>
        </p:txBody>
      </p:sp>
      <p:sp>
        <p:nvSpPr>
          <p:cNvPr id="9" name="Vertical Scroll 8"/>
          <p:cNvSpPr/>
          <p:nvPr/>
        </p:nvSpPr>
        <p:spPr>
          <a:xfrm>
            <a:off x="2663788" y="51730"/>
            <a:ext cx="3384376" cy="1145022"/>
          </a:xfrm>
          <a:prstGeom prst="verticalScroll">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a:solidFill>
                  <a:schemeClr val="tx1"/>
                </a:solidFill>
              </a:rPr>
              <a:t>Nikogar od staršev trenutno nič ne moti.</a:t>
            </a:r>
          </a:p>
        </p:txBody>
      </p:sp>
    </p:spTree>
    <p:extLst>
      <p:ext uri="{BB962C8B-B14F-4D97-AF65-F5344CB8AC3E}">
        <p14:creationId xmlns:p14="http://schemas.microsoft.com/office/powerpoint/2010/main" val="20097627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6475683" y="4189683"/>
            <a:ext cx="3212976" cy="2123658"/>
          </a:xfrm>
          <a:prstGeom prst="rect">
            <a:avLst/>
          </a:prstGeom>
          <a:noFill/>
        </p:spPr>
        <p:txBody>
          <a:bodyPr wrap="square" rtlCol="0">
            <a:spAutoFit/>
          </a:bodyPr>
          <a:lstStyle/>
          <a:p>
            <a:r>
              <a:rPr lang="hr-HR" sz="4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Po poročanju staršev</a:t>
            </a:r>
            <a:endParaRPr lang="en-GB" sz="4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5" name="TextBox 4"/>
          <p:cNvSpPr txBox="1"/>
          <p:nvPr/>
        </p:nvSpPr>
        <p:spPr>
          <a:xfrm rot="16200000">
            <a:off x="-971332" y="980750"/>
            <a:ext cx="3389214" cy="1446550"/>
          </a:xfrm>
          <a:prstGeom prst="rect">
            <a:avLst/>
          </a:prstGeom>
          <a:noFill/>
        </p:spPr>
        <p:txBody>
          <a:bodyPr wrap="square" rtlCol="0">
            <a:spAutoFit/>
          </a:bodyPr>
          <a:lstStyle/>
          <a:p>
            <a:r>
              <a:rPr lang="hr-HR"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Po poročanju</a:t>
            </a:r>
          </a:p>
          <a:p>
            <a:r>
              <a:rPr lang="hr-HR"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učencev</a:t>
            </a:r>
            <a:endParaRPr lang="en-GB"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Title 3"/>
          <p:cNvSpPr>
            <a:spLocks noGrp="1"/>
          </p:cNvSpPr>
          <p:nvPr>
            <p:ph type="title"/>
          </p:nvPr>
        </p:nvSpPr>
        <p:spPr>
          <a:xfrm>
            <a:off x="4356046" y="4005064"/>
            <a:ext cx="2664296" cy="742404"/>
          </a:xfrm>
          <a:solidFill>
            <a:schemeClr val="bg1"/>
          </a:solidFill>
        </p:spPr>
        <p:txBody>
          <a:bodyPr>
            <a:noAutofit/>
          </a:bodyPr>
          <a:lstStyle/>
          <a:p>
            <a:r>
              <a:rPr lang="pl-PL" sz="2400" dirty="0"/>
              <a:t>Moj otrok za šolsko delo od doma:</a:t>
            </a:r>
            <a:endParaRPr lang="en-GB" sz="2400" dirty="0"/>
          </a:p>
        </p:txBody>
      </p:sp>
      <p:sp>
        <p:nvSpPr>
          <p:cNvPr id="10" name="Title 3"/>
          <p:cNvSpPr>
            <a:spLocks noGrp="1"/>
          </p:cNvSpPr>
          <p:nvPr/>
        </p:nvSpPr>
        <p:spPr>
          <a:xfrm>
            <a:off x="4581898" y="256596"/>
            <a:ext cx="4536512" cy="742414"/>
          </a:xfrm>
          <a:prstGeom prst="rect">
            <a:avLst/>
          </a:prstGeom>
          <a:solidFill>
            <a:schemeClr val="bg1"/>
          </a:solidFill>
        </p:spPr>
        <p:txBody>
          <a:bodyPr vert="horz" lIns="91440" tIns="45720" rIns="91440" bIns="4572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pl-PL" sz="2400" dirty="0"/>
              <a:t>Pomoč in podporo pri delu za šolo doma jim nudijo:</a:t>
            </a:r>
            <a:endParaRPr lang="en-GB" sz="2400" dirty="0"/>
          </a:p>
        </p:txBody>
      </p:sp>
      <p:graphicFrame>
        <p:nvGraphicFramePr>
          <p:cNvPr id="8" name="Chart 7"/>
          <p:cNvGraphicFramePr>
            <a:graphicFrameLocks/>
          </p:cNvGraphicFramePr>
          <p:nvPr>
            <p:extLst>
              <p:ext uri="{D42A27DB-BD31-4B8C-83A1-F6EECF244321}">
                <p14:modId xmlns:p14="http://schemas.microsoft.com/office/powerpoint/2010/main" val="3303960819"/>
              </p:ext>
            </p:extLst>
          </p:nvPr>
        </p:nvGraphicFramePr>
        <p:xfrm>
          <a:off x="723275" y="233756"/>
          <a:ext cx="9177317" cy="341126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hart 11"/>
          <p:cNvGraphicFramePr>
            <a:graphicFrameLocks/>
          </p:cNvGraphicFramePr>
          <p:nvPr>
            <p:extLst>
              <p:ext uri="{D42A27DB-BD31-4B8C-83A1-F6EECF244321}">
                <p14:modId xmlns:p14="http://schemas.microsoft.com/office/powerpoint/2010/main" val="4151295773"/>
              </p:ext>
            </p:extLst>
          </p:nvPr>
        </p:nvGraphicFramePr>
        <p:xfrm>
          <a:off x="-106313" y="3388017"/>
          <a:ext cx="8422729" cy="339758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36890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Chart 12"/>
          <p:cNvGraphicFramePr>
            <a:graphicFrameLocks/>
          </p:cNvGraphicFramePr>
          <p:nvPr>
            <p:extLst>
              <p:ext uri="{D42A27DB-BD31-4B8C-83A1-F6EECF244321}">
                <p14:modId xmlns:p14="http://schemas.microsoft.com/office/powerpoint/2010/main" val="2274697894"/>
              </p:ext>
            </p:extLst>
          </p:nvPr>
        </p:nvGraphicFramePr>
        <p:xfrm>
          <a:off x="3074996" y="3356992"/>
          <a:ext cx="6069004" cy="3534896"/>
        </p:xfrm>
        <a:graphic>
          <a:graphicData uri="http://schemas.openxmlformats.org/drawingml/2006/chart">
            <c:chart xmlns:c="http://schemas.openxmlformats.org/drawingml/2006/chart" xmlns:r="http://schemas.openxmlformats.org/officeDocument/2006/relationships" r:id="rId2"/>
          </a:graphicData>
        </a:graphic>
      </p:graphicFrame>
      <p:sp>
        <p:nvSpPr>
          <p:cNvPr id="8" name="Content Placeholder 7"/>
          <p:cNvSpPr>
            <a:spLocks noGrp="1"/>
          </p:cNvSpPr>
          <p:nvPr>
            <p:ph type="body" sz="half" idx="2"/>
          </p:nvPr>
        </p:nvSpPr>
        <p:spPr>
          <a:xfrm>
            <a:off x="323528" y="3061995"/>
            <a:ext cx="3008313" cy="3057203"/>
          </a:xfrm>
        </p:spPr>
        <p:txBody>
          <a:bodyPr/>
          <a:lstStyle/>
          <a:p>
            <a:endParaRPr lang="pl-PL" dirty="0"/>
          </a:p>
          <a:p>
            <a:pPr marL="0" indent="0">
              <a:buNone/>
            </a:pPr>
            <a:endParaRPr lang="pl-PL" dirty="0"/>
          </a:p>
          <a:p>
            <a:pPr marL="0" indent="0">
              <a:buNone/>
            </a:pPr>
            <a:endParaRPr lang="en-GB" dirty="0"/>
          </a:p>
        </p:txBody>
      </p:sp>
      <p:sp>
        <p:nvSpPr>
          <p:cNvPr id="10" name="TextBox 9"/>
          <p:cNvSpPr txBox="1"/>
          <p:nvPr/>
        </p:nvSpPr>
        <p:spPr>
          <a:xfrm>
            <a:off x="-21348" y="-1"/>
            <a:ext cx="3096344" cy="2585323"/>
          </a:xfrm>
          <a:prstGeom prst="rect">
            <a:avLst/>
          </a:prstGeom>
          <a:noFill/>
        </p:spPr>
        <p:txBody>
          <a:bodyPr wrap="square" rtlCol="0">
            <a:spAutoFit/>
          </a:bodyPr>
          <a:lstStyle/>
          <a:p>
            <a:pPr algn="ctr"/>
            <a:r>
              <a:rPr lang="hr-HR" sz="5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Po mnenju staršev</a:t>
            </a:r>
            <a:endParaRPr lang="en-GB" sz="5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12" name="Title 3"/>
          <p:cNvSpPr txBox="1">
            <a:spLocks/>
          </p:cNvSpPr>
          <p:nvPr/>
        </p:nvSpPr>
        <p:spPr>
          <a:xfrm>
            <a:off x="3995936" y="0"/>
            <a:ext cx="4536504" cy="620688"/>
          </a:xfrm>
          <a:prstGeom prst="rect">
            <a:avLst/>
          </a:prstGeom>
        </p:spPr>
        <p:txBody>
          <a:bodyPr vert="horz" lIns="91440" tIns="45720" rIns="91440" bIns="45720" rtlCol="0" anchor="b">
            <a:noAutofit/>
          </a:bodyPr>
          <a:lstStyle>
            <a:lvl1pPr algn="l" defTabSz="914400" rtl="0" eaLnBrk="1" latinLnBrk="0" hangingPunct="1">
              <a:spcBef>
                <a:spcPct val="0"/>
              </a:spcBef>
              <a:buNone/>
              <a:defRPr sz="2000" b="1" kern="1200">
                <a:solidFill>
                  <a:schemeClr val="tx1"/>
                </a:solidFill>
                <a:latin typeface="+mj-lt"/>
                <a:ea typeface="+mj-ea"/>
                <a:cs typeface="+mj-cs"/>
              </a:defRPr>
            </a:lvl1pPr>
          </a:lstStyle>
          <a:p>
            <a:r>
              <a:rPr lang="pl-PL" sz="2400" dirty="0"/>
              <a:t>Količina sporočil s strani šole:</a:t>
            </a:r>
            <a:endParaRPr lang="en-GB" sz="2400" dirty="0"/>
          </a:p>
        </p:txBody>
      </p:sp>
      <p:sp>
        <p:nvSpPr>
          <p:cNvPr id="14" name="TextBox 13"/>
          <p:cNvSpPr txBox="1"/>
          <p:nvPr/>
        </p:nvSpPr>
        <p:spPr>
          <a:xfrm>
            <a:off x="6012160" y="3735516"/>
            <a:ext cx="3816424" cy="584775"/>
          </a:xfrm>
          <a:prstGeom prst="rect">
            <a:avLst/>
          </a:prstGeom>
          <a:noFill/>
        </p:spPr>
        <p:txBody>
          <a:bodyPr wrap="square" rtlCol="0">
            <a:spAutoFit/>
          </a:bodyPr>
          <a:lstStyle/>
          <a:p>
            <a:r>
              <a:rPr lang="hr-HR" sz="3200" dirty="0"/>
              <a:t>Delo na daljavo:</a:t>
            </a:r>
            <a:endParaRPr lang="en-GB" sz="3200" dirty="0"/>
          </a:p>
        </p:txBody>
      </p:sp>
      <p:sp>
        <p:nvSpPr>
          <p:cNvPr id="15" name="TextBox 14"/>
          <p:cNvSpPr txBox="1"/>
          <p:nvPr/>
        </p:nvSpPr>
        <p:spPr>
          <a:xfrm>
            <a:off x="107504" y="4653136"/>
            <a:ext cx="3389214" cy="1446550"/>
          </a:xfrm>
          <a:prstGeom prst="rect">
            <a:avLst/>
          </a:prstGeom>
          <a:noFill/>
        </p:spPr>
        <p:txBody>
          <a:bodyPr wrap="square" rtlCol="0">
            <a:spAutoFit/>
          </a:bodyPr>
          <a:lstStyle/>
          <a:p>
            <a:r>
              <a:rPr lang="hr-HR"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Po poročanju</a:t>
            </a:r>
          </a:p>
          <a:p>
            <a:r>
              <a:rPr lang="hr-HR"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učencev</a:t>
            </a:r>
            <a:endParaRPr lang="en-GB"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aphicFrame>
        <p:nvGraphicFramePr>
          <p:cNvPr id="11" name="Chart 10"/>
          <p:cNvGraphicFramePr>
            <a:graphicFrameLocks/>
          </p:cNvGraphicFramePr>
          <p:nvPr>
            <p:extLst>
              <p:ext uri="{D42A27DB-BD31-4B8C-83A1-F6EECF244321}">
                <p14:modId xmlns:p14="http://schemas.microsoft.com/office/powerpoint/2010/main" val="76881816"/>
              </p:ext>
            </p:extLst>
          </p:nvPr>
        </p:nvGraphicFramePr>
        <p:xfrm>
          <a:off x="3074996" y="0"/>
          <a:ext cx="6015252" cy="393305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4539748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3244151381"/>
              </p:ext>
            </p:extLst>
          </p:nvPr>
        </p:nvGraphicFramePr>
        <p:xfrm>
          <a:off x="-1" y="769440"/>
          <a:ext cx="9111417" cy="6088559"/>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21348" y="-1"/>
            <a:ext cx="5457444" cy="769441"/>
          </a:xfrm>
          <a:prstGeom prst="rect">
            <a:avLst/>
          </a:prstGeom>
          <a:noFill/>
        </p:spPr>
        <p:txBody>
          <a:bodyPr wrap="square" rtlCol="0">
            <a:spAutoFit/>
          </a:bodyPr>
          <a:lstStyle/>
          <a:p>
            <a:pPr algn="ctr"/>
            <a:r>
              <a:rPr lang="hr-HR" sz="4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Po poročanju staršev</a:t>
            </a:r>
            <a:endParaRPr lang="en-GB" sz="4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extLst>
      <p:ext uri="{BB962C8B-B14F-4D97-AF65-F5344CB8AC3E}">
        <p14:creationId xmlns:p14="http://schemas.microsoft.com/office/powerpoint/2010/main" val="200756167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a:graphicFrameLocks/>
          </p:cNvGraphicFramePr>
          <p:nvPr>
            <p:extLst>
              <p:ext uri="{D42A27DB-BD31-4B8C-83A1-F6EECF244321}">
                <p14:modId xmlns:p14="http://schemas.microsoft.com/office/powerpoint/2010/main" val="3089646695"/>
              </p:ext>
            </p:extLst>
          </p:nvPr>
        </p:nvGraphicFramePr>
        <p:xfrm>
          <a:off x="0" y="1030089"/>
          <a:ext cx="9144000" cy="5827911"/>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561313" y="260648"/>
            <a:ext cx="7488832" cy="769441"/>
          </a:xfrm>
          <a:prstGeom prst="rect">
            <a:avLst/>
          </a:prstGeom>
          <a:noFill/>
        </p:spPr>
        <p:txBody>
          <a:bodyPr wrap="square" rtlCol="0">
            <a:spAutoFit/>
          </a:bodyPr>
          <a:lstStyle/>
          <a:p>
            <a:r>
              <a:rPr lang="hr-HR"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Po poročanju učencev</a:t>
            </a:r>
            <a:endParaRPr lang="en-GB"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1" name="TextBox 7"/>
          <p:cNvSpPr txBox="1"/>
          <p:nvPr/>
        </p:nvSpPr>
        <p:spPr>
          <a:xfrm>
            <a:off x="3981427" y="6550223"/>
            <a:ext cx="936104" cy="307777"/>
          </a:xfrm>
          <a:prstGeom prst="rect">
            <a:avLst/>
          </a:prstGeom>
          <a:solidFill>
            <a:schemeClr val="bg1"/>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hr-HR" sz="1400" dirty="0"/>
              <a:t>NE</a:t>
            </a:r>
            <a:endParaRPr lang="en-GB" sz="1400" dirty="0"/>
          </a:p>
        </p:txBody>
      </p:sp>
      <p:sp>
        <p:nvSpPr>
          <p:cNvPr id="12" name="TextBox 8"/>
          <p:cNvSpPr txBox="1"/>
          <p:nvPr/>
        </p:nvSpPr>
        <p:spPr>
          <a:xfrm>
            <a:off x="5955197" y="6550222"/>
            <a:ext cx="936104" cy="307777"/>
          </a:xfrm>
          <a:prstGeom prst="rect">
            <a:avLst/>
          </a:prstGeom>
          <a:solidFill>
            <a:schemeClr val="bg1"/>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hr-HR" sz="1400" dirty="0"/>
              <a:t>DELNO</a:t>
            </a:r>
            <a:endParaRPr lang="en-GB" sz="1400" dirty="0"/>
          </a:p>
        </p:txBody>
      </p:sp>
      <p:sp>
        <p:nvSpPr>
          <p:cNvPr id="13" name="TextBox 9"/>
          <p:cNvSpPr txBox="1"/>
          <p:nvPr/>
        </p:nvSpPr>
        <p:spPr>
          <a:xfrm>
            <a:off x="8042714" y="6539312"/>
            <a:ext cx="936104" cy="307777"/>
          </a:xfrm>
          <a:prstGeom prst="rect">
            <a:avLst/>
          </a:prstGeom>
          <a:solidFill>
            <a:schemeClr val="bg1"/>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hr-HR" sz="1400" dirty="0"/>
              <a:t>DA</a:t>
            </a:r>
            <a:endParaRPr lang="en-GB" sz="1400" dirty="0"/>
          </a:p>
        </p:txBody>
      </p:sp>
    </p:spTree>
    <p:extLst>
      <p:ext uri="{BB962C8B-B14F-4D97-AF65-F5344CB8AC3E}">
        <p14:creationId xmlns:p14="http://schemas.microsoft.com/office/powerpoint/2010/main" val="185604992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6632"/>
            <a:ext cx="8229600" cy="634082"/>
          </a:xfrm>
        </p:spPr>
        <p:txBody>
          <a:bodyPr>
            <a:normAutofit fontScale="90000"/>
          </a:bodyPr>
          <a:lstStyle/>
          <a:p>
            <a:r>
              <a:rPr lang="hr-HR" dirty="0"/>
              <a:t>Glavne težave</a:t>
            </a:r>
            <a:endParaRPr lang="en-GB" dirty="0"/>
          </a:p>
        </p:txBody>
      </p:sp>
      <p:sp>
        <p:nvSpPr>
          <p:cNvPr id="4" name="Text Placeholder 3"/>
          <p:cNvSpPr>
            <a:spLocks noGrp="1"/>
          </p:cNvSpPr>
          <p:nvPr>
            <p:ph type="body" idx="1"/>
          </p:nvPr>
        </p:nvSpPr>
        <p:spPr>
          <a:xfrm>
            <a:off x="0" y="-13672"/>
            <a:ext cx="4040188" cy="639762"/>
          </a:xfrm>
        </p:spPr>
        <p:txBody>
          <a:bodyPr/>
          <a:lstStyle/>
          <a:p>
            <a:r>
              <a:rPr lang="hr-HR"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Po poročanju staršev</a:t>
            </a:r>
            <a:endParaRPr lang="en-GB"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3" name="Content Placeholder 2"/>
          <p:cNvSpPr>
            <a:spLocks noGrp="1"/>
          </p:cNvSpPr>
          <p:nvPr>
            <p:ph sz="half" idx="2"/>
          </p:nvPr>
        </p:nvSpPr>
        <p:spPr>
          <a:xfrm>
            <a:off x="31335" y="764704"/>
            <a:ext cx="4108617" cy="6093296"/>
          </a:xfrm>
          <a:solidFill>
            <a:schemeClr val="accent6">
              <a:lumMod val="20000"/>
              <a:lumOff val="80000"/>
            </a:schemeClr>
          </a:solidFill>
        </p:spPr>
        <p:txBody>
          <a:bodyPr>
            <a:normAutofit lnSpcReduction="10000"/>
          </a:bodyPr>
          <a:lstStyle/>
          <a:p>
            <a:r>
              <a:rPr lang="hr-HR" sz="2800" dirty="0"/>
              <a:t>Večina nima težav (18)</a:t>
            </a:r>
          </a:p>
          <a:p>
            <a:r>
              <a:rPr lang="hr-HR" sz="2800" dirty="0"/>
              <a:t>Otrok doma nima vseh potrebnih pripomočkov (6), </a:t>
            </a:r>
          </a:p>
          <a:p>
            <a:r>
              <a:rPr lang="hr-HR" sz="2800" dirty="0"/>
              <a:t>Težave z usklajevanjem, saj jih več dela od doma (5)</a:t>
            </a:r>
          </a:p>
          <a:p>
            <a:r>
              <a:rPr lang="hr-HR" sz="2800" dirty="0"/>
              <a:t>Drug drugega motijo (4)</a:t>
            </a:r>
          </a:p>
          <a:p>
            <a:r>
              <a:rPr lang="hr-HR" sz="2800" dirty="0"/>
              <a:t>Naloge so zahtevne in otroku ne znajo pomagati (4)</a:t>
            </a:r>
          </a:p>
          <a:p>
            <a:r>
              <a:rPr lang="hr-HR" sz="2800" dirty="0"/>
              <a:t>Ne vejo, kako si pripraviti časovne razporede (2)</a:t>
            </a:r>
          </a:p>
          <a:p>
            <a:pPr marL="0" indent="0">
              <a:buNone/>
            </a:pPr>
            <a:endParaRPr lang="en-GB" dirty="0"/>
          </a:p>
        </p:txBody>
      </p:sp>
      <p:sp>
        <p:nvSpPr>
          <p:cNvPr id="5" name="Text Placeholder 4"/>
          <p:cNvSpPr>
            <a:spLocks noGrp="1"/>
          </p:cNvSpPr>
          <p:nvPr>
            <p:ph type="body" sz="quarter" idx="3"/>
          </p:nvPr>
        </p:nvSpPr>
        <p:spPr>
          <a:xfrm>
            <a:off x="6127939" y="19147"/>
            <a:ext cx="3016061" cy="639762"/>
          </a:xfrm>
        </p:spPr>
        <p:txBody>
          <a:bodyPr/>
          <a:lstStyle/>
          <a:p>
            <a:r>
              <a:rPr lang="hr-HR"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Po poročanju učencev</a:t>
            </a:r>
            <a:endParaRPr lang="en-GB"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Content Placeholder 5"/>
          <p:cNvSpPr>
            <a:spLocks noGrp="1"/>
          </p:cNvSpPr>
          <p:nvPr>
            <p:ph sz="quarter" idx="4"/>
          </p:nvPr>
        </p:nvSpPr>
        <p:spPr>
          <a:xfrm>
            <a:off x="4139952" y="764704"/>
            <a:ext cx="5004047" cy="6093296"/>
          </a:xfrm>
          <a:solidFill>
            <a:schemeClr val="accent1">
              <a:lumMod val="20000"/>
              <a:lumOff val="80000"/>
            </a:schemeClr>
          </a:solidFill>
        </p:spPr>
        <p:txBody>
          <a:bodyPr>
            <a:normAutofit/>
          </a:bodyPr>
          <a:lstStyle/>
          <a:p>
            <a:r>
              <a:rPr lang="hr-HR" dirty="0"/>
              <a:t>Nekateri nimajo težav (15)</a:t>
            </a:r>
          </a:p>
          <a:p>
            <a:r>
              <a:rPr lang="hr-HR" dirty="0"/>
              <a:t>Težko se lotijo dela (15)</a:t>
            </a:r>
          </a:p>
          <a:p>
            <a:r>
              <a:rPr lang="hr-HR" dirty="0"/>
              <a:t>Doma se veliko stvari dogaja in jih to moti (11)</a:t>
            </a:r>
          </a:p>
          <a:p>
            <a:r>
              <a:rPr lang="pl-PL" dirty="0"/>
              <a:t>Snov je pretežka in je ne razumejo (5)</a:t>
            </a:r>
          </a:p>
          <a:p>
            <a:r>
              <a:rPr lang="hr-HR" dirty="0"/>
              <a:t>Nimajo vseh potrebnih pripomočkov (4)</a:t>
            </a:r>
          </a:p>
          <a:p>
            <a:r>
              <a:rPr lang="pl-PL" dirty="0"/>
              <a:t>Nimajo svojega prostora za delo (2)</a:t>
            </a:r>
          </a:p>
          <a:p>
            <a:r>
              <a:rPr lang="pl-PL" dirty="0"/>
              <a:t>Drugo: </a:t>
            </a:r>
            <a:r>
              <a:rPr lang="hr-HR" dirty="0"/>
              <a:t> star in počasen računalnik, nimam volje, nekatera snov je pretežka, vendar jo skušam s starši razvozlati, nekatera navodila od učiteljev so nerazumljiva.</a:t>
            </a:r>
            <a:endParaRPr lang="en-GB" dirty="0"/>
          </a:p>
        </p:txBody>
      </p:sp>
    </p:spTree>
    <p:extLst>
      <p:ext uri="{BB962C8B-B14F-4D97-AF65-F5344CB8AC3E}">
        <p14:creationId xmlns:p14="http://schemas.microsoft.com/office/powerpoint/2010/main" val="111753923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611"/>
            <a:ext cx="4330824" cy="850106"/>
          </a:xfrm>
        </p:spPr>
        <p:txBody>
          <a:bodyPr>
            <a:normAutofit/>
          </a:bodyPr>
          <a:lstStyle/>
          <a:p>
            <a:r>
              <a:rPr lang="hr-H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Pohvale učencev</a:t>
            </a:r>
            <a:endParaRPr lang="en-GB"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Content Placeholder 2"/>
          <p:cNvSpPr>
            <a:spLocks noGrp="1"/>
          </p:cNvSpPr>
          <p:nvPr>
            <p:ph idx="1"/>
          </p:nvPr>
        </p:nvSpPr>
        <p:spPr>
          <a:xfrm>
            <a:off x="54433" y="1124744"/>
            <a:ext cx="8632367" cy="5001420"/>
          </a:xfrm>
        </p:spPr>
        <p:txBody>
          <a:bodyPr/>
          <a:lstStyle/>
          <a:p>
            <a:pPr marL="0" indent="0">
              <a:buNone/>
            </a:pPr>
            <a:r>
              <a:rPr lang="hr-HR" dirty="0"/>
              <a:t>Res veliko pohval učiteljicam, podrobneje npr.:</a:t>
            </a:r>
          </a:p>
          <a:p>
            <a:endParaRPr lang="en-GB" dirty="0"/>
          </a:p>
        </p:txBody>
      </p:sp>
      <p:sp>
        <p:nvSpPr>
          <p:cNvPr id="11" name="Rounded Rectangular Callout 10"/>
          <p:cNvSpPr/>
          <p:nvPr/>
        </p:nvSpPr>
        <p:spPr>
          <a:xfrm>
            <a:off x="6110973" y="3354376"/>
            <a:ext cx="2592288" cy="1489251"/>
          </a:xfrm>
          <a:prstGeom prst="wedgeRoundRectCallout">
            <a:avLst>
              <a:gd name="adj1" fmla="val -82580"/>
              <a:gd name="adj2" fmla="val -5421"/>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en-GB" sz="2800" b="0" i="0" u="none" strike="noStrike" dirty="0" err="1">
                <a:solidFill>
                  <a:srgbClr val="000000"/>
                </a:solidFill>
                <a:effectLst/>
                <a:latin typeface="Arial"/>
              </a:rPr>
              <a:t>Zabavna</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sporočila</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učiteljic</a:t>
            </a:r>
            <a:r>
              <a:rPr lang="hr-HR" sz="2800" b="0" i="0" u="none" strike="noStrike" dirty="0">
                <a:solidFill>
                  <a:srgbClr val="000000"/>
                </a:solidFill>
                <a:effectLst/>
                <a:latin typeface="Arial"/>
              </a:rPr>
              <a:t>.</a:t>
            </a:r>
            <a:endParaRPr lang="en-GB" sz="2800" b="0" i="0" u="none" strike="noStrike" dirty="0">
              <a:solidFill>
                <a:srgbClr val="000000"/>
              </a:solidFill>
              <a:effectLst/>
              <a:latin typeface="Arial"/>
            </a:endParaRPr>
          </a:p>
        </p:txBody>
      </p:sp>
      <p:sp>
        <p:nvSpPr>
          <p:cNvPr id="13" name="Rounded Rectangular Callout 12"/>
          <p:cNvSpPr/>
          <p:nvPr/>
        </p:nvSpPr>
        <p:spPr>
          <a:xfrm>
            <a:off x="5075528" y="1768432"/>
            <a:ext cx="2704043" cy="1472353"/>
          </a:xfrm>
          <a:prstGeom prst="wedgeRoundRectCallout">
            <a:avLst>
              <a:gd name="adj1" fmla="val -72140"/>
              <a:gd name="adj2" fmla="val -45542"/>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pt-BR" sz="2800" b="0" i="0" u="none" strike="noStrike" dirty="0">
                <a:solidFill>
                  <a:srgbClr val="000000"/>
                </a:solidFill>
                <a:effectLst/>
                <a:latin typeface="Arial"/>
              </a:rPr>
              <a:t>učiteljico matematike</a:t>
            </a:r>
          </a:p>
        </p:txBody>
      </p:sp>
      <p:sp>
        <p:nvSpPr>
          <p:cNvPr id="16" name="Rounded Rectangular Callout 15"/>
          <p:cNvSpPr/>
          <p:nvPr/>
        </p:nvSpPr>
        <p:spPr>
          <a:xfrm>
            <a:off x="293253" y="2198592"/>
            <a:ext cx="4381037" cy="3436722"/>
          </a:xfrm>
          <a:prstGeom prst="wedgeRoundRectCallout">
            <a:avLst>
              <a:gd name="adj1" fmla="val -6635"/>
              <a:gd name="adj2" fmla="val -61902"/>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en-GB" sz="2800" b="0" i="0" u="none" strike="noStrike" dirty="0" err="1">
                <a:solidFill>
                  <a:srgbClr val="000000"/>
                </a:solidFill>
                <a:effectLst/>
                <a:latin typeface="Arial"/>
              </a:rPr>
              <a:t>Delo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učiteljev</a:t>
            </a:r>
            <a:r>
              <a:rPr lang="en-GB" sz="2800" b="0" i="0" u="none" strike="noStrike" dirty="0">
                <a:solidFill>
                  <a:srgbClr val="000000"/>
                </a:solidFill>
                <a:effectLst/>
                <a:latin typeface="Arial"/>
              </a:rPr>
              <a:t> in </a:t>
            </a:r>
            <a:r>
              <a:rPr lang="en-GB" sz="2800" b="0" i="0" u="none" strike="noStrike" dirty="0" err="1">
                <a:solidFill>
                  <a:srgbClr val="000000"/>
                </a:solidFill>
                <a:effectLst/>
                <a:latin typeface="Arial"/>
              </a:rPr>
              <a:t>učiteljic</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ki</a:t>
            </a:r>
            <a:r>
              <a:rPr lang="en-GB" sz="2800" b="0" i="0" u="none" strike="noStrike" dirty="0">
                <a:solidFill>
                  <a:srgbClr val="000000"/>
                </a:solidFill>
                <a:effectLst/>
                <a:latin typeface="Arial"/>
              </a:rPr>
              <a:t> so v tem </a:t>
            </a:r>
            <a:r>
              <a:rPr lang="en-GB" sz="2800" b="0" i="0" u="none" strike="noStrike" dirty="0" err="1">
                <a:solidFill>
                  <a:srgbClr val="000000"/>
                </a:solidFill>
                <a:effectLst/>
                <a:latin typeface="Arial"/>
              </a:rPr>
              <a:t>času</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še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bolj</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obremenjeni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kot</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ponavadi</a:t>
            </a:r>
            <a:r>
              <a:rPr lang="en-GB" sz="2800" b="0" i="0" u="none" strike="noStrike" dirty="0">
                <a:solidFill>
                  <a:srgbClr val="000000"/>
                </a:solidFill>
                <a:effectLst/>
                <a:latin typeface="Arial"/>
              </a:rPr>
              <a:t>, </a:t>
            </a:r>
            <a:r>
              <a:rPr lang="hr-HR" sz="2800" b="0" i="0" u="none" strike="noStrike" dirty="0">
                <a:solidFill>
                  <a:srgbClr val="000000"/>
                </a:solidFill>
                <a:effectLst/>
                <a:latin typeface="Arial"/>
              </a:rPr>
              <a:t>da</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nam</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učencem</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omogočajo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uspešno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učenje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na</a:t>
            </a:r>
            <a:r>
              <a:rPr lang="en-GB" sz="2800" b="0" i="0" u="none" strike="noStrike" dirty="0">
                <a:solidFill>
                  <a:srgbClr val="000000"/>
                </a:solidFill>
                <a:effectLst/>
                <a:latin typeface="Arial"/>
              </a:rPr>
              <a:t> </a:t>
            </a:r>
            <a:r>
              <a:rPr lang="hr-HR" sz="2800" b="0" i="0" u="none" strike="noStrike" dirty="0">
                <a:solidFill>
                  <a:srgbClr val="000000"/>
                </a:solidFill>
                <a:effectLst/>
                <a:latin typeface="Arial"/>
              </a:rPr>
              <a:t>dal</a:t>
            </a:r>
            <a:r>
              <a:rPr lang="en-GB" sz="2800" b="0" i="0" u="none" strike="noStrike" dirty="0" err="1">
                <a:solidFill>
                  <a:srgbClr val="000000"/>
                </a:solidFill>
                <a:effectLst/>
                <a:latin typeface="Arial"/>
              </a:rPr>
              <a:t>ljavo</a:t>
            </a:r>
            <a:r>
              <a:rPr lang="en-GB" sz="2800" b="0" i="0" u="none" strike="noStrike" dirty="0">
                <a:solidFill>
                  <a:srgbClr val="000000"/>
                </a:solidFill>
                <a:effectLst/>
                <a:latin typeface="Arial"/>
              </a:rPr>
              <a:t>. </a:t>
            </a:r>
          </a:p>
        </p:txBody>
      </p:sp>
      <p:sp>
        <p:nvSpPr>
          <p:cNvPr id="17" name="Rounded Rectangular Callout 16"/>
          <p:cNvSpPr/>
          <p:nvPr/>
        </p:nvSpPr>
        <p:spPr>
          <a:xfrm>
            <a:off x="6815914" y="0"/>
            <a:ext cx="2280561" cy="962329"/>
          </a:xfrm>
          <a:prstGeom prst="wedgeRoundRectCallout">
            <a:avLst>
              <a:gd name="adj1" fmla="val -52557"/>
              <a:gd name="adj2" fmla="val 86516"/>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en-GB" sz="2400" b="0" i="0" u="none" strike="noStrike" dirty="0" err="1">
                <a:solidFill>
                  <a:srgbClr val="000000"/>
                </a:solidFill>
                <a:effectLst/>
                <a:latin typeface="Arial"/>
              </a:rPr>
              <a:t>Trud</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učiteljev</a:t>
            </a:r>
            <a:r>
              <a:rPr lang="en-GB" sz="2400" b="0" i="0" u="none" strike="noStrike" dirty="0">
                <a:solidFill>
                  <a:srgbClr val="000000"/>
                </a:solidFill>
                <a:effectLst/>
                <a:latin typeface="Arial"/>
              </a:rPr>
              <a:t>. </a:t>
            </a:r>
          </a:p>
        </p:txBody>
      </p:sp>
      <p:sp>
        <p:nvSpPr>
          <p:cNvPr id="12" name="Rounded Rectangular Callout 11"/>
          <p:cNvSpPr/>
          <p:nvPr/>
        </p:nvSpPr>
        <p:spPr>
          <a:xfrm>
            <a:off x="293253" y="5855259"/>
            <a:ext cx="1542443" cy="866718"/>
          </a:xfrm>
          <a:prstGeom prst="wedgeRoundRectCallout">
            <a:avLst>
              <a:gd name="adj1" fmla="val 105812"/>
              <a:gd name="adj2" fmla="val -6468"/>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en-GB" sz="2800" b="0" i="0" u="none" strike="noStrike" dirty="0" err="1">
                <a:solidFill>
                  <a:srgbClr val="000000"/>
                </a:solidFill>
                <a:effectLst/>
                <a:latin typeface="Arial"/>
              </a:rPr>
              <a:t>Sebe</a:t>
            </a:r>
            <a:endParaRPr lang="en-GB" sz="2800" b="0" i="0" u="none" strike="noStrike" dirty="0">
              <a:solidFill>
                <a:srgbClr val="000000"/>
              </a:solidFill>
              <a:effectLst/>
              <a:latin typeface="Arial"/>
            </a:endParaRPr>
          </a:p>
        </p:txBody>
      </p:sp>
      <p:sp>
        <p:nvSpPr>
          <p:cNvPr id="14" name="Rounded Rectangular Callout 13"/>
          <p:cNvSpPr/>
          <p:nvPr/>
        </p:nvSpPr>
        <p:spPr>
          <a:xfrm>
            <a:off x="5075528" y="5697205"/>
            <a:ext cx="3902353" cy="1024772"/>
          </a:xfrm>
          <a:prstGeom prst="wedgeRoundRectCallout">
            <a:avLst>
              <a:gd name="adj1" fmla="val -40332"/>
              <a:gd name="adj2" fmla="val -129689"/>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pl-PL" sz="2800" b="0" i="0" u="none" strike="noStrike" dirty="0">
                <a:solidFill>
                  <a:srgbClr val="000000"/>
                </a:solidFill>
                <a:effectLst/>
                <a:latin typeface="Arial"/>
              </a:rPr>
              <a:t>vse, ki so spomnili dela na daljavo</a:t>
            </a:r>
            <a:endParaRPr lang="en-GB" sz="2800" b="0" i="0" u="none" strike="noStrike" dirty="0">
              <a:solidFill>
                <a:srgbClr val="000000"/>
              </a:solidFill>
              <a:effectLst/>
              <a:latin typeface="Arial"/>
            </a:endParaRPr>
          </a:p>
        </p:txBody>
      </p:sp>
    </p:spTree>
    <p:extLst>
      <p:ext uri="{BB962C8B-B14F-4D97-AF65-F5344CB8AC3E}">
        <p14:creationId xmlns:p14="http://schemas.microsoft.com/office/powerpoint/2010/main" val="175347817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ular Callout 3"/>
          <p:cNvSpPr/>
          <p:nvPr/>
        </p:nvSpPr>
        <p:spPr>
          <a:xfrm>
            <a:off x="4790957" y="2924944"/>
            <a:ext cx="3660956" cy="1584176"/>
          </a:xfrm>
          <a:prstGeom prst="wedgeRoundRectCallout">
            <a:avLst>
              <a:gd name="adj1" fmla="val -56471"/>
              <a:gd name="adj2" fmla="val -58778"/>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nb-NO" sz="2800" b="0" i="0" u="none" strike="noStrike" dirty="0">
                <a:solidFill>
                  <a:srgbClr val="000000"/>
                </a:solidFill>
                <a:effectLst/>
                <a:latin typeface="Arial"/>
              </a:rPr>
              <a:t>da ni več težav pri vstopu</a:t>
            </a:r>
            <a:endParaRPr lang="en-GB" sz="2800" b="0" i="0" u="none" strike="noStrike" dirty="0">
              <a:solidFill>
                <a:srgbClr val="000000"/>
              </a:solidFill>
              <a:effectLst/>
              <a:latin typeface="Arial"/>
            </a:endParaRPr>
          </a:p>
        </p:txBody>
      </p:sp>
      <p:sp>
        <p:nvSpPr>
          <p:cNvPr id="5" name="Rounded Rectangular Callout 4"/>
          <p:cNvSpPr/>
          <p:nvPr/>
        </p:nvSpPr>
        <p:spPr>
          <a:xfrm>
            <a:off x="46947" y="380816"/>
            <a:ext cx="3732965" cy="3048183"/>
          </a:xfrm>
          <a:prstGeom prst="wedgeRoundRectCallout">
            <a:avLst>
              <a:gd name="adj1" fmla="val 54505"/>
              <a:gd name="adj2" fmla="val -46446"/>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en-GB" sz="2800" b="0" i="0" u="none" strike="noStrike" dirty="0" err="1">
                <a:solidFill>
                  <a:srgbClr val="000000"/>
                </a:solidFill>
                <a:effectLst/>
                <a:latin typeface="Arial"/>
              </a:rPr>
              <a:t>Navodila</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za</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delo</a:t>
            </a:r>
            <a:r>
              <a:rPr lang="en-GB" sz="2800" b="0" i="0" u="none" strike="noStrike" dirty="0">
                <a:solidFill>
                  <a:srgbClr val="000000"/>
                </a:solidFill>
                <a:effectLst/>
                <a:latin typeface="Arial"/>
              </a:rPr>
              <a:t> so </a:t>
            </a:r>
            <a:r>
              <a:rPr lang="en-GB" sz="2800" b="0" i="0" u="none" strike="noStrike" dirty="0" err="1">
                <a:solidFill>
                  <a:srgbClr val="000000"/>
                </a:solidFill>
                <a:effectLst/>
                <a:latin typeface="Arial"/>
              </a:rPr>
              <a:t>zelo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razumljiva</a:t>
            </a:r>
            <a:r>
              <a:rPr lang="en-GB" sz="2800" b="0" i="0" u="none" strike="noStrike" dirty="0">
                <a:solidFill>
                  <a:srgbClr val="000000"/>
                </a:solidFill>
                <a:effectLst/>
                <a:latin typeface="Arial"/>
              </a:rPr>
              <a:t> in </a:t>
            </a:r>
            <a:r>
              <a:rPr lang="en-GB" sz="2800" b="0" i="0" u="none" strike="noStrike" dirty="0" err="1">
                <a:solidFill>
                  <a:srgbClr val="000000"/>
                </a:solidFill>
                <a:effectLst/>
                <a:latin typeface="Arial"/>
              </a:rPr>
              <a:t>učiteljice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dobro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razložijo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snov</a:t>
            </a:r>
            <a:r>
              <a:rPr lang="en-GB" sz="2800" b="0" i="0" u="none" strike="noStrike" dirty="0">
                <a:solidFill>
                  <a:srgbClr val="000000"/>
                </a:solidFill>
                <a:effectLst/>
                <a:latin typeface="Arial"/>
              </a:rPr>
              <a:t> v </a:t>
            </a:r>
            <a:r>
              <a:rPr lang="en-GB" sz="2800" b="0" i="0" u="none" strike="noStrike" dirty="0" err="1">
                <a:solidFill>
                  <a:srgbClr val="000000"/>
                </a:solidFill>
                <a:effectLst/>
                <a:latin typeface="Arial"/>
              </a:rPr>
              <a:t>navodilih</a:t>
            </a:r>
            <a:r>
              <a:rPr lang="en-GB" sz="2800" b="0" i="0" u="none" strike="noStrike" dirty="0">
                <a:solidFill>
                  <a:srgbClr val="000000"/>
                </a:solidFill>
                <a:effectLst/>
                <a:latin typeface="Arial"/>
              </a:rPr>
              <a:t> in power </a:t>
            </a:r>
            <a:r>
              <a:rPr lang="en-GB" sz="2800" b="0" i="0" u="none" strike="noStrike" dirty="0" err="1">
                <a:solidFill>
                  <a:srgbClr val="000000"/>
                </a:solidFill>
                <a:effectLst/>
                <a:latin typeface="Arial"/>
              </a:rPr>
              <a:t>pointu</a:t>
            </a:r>
            <a:r>
              <a:rPr lang="en-GB" sz="2800" b="0" i="0" u="none" strike="noStrike" dirty="0">
                <a:solidFill>
                  <a:srgbClr val="000000"/>
                </a:solidFill>
                <a:effectLst/>
                <a:latin typeface="Arial"/>
              </a:rPr>
              <a:t>.</a:t>
            </a:r>
          </a:p>
        </p:txBody>
      </p:sp>
      <p:sp>
        <p:nvSpPr>
          <p:cNvPr id="7" name="Rounded Rectangular Callout 6"/>
          <p:cNvSpPr/>
          <p:nvPr/>
        </p:nvSpPr>
        <p:spPr>
          <a:xfrm>
            <a:off x="4307188" y="380818"/>
            <a:ext cx="4153244" cy="2008218"/>
          </a:xfrm>
          <a:prstGeom prst="wedgeRoundRectCallout">
            <a:avLst>
              <a:gd name="adj1" fmla="val -61201"/>
              <a:gd name="adj2" fmla="val -61888"/>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en-GB" sz="3200" b="0" i="0" u="none" strike="noStrike" dirty="0">
                <a:solidFill>
                  <a:srgbClr val="000000"/>
                </a:solidFill>
                <a:effectLst/>
                <a:latin typeface="Arial"/>
              </a:rPr>
              <a:t>da je </a:t>
            </a:r>
            <a:r>
              <a:rPr lang="en-GB" sz="3200" b="0" i="0" u="none" strike="noStrike" dirty="0" err="1">
                <a:solidFill>
                  <a:srgbClr val="000000"/>
                </a:solidFill>
                <a:effectLst/>
                <a:latin typeface="Arial"/>
              </a:rPr>
              <a:t>snov</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zelo</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razumljiva</a:t>
            </a:r>
            <a:r>
              <a:rPr lang="en-GB" sz="3200" b="0" i="0" u="none" strike="noStrike" dirty="0">
                <a:solidFill>
                  <a:srgbClr val="000000"/>
                </a:solidFill>
                <a:effectLst/>
                <a:latin typeface="Arial"/>
              </a:rPr>
              <a:t> in, da </a:t>
            </a:r>
            <a:r>
              <a:rPr lang="en-GB" sz="3200" b="0" i="0" u="none" strike="noStrike" dirty="0" err="1">
                <a:solidFill>
                  <a:srgbClr val="000000"/>
                </a:solidFill>
                <a:effectLst/>
                <a:latin typeface="Arial"/>
              </a:rPr>
              <a:t>nimam</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problemov</a:t>
            </a:r>
            <a:r>
              <a:rPr lang="en-GB" sz="3200" b="0" i="0" u="none" strike="noStrike" dirty="0">
                <a:solidFill>
                  <a:srgbClr val="000000"/>
                </a:solidFill>
                <a:effectLst/>
                <a:latin typeface="Arial"/>
              </a:rPr>
              <a:t>.</a:t>
            </a:r>
          </a:p>
        </p:txBody>
      </p:sp>
      <p:sp>
        <p:nvSpPr>
          <p:cNvPr id="8" name="Rounded Rectangular Callout 7"/>
          <p:cNvSpPr/>
          <p:nvPr/>
        </p:nvSpPr>
        <p:spPr>
          <a:xfrm>
            <a:off x="395536" y="4005065"/>
            <a:ext cx="4176464" cy="2649956"/>
          </a:xfrm>
          <a:prstGeom prst="wedgeRoundRectCallout">
            <a:avLst>
              <a:gd name="adj1" fmla="val -28707"/>
              <a:gd name="adj2" fmla="val -59773"/>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en-GB" sz="2800" b="0" i="0" u="none" strike="noStrike" dirty="0" err="1">
                <a:solidFill>
                  <a:srgbClr val="000000"/>
                </a:solidFill>
                <a:effectLst/>
                <a:latin typeface="Arial"/>
              </a:rPr>
              <a:t>Vse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ki</a:t>
            </a:r>
            <a:r>
              <a:rPr lang="en-GB" sz="2800" b="0" i="0" u="none" strike="noStrike" dirty="0">
                <a:solidFill>
                  <a:srgbClr val="000000"/>
                </a:solidFill>
                <a:effectLst/>
                <a:latin typeface="Arial"/>
              </a:rPr>
              <a:t> so se </a:t>
            </a:r>
            <a:r>
              <a:rPr lang="en-GB" sz="2800" b="0" i="0" u="none" strike="noStrike" dirty="0" err="1">
                <a:solidFill>
                  <a:srgbClr val="000000"/>
                </a:solidFill>
                <a:effectLst/>
                <a:latin typeface="Arial"/>
              </a:rPr>
              <a:t>potrudili</a:t>
            </a:r>
            <a:r>
              <a:rPr lang="en-GB" sz="2800" b="0" i="0" u="none" strike="noStrike" dirty="0">
                <a:solidFill>
                  <a:srgbClr val="000000"/>
                </a:solidFill>
                <a:effectLst/>
                <a:latin typeface="Arial"/>
              </a:rPr>
              <a:t>, </a:t>
            </a:r>
            <a:r>
              <a:rPr lang="hr-HR" sz="2800" b="0" i="0" u="none" strike="noStrike" dirty="0">
                <a:solidFill>
                  <a:srgbClr val="000000"/>
                </a:solidFill>
                <a:effectLst/>
                <a:latin typeface="Arial"/>
              </a:rPr>
              <a:t>da</a:t>
            </a:r>
            <a:r>
              <a:rPr lang="en-GB" sz="2800" b="0" i="0" u="none" strike="noStrike" dirty="0">
                <a:solidFill>
                  <a:srgbClr val="000000"/>
                </a:solidFill>
                <a:effectLst/>
                <a:latin typeface="Arial"/>
              </a:rPr>
              <a:t> pouk </a:t>
            </a:r>
            <a:r>
              <a:rPr lang="en-GB" sz="2800" b="0" i="0" u="none" strike="noStrike" dirty="0" err="1">
                <a:solidFill>
                  <a:srgbClr val="000000"/>
                </a:solidFill>
                <a:effectLst/>
                <a:latin typeface="Arial"/>
              </a:rPr>
              <a:t>lahko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izvajamo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na</a:t>
            </a:r>
            <a:r>
              <a:rPr lang="en-GB" sz="2800" b="0" i="0" u="none" strike="noStrike" dirty="0">
                <a:solidFill>
                  <a:srgbClr val="000000"/>
                </a:solidFill>
                <a:effectLst/>
                <a:latin typeface="Arial"/>
              </a:rPr>
              <a:t> </a:t>
            </a:r>
            <a:r>
              <a:rPr lang="hr-HR" sz="2800" b="0" i="0" u="none" strike="noStrike" dirty="0">
                <a:solidFill>
                  <a:srgbClr val="000000"/>
                </a:solidFill>
                <a:effectLst/>
                <a:latin typeface="Arial"/>
              </a:rPr>
              <a:t>da</a:t>
            </a:r>
            <a:r>
              <a:rPr lang="en-GB" sz="2800" b="0" i="0" u="none" strike="noStrike" dirty="0" err="1">
                <a:solidFill>
                  <a:srgbClr val="000000"/>
                </a:solidFill>
                <a:effectLst/>
                <a:latin typeface="Arial"/>
              </a:rPr>
              <a:t>ljavo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Upam</a:t>
            </a:r>
            <a:r>
              <a:rPr lang="hr-HR" sz="2800" b="0" i="0" u="none" strike="noStrike" dirty="0">
                <a:solidFill>
                  <a:srgbClr val="000000"/>
                </a:solidFill>
                <a:effectLst/>
                <a:latin typeface="Arial"/>
              </a:rPr>
              <a:t>, da </a:t>
            </a:r>
            <a:r>
              <a:rPr lang="en-GB" sz="2800" b="0" i="0" u="none" strike="noStrike" dirty="0" err="1">
                <a:solidFill>
                  <a:srgbClr val="000000"/>
                </a:solidFill>
                <a:effectLst/>
                <a:latin typeface="Arial"/>
              </a:rPr>
              <a:t>bomo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tako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lahko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preživeli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še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naslednjih</a:t>
            </a:r>
            <a:r>
              <a:rPr lang="en-GB" sz="2800" b="0" i="0" u="none" strike="noStrike" dirty="0">
                <a:solidFill>
                  <a:srgbClr val="000000"/>
                </a:solidFill>
                <a:effectLst/>
                <a:latin typeface="Arial"/>
              </a:rPr>
              <a:t> </a:t>
            </a:r>
            <a:r>
              <a:rPr lang="hr-HR" sz="2800" b="0" i="0" u="none" strike="noStrike" dirty="0">
                <a:solidFill>
                  <a:srgbClr val="000000"/>
                </a:solidFill>
                <a:effectLst/>
                <a:latin typeface="Arial"/>
              </a:rPr>
              <a:t>ne</a:t>
            </a:r>
            <a:r>
              <a:rPr lang="en-GB" sz="2800" b="0" i="0" u="none" strike="noStrike" dirty="0" err="1">
                <a:solidFill>
                  <a:srgbClr val="000000"/>
                </a:solidFill>
                <a:effectLst/>
                <a:latin typeface="Arial"/>
              </a:rPr>
              <a:t>kaj</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tednov</a:t>
            </a:r>
            <a:r>
              <a:rPr lang="en-GB" sz="2800" b="0" i="0" u="none" strike="noStrike" dirty="0">
                <a:solidFill>
                  <a:srgbClr val="000000"/>
                </a:solidFill>
                <a:effectLst/>
                <a:latin typeface="Arial"/>
              </a:rPr>
              <a:t>.</a:t>
            </a:r>
          </a:p>
        </p:txBody>
      </p:sp>
      <p:sp>
        <p:nvSpPr>
          <p:cNvPr id="9" name="Rounded Rectangular Callout 8"/>
          <p:cNvSpPr/>
          <p:nvPr/>
        </p:nvSpPr>
        <p:spPr>
          <a:xfrm>
            <a:off x="5004049" y="4820886"/>
            <a:ext cx="4139952" cy="2016222"/>
          </a:xfrm>
          <a:prstGeom prst="wedgeRoundRectCallout">
            <a:avLst>
              <a:gd name="adj1" fmla="val -28707"/>
              <a:gd name="adj2" fmla="val -59773"/>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it-IT" sz="2800" b="0" i="0" u="none" strike="noStrike" dirty="0">
                <a:solidFill>
                  <a:srgbClr val="000000"/>
                </a:solidFill>
                <a:effectLst/>
                <a:latin typeface="Arial"/>
              </a:rPr>
              <a:t>To,da delamo vse počasi in utrjujemo</a:t>
            </a:r>
            <a:endParaRPr lang="en-GB" sz="2800" b="0" i="0" u="none" strike="noStrike" dirty="0">
              <a:solidFill>
                <a:srgbClr val="000000"/>
              </a:solidFill>
              <a:effectLst/>
              <a:latin typeface="Arial"/>
            </a:endParaRPr>
          </a:p>
        </p:txBody>
      </p:sp>
    </p:spTree>
    <p:extLst>
      <p:ext uri="{BB962C8B-B14F-4D97-AF65-F5344CB8AC3E}">
        <p14:creationId xmlns:p14="http://schemas.microsoft.com/office/powerpoint/2010/main" val="226369252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ular Callout 4"/>
          <p:cNvSpPr/>
          <p:nvPr/>
        </p:nvSpPr>
        <p:spPr>
          <a:xfrm>
            <a:off x="46947" y="380817"/>
            <a:ext cx="3520343" cy="2008218"/>
          </a:xfrm>
          <a:prstGeom prst="wedgeRoundRectCallout">
            <a:avLst>
              <a:gd name="adj1" fmla="val 54505"/>
              <a:gd name="adj2" fmla="val -46446"/>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en-GB" sz="2800" b="0" i="0" u="none" strike="noStrike" dirty="0" err="1">
                <a:solidFill>
                  <a:srgbClr val="000000"/>
                </a:solidFill>
                <a:effectLst/>
                <a:latin typeface="Arial"/>
              </a:rPr>
              <a:t>Pohvalila</a:t>
            </a:r>
            <a:r>
              <a:rPr lang="en-GB" sz="2800" b="0" i="0" u="none" strike="noStrike" dirty="0">
                <a:solidFill>
                  <a:srgbClr val="000000"/>
                </a:solidFill>
                <a:effectLst/>
                <a:latin typeface="Arial"/>
              </a:rPr>
              <a:t> bi </a:t>
            </a:r>
            <a:r>
              <a:rPr lang="en-GB" sz="2800" b="0" i="0" u="none" strike="noStrike" dirty="0" err="1">
                <a:solidFill>
                  <a:srgbClr val="000000"/>
                </a:solidFill>
                <a:effectLst/>
                <a:latin typeface="Arial"/>
              </a:rPr>
              <a:t>učitelje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ker</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nam</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dajo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ravno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prav</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domače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naloge</a:t>
            </a:r>
            <a:r>
              <a:rPr lang="en-GB" sz="2800" b="0" i="0" u="none" strike="noStrike" dirty="0">
                <a:solidFill>
                  <a:srgbClr val="000000"/>
                </a:solidFill>
                <a:effectLst/>
                <a:latin typeface="Arial"/>
              </a:rPr>
              <a:t> </a:t>
            </a:r>
          </a:p>
        </p:txBody>
      </p:sp>
      <p:sp>
        <p:nvSpPr>
          <p:cNvPr id="6" name="Rounded Rectangular Callout 5"/>
          <p:cNvSpPr/>
          <p:nvPr/>
        </p:nvSpPr>
        <p:spPr>
          <a:xfrm>
            <a:off x="58846" y="3861048"/>
            <a:ext cx="3572181" cy="2016222"/>
          </a:xfrm>
          <a:prstGeom prst="wedgeRoundRectCallout">
            <a:avLst>
              <a:gd name="adj1" fmla="val 27364"/>
              <a:gd name="adj2" fmla="val -73811"/>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en-GB" sz="2800" b="0" i="0" u="none" strike="noStrike" dirty="0">
                <a:solidFill>
                  <a:srgbClr val="000000"/>
                </a:solidFill>
                <a:effectLst/>
                <a:latin typeface="Arial"/>
              </a:rPr>
              <a:t>da se </a:t>
            </a:r>
            <a:r>
              <a:rPr lang="en-GB" sz="2800" b="0" i="0" u="none" strike="noStrike" dirty="0" err="1">
                <a:solidFill>
                  <a:srgbClr val="000000"/>
                </a:solidFill>
                <a:effectLst/>
                <a:latin typeface="Arial"/>
              </a:rPr>
              <a:t>učitelji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trudite</a:t>
            </a:r>
            <a:r>
              <a:rPr lang="en-GB" sz="2800" b="0" i="0" u="none" strike="noStrike" dirty="0">
                <a:solidFill>
                  <a:srgbClr val="000000"/>
                </a:solidFill>
                <a:effectLst/>
                <a:latin typeface="Arial"/>
              </a:rPr>
              <a:t>, da </a:t>
            </a:r>
            <a:r>
              <a:rPr lang="en-GB" sz="2800" b="0" i="0" u="none" strike="noStrike" dirty="0" err="1">
                <a:solidFill>
                  <a:srgbClr val="000000"/>
                </a:solidFill>
                <a:effectLst/>
                <a:latin typeface="Arial"/>
              </a:rPr>
              <a:t>učencem</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dajete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naloge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za</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določeno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učno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snov</a:t>
            </a:r>
            <a:r>
              <a:rPr lang="en-GB" sz="2800" b="0" i="0" u="none" strike="noStrike" dirty="0">
                <a:solidFill>
                  <a:srgbClr val="000000"/>
                </a:solidFill>
                <a:effectLst/>
                <a:latin typeface="Arial"/>
              </a:rPr>
              <a:t>.</a:t>
            </a:r>
          </a:p>
        </p:txBody>
      </p:sp>
      <p:sp>
        <p:nvSpPr>
          <p:cNvPr id="7" name="Rounded Rectangular Callout 6"/>
          <p:cNvSpPr/>
          <p:nvPr/>
        </p:nvSpPr>
        <p:spPr>
          <a:xfrm>
            <a:off x="4211960" y="380818"/>
            <a:ext cx="4248471" cy="2616134"/>
          </a:xfrm>
          <a:prstGeom prst="wedgeRoundRectCallout">
            <a:avLst>
              <a:gd name="adj1" fmla="val -61201"/>
              <a:gd name="adj2" fmla="val -61888"/>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en-GB" sz="3200" b="0" i="0" u="none" strike="noStrike" dirty="0">
                <a:solidFill>
                  <a:srgbClr val="000000"/>
                </a:solidFill>
                <a:effectLst/>
                <a:latin typeface="Arial"/>
              </a:rPr>
              <a:t>U</a:t>
            </a:r>
            <a:r>
              <a:rPr lang="hr-HR" sz="3200" b="0" i="0" u="none" strike="noStrike" dirty="0">
                <a:solidFill>
                  <a:srgbClr val="000000"/>
                </a:solidFill>
                <a:effectLst/>
                <a:latin typeface="Arial"/>
              </a:rPr>
              <a:t>č</a:t>
            </a:r>
            <a:r>
              <a:rPr lang="en-GB" sz="3200" b="0" i="0" u="none" strike="noStrike" dirty="0" err="1">
                <a:solidFill>
                  <a:srgbClr val="000000"/>
                </a:solidFill>
                <a:effectLst/>
                <a:latin typeface="Arial"/>
              </a:rPr>
              <a:t>iteljico</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Anjo</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Hofman</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ker</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nas</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zabava</a:t>
            </a:r>
            <a:r>
              <a:rPr lang="en-GB" sz="3200" b="0" i="0" u="none" strike="noStrike" dirty="0">
                <a:solidFill>
                  <a:srgbClr val="000000"/>
                </a:solidFill>
                <a:effectLst/>
                <a:latin typeface="Arial"/>
              </a:rPr>
              <a:t> z </a:t>
            </a:r>
            <a:r>
              <a:rPr lang="en-GB" sz="3200" b="0" i="0" u="none" strike="noStrike" dirty="0" err="1">
                <a:solidFill>
                  <a:srgbClr val="000000"/>
                </a:solidFill>
                <a:effectLst/>
                <a:latin typeface="Arial"/>
              </a:rPr>
              <a:t>njenimi</a:t>
            </a:r>
            <a:r>
              <a:rPr lang="en-GB" sz="3200" b="0" i="0" u="none" strike="noStrike" dirty="0">
                <a:solidFill>
                  <a:srgbClr val="000000"/>
                </a:solidFill>
                <a:effectLst/>
                <a:latin typeface="Arial"/>
              </a:rPr>
              <a:t> </a:t>
            </a:r>
            <a:r>
              <a:rPr lang="en-GB" sz="3200" b="0" i="0" u="none" strike="noStrike" dirty="0" err="1">
                <a:solidFill>
                  <a:srgbClr val="000000"/>
                </a:solidFill>
                <a:effectLst/>
                <a:latin typeface="Arial"/>
              </a:rPr>
              <a:t>memeti</a:t>
            </a:r>
            <a:r>
              <a:rPr lang="hr-HR" sz="3200" b="0" i="0" u="none" strike="noStrike" dirty="0">
                <a:solidFill>
                  <a:srgbClr val="000000"/>
                </a:solidFill>
                <a:effectLst/>
                <a:latin typeface="Arial"/>
              </a:rPr>
              <a:t>.</a:t>
            </a:r>
            <a:endParaRPr lang="en-GB" sz="3200" b="0" i="0" u="none" strike="noStrike" dirty="0">
              <a:solidFill>
                <a:srgbClr val="000000"/>
              </a:solidFill>
              <a:effectLst/>
              <a:latin typeface="Arial"/>
            </a:endParaRPr>
          </a:p>
        </p:txBody>
      </p:sp>
      <p:sp>
        <p:nvSpPr>
          <p:cNvPr id="8" name="Rounded Rectangular Callout 7"/>
          <p:cNvSpPr/>
          <p:nvPr/>
        </p:nvSpPr>
        <p:spPr>
          <a:xfrm>
            <a:off x="4339364" y="4881599"/>
            <a:ext cx="4176464" cy="1569837"/>
          </a:xfrm>
          <a:prstGeom prst="wedgeRoundRectCallout">
            <a:avLst>
              <a:gd name="adj1" fmla="val -33920"/>
              <a:gd name="adj2" fmla="val -118021"/>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pl-PL" sz="2800" b="0" i="0" u="none" strike="noStrike" dirty="0">
                <a:solidFill>
                  <a:srgbClr val="000000"/>
                </a:solidFill>
                <a:effectLst/>
                <a:latin typeface="Arial"/>
              </a:rPr>
              <a:t>da mi to po računalniku ni tako slabo.</a:t>
            </a:r>
            <a:endParaRPr lang="en-GB" sz="2800" b="0" i="0" u="none" strike="noStrike" dirty="0">
              <a:solidFill>
                <a:srgbClr val="000000"/>
              </a:solidFill>
              <a:effectLst/>
              <a:latin typeface="Arial"/>
            </a:endParaRPr>
          </a:p>
        </p:txBody>
      </p:sp>
    </p:spTree>
    <p:extLst>
      <p:ext uri="{BB962C8B-B14F-4D97-AF65-F5344CB8AC3E}">
        <p14:creationId xmlns:p14="http://schemas.microsoft.com/office/powerpoint/2010/main" val="36378266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433" y="1124744"/>
            <a:ext cx="8632367" cy="5001420"/>
          </a:xfrm>
        </p:spPr>
        <p:txBody>
          <a:bodyPr/>
          <a:lstStyle/>
          <a:p>
            <a:pPr marL="0" indent="0">
              <a:buNone/>
            </a:pPr>
            <a:r>
              <a:rPr lang="hr-HR" dirty="0"/>
              <a:t>Res veliko pohval učiteljicam, podrobneje npr.:</a:t>
            </a:r>
          </a:p>
          <a:p>
            <a:endParaRPr lang="en-GB" dirty="0"/>
          </a:p>
        </p:txBody>
      </p:sp>
      <p:sp>
        <p:nvSpPr>
          <p:cNvPr id="9" name="Rounded Rectangular Callout 8"/>
          <p:cNvSpPr/>
          <p:nvPr/>
        </p:nvSpPr>
        <p:spPr>
          <a:xfrm>
            <a:off x="3347864" y="4437112"/>
            <a:ext cx="3528392" cy="2399077"/>
          </a:xfrm>
          <a:prstGeom prst="wedgeRoundRectCallout">
            <a:avLst>
              <a:gd name="adj1" fmla="val -43274"/>
              <a:gd name="adj2" fmla="val -72136"/>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hr-HR" sz="2400" dirty="0" err="1">
                <a:solidFill>
                  <a:srgbClr val="000000"/>
                </a:solidFill>
                <a:latin typeface="Arial"/>
              </a:rPr>
              <a:t>P</a:t>
            </a:r>
            <a:r>
              <a:rPr lang="en-GB" sz="2400" b="0" i="0" u="none" strike="noStrike" dirty="0" err="1">
                <a:solidFill>
                  <a:srgbClr val="000000"/>
                </a:solidFill>
                <a:effectLst/>
                <a:latin typeface="Arial"/>
              </a:rPr>
              <a:t>ohvale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učiteljici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za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ažurno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odzivanje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za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skrb</a:t>
            </a:r>
            <a:r>
              <a:rPr lang="en-GB" sz="2400" b="0" i="0" u="none" strike="noStrike" dirty="0">
                <a:solidFill>
                  <a:srgbClr val="000000"/>
                </a:solidFill>
                <a:effectLst/>
                <a:latin typeface="Arial"/>
              </a:rPr>
              <a:t> in </a:t>
            </a:r>
            <a:r>
              <a:rPr lang="en-GB" sz="2400" b="0" i="0" u="none" strike="noStrike" dirty="0" err="1">
                <a:solidFill>
                  <a:srgbClr val="000000"/>
                </a:solidFill>
                <a:effectLst/>
                <a:latin typeface="Arial"/>
              </a:rPr>
              <a:t>za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trud</a:t>
            </a:r>
            <a:r>
              <a:rPr lang="en-GB" sz="2400" b="0" i="0" u="none" strike="noStrike" dirty="0">
                <a:solidFill>
                  <a:srgbClr val="000000"/>
                </a:solidFill>
                <a:effectLst/>
                <a:latin typeface="Arial"/>
              </a:rPr>
              <a:t> in </a:t>
            </a:r>
            <a:r>
              <a:rPr lang="en-GB" sz="2400" b="0" i="0" u="none" strike="noStrike" dirty="0" err="1">
                <a:solidFill>
                  <a:srgbClr val="000000"/>
                </a:solidFill>
                <a:effectLst/>
                <a:latin typeface="Arial"/>
              </a:rPr>
              <a:t>malce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humorja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ki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nam</a:t>
            </a:r>
            <a:r>
              <a:rPr lang="en-GB" sz="2400" b="0" i="0" u="none" strike="noStrike" dirty="0">
                <a:solidFill>
                  <a:srgbClr val="000000"/>
                </a:solidFill>
                <a:effectLst/>
                <a:latin typeface="Arial"/>
              </a:rPr>
              <a:t> v </a:t>
            </a:r>
            <a:r>
              <a:rPr lang="en-GB" sz="2400" b="0" i="0" u="none" strike="noStrike" dirty="0" err="1">
                <a:solidFill>
                  <a:srgbClr val="000000"/>
                </a:solidFill>
                <a:effectLst/>
                <a:latin typeface="Arial"/>
              </a:rPr>
              <a:t>teh</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negotovih</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trenutkih</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prav</a:t>
            </a:r>
            <a:r>
              <a:rPr lang="en-GB" sz="2400" b="0" i="0" u="none" strike="noStrike" dirty="0">
                <a:solidFill>
                  <a:srgbClr val="000000"/>
                </a:solidFill>
                <a:effectLst/>
                <a:latin typeface="Arial"/>
              </a:rPr>
              <a:t> pride.</a:t>
            </a:r>
          </a:p>
        </p:txBody>
      </p:sp>
      <p:sp>
        <p:nvSpPr>
          <p:cNvPr id="10" name="Rounded Rectangular Callout 9"/>
          <p:cNvSpPr/>
          <p:nvPr/>
        </p:nvSpPr>
        <p:spPr>
          <a:xfrm>
            <a:off x="3347864" y="1700808"/>
            <a:ext cx="3019327" cy="1957245"/>
          </a:xfrm>
          <a:prstGeom prst="wedgeRoundRectCallout">
            <a:avLst>
              <a:gd name="adj1" fmla="val -72140"/>
              <a:gd name="adj2" fmla="val -45542"/>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pt-BR" sz="2400" b="0" i="0" u="none" strike="noStrike" dirty="0">
                <a:solidFill>
                  <a:srgbClr val="000000"/>
                </a:solidFill>
                <a:effectLst/>
                <a:latin typeface="Arial"/>
              </a:rPr>
              <a:t>Vse učitelje,ki se trudijo in hkrati spodbujajo naše otroke</a:t>
            </a:r>
          </a:p>
        </p:txBody>
      </p:sp>
      <p:sp>
        <p:nvSpPr>
          <p:cNvPr id="12" name="Rounded Rectangular Callout 11"/>
          <p:cNvSpPr/>
          <p:nvPr/>
        </p:nvSpPr>
        <p:spPr>
          <a:xfrm>
            <a:off x="54433" y="1700809"/>
            <a:ext cx="3077407" cy="3423262"/>
          </a:xfrm>
          <a:prstGeom prst="wedgeRoundRectCallout">
            <a:avLst>
              <a:gd name="adj1" fmla="val 56448"/>
              <a:gd name="adj2" fmla="val 16094"/>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400" b="0" i="0" u="none" strike="noStrike" dirty="0">
                <a:solidFill>
                  <a:srgbClr val="000000"/>
                </a:solidFill>
                <a:effectLst/>
                <a:latin typeface="Arial"/>
              </a:rPr>
              <a:t>da je </a:t>
            </a:r>
            <a:r>
              <a:rPr lang="en-GB" sz="2400" b="0" i="0" u="none" strike="noStrike" dirty="0" err="1">
                <a:solidFill>
                  <a:srgbClr val="000000"/>
                </a:solidFill>
                <a:effectLst/>
                <a:latin typeface="Arial"/>
              </a:rPr>
              <a:t>šola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takoj</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začela</a:t>
            </a:r>
            <a:r>
              <a:rPr lang="en-GB" sz="2400" b="0" i="0" u="none" strike="noStrike" dirty="0">
                <a:solidFill>
                  <a:srgbClr val="000000"/>
                </a:solidFill>
                <a:effectLst/>
                <a:latin typeface="Arial"/>
              </a:rPr>
              <a:t> s </a:t>
            </a:r>
            <a:r>
              <a:rPr lang="en-GB" sz="2400" b="0" i="0" u="none" strike="noStrike" dirty="0" err="1">
                <a:solidFill>
                  <a:srgbClr val="000000"/>
                </a:solidFill>
                <a:effectLst/>
                <a:latin typeface="Arial"/>
              </a:rPr>
              <a:t>pošiljanjem</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vsebin</a:t>
            </a:r>
            <a:r>
              <a:rPr lang="en-GB" sz="2400" b="0" i="0" u="none" strike="noStrike" dirty="0">
                <a:solidFill>
                  <a:srgbClr val="000000"/>
                </a:solidFill>
                <a:effectLst/>
                <a:latin typeface="Arial"/>
              </a:rPr>
              <a:t>, s </a:t>
            </a:r>
            <a:r>
              <a:rPr lang="en-GB" sz="2400" b="0" i="0" u="none" strike="noStrike" dirty="0" err="1">
                <a:solidFill>
                  <a:srgbClr val="000000"/>
                </a:solidFill>
                <a:effectLst/>
                <a:latin typeface="Arial"/>
              </a:rPr>
              <a:t>katerimi</a:t>
            </a:r>
            <a:r>
              <a:rPr lang="en-GB" sz="2400" b="0" i="0" u="none" strike="noStrike" dirty="0">
                <a:solidFill>
                  <a:srgbClr val="000000"/>
                </a:solidFill>
                <a:effectLst/>
                <a:latin typeface="Arial"/>
              </a:rPr>
              <a:t> je </a:t>
            </a:r>
            <a:r>
              <a:rPr lang="en-GB" sz="2400" b="0" i="0" u="none" strike="noStrike" dirty="0" err="1">
                <a:solidFill>
                  <a:srgbClr val="000000"/>
                </a:solidFill>
                <a:effectLst/>
                <a:latin typeface="Arial"/>
              </a:rPr>
              <a:t>otroke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vključevala</a:t>
            </a:r>
            <a:r>
              <a:rPr lang="en-GB" sz="2400" b="0" i="0" u="none" strike="noStrike" dirty="0">
                <a:solidFill>
                  <a:srgbClr val="000000"/>
                </a:solidFill>
                <a:effectLst/>
                <a:latin typeface="Arial"/>
              </a:rPr>
              <a:t> v </a:t>
            </a:r>
            <a:r>
              <a:rPr lang="en-GB" sz="2400" b="0" i="0" u="none" strike="noStrike" dirty="0" err="1">
                <a:solidFill>
                  <a:srgbClr val="000000"/>
                </a:solidFill>
                <a:effectLst/>
                <a:latin typeface="Arial"/>
              </a:rPr>
              <a:t>posamezne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vsebine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predmetov</a:t>
            </a:r>
            <a:r>
              <a:rPr lang="en-GB" sz="2400" b="0" i="0" u="none" strike="noStrike" dirty="0">
                <a:solidFill>
                  <a:srgbClr val="000000"/>
                </a:solidFill>
                <a:effectLst/>
                <a:latin typeface="Arial"/>
              </a:rPr>
              <a:t>;</a:t>
            </a:r>
          </a:p>
        </p:txBody>
      </p:sp>
      <p:sp>
        <p:nvSpPr>
          <p:cNvPr id="13" name="Rounded Rectangular Callout 12"/>
          <p:cNvSpPr/>
          <p:nvPr/>
        </p:nvSpPr>
        <p:spPr>
          <a:xfrm>
            <a:off x="0" y="5124071"/>
            <a:ext cx="2880320" cy="1733929"/>
          </a:xfrm>
          <a:prstGeom prst="wedgeRoundRectCallout">
            <a:avLst>
              <a:gd name="adj1" fmla="val 63824"/>
              <a:gd name="adj2" fmla="val -61178"/>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400" b="0" i="0" u="none" strike="noStrike" dirty="0" err="1">
                <a:solidFill>
                  <a:srgbClr val="000000"/>
                </a:solidFill>
                <a:effectLst/>
                <a:latin typeface="Arial"/>
              </a:rPr>
              <a:t>Drobne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spodbude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strokovnih</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delavcev</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glede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trenutne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situaci</a:t>
            </a:r>
            <a:r>
              <a:rPr lang="hr-HR" sz="2400" b="0" i="0" u="none" strike="noStrike" dirty="0">
                <a:solidFill>
                  <a:srgbClr val="000000"/>
                </a:solidFill>
                <a:effectLst/>
                <a:latin typeface="Arial"/>
              </a:rPr>
              <a:t>j</a:t>
            </a:r>
            <a:r>
              <a:rPr lang="en-GB" sz="2400" b="0" i="0" u="none" strike="noStrike" dirty="0">
                <a:solidFill>
                  <a:srgbClr val="000000"/>
                </a:solidFill>
                <a:effectLst/>
                <a:latin typeface="Arial"/>
              </a:rPr>
              <a:t>e</a:t>
            </a:r>
          </a:p>
        </p:txBody>
      </p:sp>
      <p:sp>
        <p:nvSpPr>
          <p:cNvPr id="14" name="Rounded Rectangular Callout 13"/>
          <p:cNvSpPr/>
          <p:nvPr/>
        </p:nvSpPr>
        <p:spPr>
          <a:xfrm>
            <a:off x="6588224" y="-7826"/>
            <a:ext cx="2592288" cy="962329"/>
          </a:xfrm>
          <a:prstGeom prst="wedgeRoundRectCallout">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400" b="0" i="0" u="none" strike="noStrike" dirty="0" err="1">
                <a:solidFill>
                  <a:srgbClr val="000000"/>
                </a:solidFill>
                <a:effectLst/>
                <a:latin typeface="Arial"/>
              </a:rPr>
              <a:t>Trud</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učiteljev</a:t>
            </a:r>
            <a:r>
              <a:rPr lang="en-GB" sz="2400" b="0" i="0" u="none" strike="noStrike" dirty="0">
                <a:solidFill>
                  <a:srgbClr val="000000"/>
                </a:solidFill>
                <a:effectLst/>
                <a:latin typeface="Arial"/>
              </a:rPr>
              <a:t> </a:t>
            </a:r>
          </a:p>
        </p:txBody>
      </p:sp>
      <p:sp>
        <p:nvSpPr>
          <p:cNvPr id="15" name="Rounded Rectangular Callout 14"/>
          <p:cNvSpPr/>
          <p:nvPr/>
        </p:nvSpPr>
        <p:spPr>
          <a:xfrm>
            <a:off x="6588224" y="1931750"/>
            <a:ext cx="2592288" cy="1726304"/>
          </a:xfrm>
          <a:prstGeom prst="wedgeRoundRectCallout">
            <a:avLst>
              <a:gd name="adj1" fmla="val 21758"/>
              <a:gd name="adj2" fmla="val -68079"/>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pl-PL" sz="2400" b="0" i="0" u="none" strike="noStrike" dirty="0">
                <a:solidFill>
                  <a:srgbClr val="000000"/>
                </a:solidFill>
                <a:effectLst/>
                <a:latin typeface="Arial"/>
              </a:rPr>
              <a:t>Preglednost nalog za vsak dan.</a:t>
            </a:r>
            <a:endParaRPr lang="en-GB" sz="2400" b="0" i="0" u="none" strike="noStrike" dirty="0">
              <a:solidFill>
                <a:srgbClr val="000000"/>
              </a:solidFill>
              <a:effectLst/>
              <a:latin typeface="Arial"/>
            </a:endParaRPr>
          </a:p>
        </p:txBody>
      </p:sp>
      <p:sp>
        <p:nvSpPr>
          <p:cNvPr id="16" name="Rounded Rectangular Callout 15"/>
          <p:cNvSpPr/>
          <p:nvPr/>
        </p:nvSpPr>
        <p:spPr>
          <a:xfrm>
            <a:off x="7033410" y="3933057"/>
            <a:ext cx="2160240" cy="2793332"/>
          </a:xfrm>
          <a:prstGeom prst="wedgeRoundRectCallout">
            <a:avLst>
              <a:gd name="adj1" fmla="val -90295"/>
              <a:gd name="adj2" fmla="val -52493"/>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400" b="0" i="0" u="none" strike="noStrike" dirty="0">
                <a:solidFill>
                  <a:srgbClr val="000000"/>
                </a:solidFill>
                <a:effectLst/>
                <a:latin typeface="Arial"/>
              </a:rPr>
              <a:t>da se </a:t>
            </a:r>
            <a:r>
              <a:rPr lang="en-GB" sz="2400" b="0" i="0" u="none" strike="noStrike" dirty="0" err="1">
                <a:solidFill>
                  <a:srgbClr val="000000"/>
                </a:solidFill>
                <a:effectLst/>
                <a:latin typeface="Arial"/>
              </a:rPr>
              <a:t>šola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trudi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kolikor</a:t>
            </a:r>
            <a:r>
              <a:rPr lang="en-GB" sz="2400" b="0" i="0" u="none" strike="noStrike" dirty="0">
                <a:solidFill>
                  <a:srgbClr val="000000"/>
                </a:solidFill>
                <a:effectLst/>
                <a:latin typeface="Arial"/>
              </a:rPr>
              <a:t> le </a:t>
            </a:r>
            <a:r>
              <a:rPr lang="en-GB" sz="2400" b="0" i="0" u="none" strike="noStrike" dirty="0" err="1">
                <a:solidFill>
                  <a:srgbClr val="000000"/>
                </a:solidFill>
                <a:effectLst/>
                <a:latin typeface="Arial"/>
              </a:rPr>
              <a:t>lahko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ohranjati</a:t>
            </a:r>
            <a:r>
              <a:rPr lang="en-GB" sz="2400" b="0" i="0" u="none" strike="noStrike" dirty="0">
                <a:solidFill>
                  <a:srgbClr val="000000"/>
                </a:solidFill>
                <a:effectLst/>
                <a:latin typeface="Arial"/>
              </a:rPr>
              <a:t> pouk s </a:t>
            </a:r>
            <a:r>
              <a:rPr lang="en-GB" sz="2400" b="0" i="0" u="none" strike="noStrike" dirty="0" err="1">
                <a:solidFill>
                  <a:srgbClr val="000000"/>
                </a:solidFill>
                <a:effectLst/>
                <a:latin typeface="Arial"/>
              </a:rPr>
              <a:t>svojimi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učenci</a:t>
            </a:r>
            <a:r>
              <a:rPr lang="en-GB" sz="2400" b="0" i="0" u="none" strike="noStrike" dirty="0">
                <a:solidFill>
                  <a:srgbClr val="000000"/>
                </a:solidFill>
                <a:effectLst/>
                <a:latin typeface="Arial"/>
              </a:rPr>
              <a:t>.</a:t>
            </a:r>
          </a:p>
        </p:txBody>
      </p:sp>
      <p:sp>
        <p:nvSpPr>
          <p:cNvPr id="17" name="Title 1"/>
          <p:cNvSpPr>
            <a:spLocks noGrp="1"/>
          </p:cNvSpPr>
          <p:nvPr>
            <p:ph type="title"/>
          </p:nvPr>
        </p:nvSpPr>
        <p:spPr>
          <a:xfrm>
            <a:off x="0" y="21611"/>
            <a:ext cx="4330824" cy="850106"/>
          </a:xfrm>
        </p:spPr>
        <p:txBody>
          <a:bodyPr>
            <a:normAutofit/>
          </a:bodyPr>
          <a:lstStyle/>
          <a:p>
            <a:r>
              <a:rPr lang="hr-HR"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Pohvale staršev</a:t>
            </a:r>
            <a:endParaRPr lang="en-GB" dirty="0"/>
          </a:p>
        </p:txBody>
      </p:sp>
    </p:spTree>
    <p:extLst>
      <p:ext uri="{BB962C8B-B14F-4D97-AF65-F5344CB8AC3E}">
        <p14:creationId xmlns:p14="http://schemas.microsoft.com/office/powerpoint/2010/main" val="216546295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ular Callout 3"/>
          <p:cNvSpPr/>
          <p:nvPr/>
        </p:nvSpPr>
        <p:spPr>
          <a:xfrm>
            <a:off x="220843" y="2564904"/>
            <a:ext cx="3592714" cy="1895815"/>
          </a:xfrm>
          <a:prstGeom prst="wedgeRoundRectCallout">
            <a:avLst>
              <a:gd name="adj1" fmla="val 74955"/>
              <a:gd name="adj2" fmla="val -27367"/>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pl-PL" sz="2400" b="0" i="0" u="none" strike="noStrike" dirty="0">
                <a:solidFill>
                  <a:srgbClr val="000000"/>
                </a:solidFill>
                <a:effectLst/>
                <a:latin typeface="Arial"/>
              </a:rPr>
              <a:t>hitro organizacijo in celosten odziv vseh sodelujočih s strani šole</a:t>
            </a:r>
            <a:endParaRPr lang="en-GB" sz="2400" b="0" i="0" u="none" strike="noStrike" dirty="0">
              <a:solidFill>
                <a:srgbClr val="000000"/>
              </a:solidFill>
              <a:effectLst/>
              <a:latin typeface="Arial"/>
            </a:endParaRPr>
          </a:p>
        </p:txBody>
      </p:sp>
      <p:sp>
        <p:nvSpPr>
          <p:cNvPr id="7" name="Rounded Rectangular Callout 6"/>
          <p:cNvSpPr/>
          <p:nvPr/>
        </p:nvSpPr>
        <p:spPr>
          <a:xfrm>
            <a:off x="539552" y="372763"/>
            <a:ext cx="3096344" cy="1400053"/>
          </a:xfrm>
          <a:prstGeom prst="wedgeRoundRectCallout">
            <a:avLst>
              <a:gd name="adj1" fmla="val 60775"/>
              <a:gd name="adj2" fmla="val 73598"/>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hr-HR" sz="2800" b="0" i="0" u="none" strike="noStrike" dirty="0">
                <a:solidFill>
                  <a:srgbClr val="000000"/>
                </a:solidFill>
                <a:effectLst/>
                <a:latin typeface="Arial"/>
              </a:rPr>
              <a:t>Našo punco. Zaenkrat ji kar gre.</a:t>
            </a:r>
            <a:endParaRPr lang="en-GB" sz="2800" b="0" i="0" u="none" strike="noStrike" dirty="0">
              <a:solidFill>
                <a:srgbClr val="000000"/>
              </a:solidFill>
              <a:effectLst/>
              <a:latin typeface="Arial"/>
            </a:endParaRPr>
          </a:p>
        </p:txBody>
      </p:sp>
      <p:sp>
        <p:nvSpPr>
          <p:cNvPr id="8" name="Rounded Rectangular Callout 7"/>
          <p:cNvSpPr/>
          <p:nvPr/>
        </p:nvSpPr>
        <p:spPr>
          <a:xfrm>
            <a:off x="5004048" y="404664"/>
            <a:ext cx="3594185" cy="1584176"/>
          </a:xfrm>
          <a:prstGeom prst="wedgeRoundRectCallout">
            <a:avLst>
              <a:gd name="adj1" fmla="val 21222"/>
              <a:gd name="adj2" fmla="val 101403"/>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400" b="0" i="0" u="none" strike="noStrike" dirty="0" err="1">
                <a:solidFill>
                  <a:srgbClr val="000000"/>
                </a:solidFill>
                <a:effectLst/>
                <a:latin typeface="Arial"/>
              </a:rPr>
              <a:t>način</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dela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preko</a:t>
            </a:r>
            <a:r>
              <a:rPr lang="en-GB" sz="2400" b="0" i="0" u="none" strike="noStrike" dirty="0">
                <a:solidFill>
                  <a:srgbClr val="000000"/>
                </a:solidFill>
                <a:effectLst/>
                <a:latin typeface="Arial"/>
              </a:rPr>
              <a:t> e </a:t>
            </a:r>
            <a:r>
              <a:rPr lang="en-GB" sz="2400" b="0" i="0" u="none" strike="noStrike" dirty="0" err="1">
                <a:solidFill>
                  <a:srgbClr val="000000"/>
                </a:solidFill>
                <a:effectLst/>
                <a:latin typeface="Arial"/>
              </a:rPr>
              <a:t>učilnice</a:t>
            </a:r>
            <a:endParaRPr lang="en-GB" sz="2400" b="0" i="0" u="none" strike="noStrike" dirty="0">
              <a:solidFill>
                <a:srgbClr val="000000"/>
              </a:solidFill>
              <a:effectLst/>
              <a:latin typeface="Arial"/>
            </a:endParaRPr>
          </a:p>
        </p:txBody>
      </p:sp>
      <p:sp>
        <p:nvSpPr>
          <p:cNvPr id="5" name="Rounded Rectangular Callout 4"/>
          <p:cNvSpPr/>
          <p:nvPr/>
        </p:nvSpPr>
        <p:spPr>
          <a:xfrm>
            <a:off x="4643753" y="3356993"/>
            <a:ext cx="4314773" cy="3456916"/>
          </a:xfrm>
          <a:prstGeom prst="wedgeRoundRectCallout">
            <a:avLst>
              <a:gd name="adj1" fmla="val -44138"/>
              <a:gd name="adj2" fmla="val -80267"/>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800" b="0" i="0" u="none" strike="noStrike" dirty="0">
                <a:solidFill>
                  <a:srgbClr val="000000"/>
                </a:solidFill>
                <a:effectLst/>
                <a:latin typeface="Arial"/>
              </a:rPr>
              <a:t>Da </a:t>
            </a:r>
            <a:r>
              <a:rPr lang="en-GB" sz="2800" b="0" i="0" u="none" strike="noStrike" dirty="0" err="1">
                <a:solidFill>
                  <a:srgbClr val="000000"/>
                </a:solidFill>
                <a:effectLst/>
                <a:latin typeface="Arial"/>
              </a:rPr>
              <a:t>učitelji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snov</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pošiljajo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redno</a:t>
            </a:r>
            <a:r>
              <a:rPr lang="en-GB" sz="2800" b="0" i="0" u="none" strike="noStrike" dirty="0">
                <a:solidFill>
                  <a:srgbClr val="000000"/>
                </a:solidFill>
                <a:effectLst/>
                <a:latin typeface="Arial"/>
              </a:rPr>
              <a:t> in z </a:t>
            </a:r>
            <a:r>
              <a:rPr lang="en-GB" sz="2800" b="0" i="0" u="none" strike="noStrike" dirty="0" err="1">
                <a:solidFill>
                  <a:srgbClr val="000000"/>
                </a:solidFill>
                <a:effectLst/>
                <a:latin typeface="Arial"/>
              </a:rPr>
              <a:t>jasnimi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navodili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ter</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napišejo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povratno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informacijo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na</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oddano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domačo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nalogo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pravočasno</a:t>
            </a:r>
            <a:r>
              <a:rPr lang="en-GB" sz="2800" b="0" i="0" u="none" strike="noStrike" dirty="0">
                <a:solidFill>
                  <a:srgbClr val="000000"/>
                </a:solidFill>
                <a:effectLst/>
                <a:latin typeface="Arial"/>
              </a:rPr>
              <a:t> in </a:t>
            </a:r>
            <a:r>
              <a:rPr lang="en-GB" sz="2800" b="0" i="0" u="none" strike="noStrike" dirty="0" err="1">
                <a:solidFill>
                  <a:srgbClr val="000000"/>
                </a:solidFill>
                <a:effectLst/>
                <a:latin typeface="Arial"/>
              </a:rPr>
              <a:t>razumljivo</a:t>
            </a:r>
            <a:r>
              <a:rPr lang="en-GB" sz="2800" b="0" i="0" u="none" strike="noStrike" dirty="0">
                <a:solidFill>
                  <a:srgbClr val="000000"/>
                </a:solidFill>
                <a:effectLst/>
                <a:latin typeface="Arial"/>
              </a:rPr>
              <a:t>.</a:t>
            </a:r>
          </a:p>
        </p:txBody>
      </p:sp>
      <p:sp>
        <p:nvSpPr>
          <p:cNvPr id="6" name="Rounded Rectangular Callout 5"/>
          <p:cNvSpPr/>
          <p:nvPr/>
        </p:nvSpPr>
        <p:spPr>
          <a:xfrm>
            <a:off x="717213" y="5118245"/>
            <a:ext cx="3096344" cy="1400053"/>
          </a:xfrm>
          <a:prstGeom prst="wedgeRoundRectCallout">
            <a:avLst>
              <a:gd name="adj1" fmla="val 69861"/>
              <a:gd name="adj2" fmla="val -62050"/>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hr-HR" sz="2800" b="0" i="0" u="none" strike="noStrike" dirty="0">
                <a:solidFill>
                  <a:srgbClr val="000000"/>
                </a:solidFill>
                <a:effectLst/>
                <a:latin typeface="Arial"/>
              </a:rPr>
              <a:t>Sodelovanje z razredničarko</a:t>
            </a:r>
            <a:endParaRPr lang="en-GB" sz="2800" b="0" i="0" u="none" strike="noStrike" dirty="0">
              <a:solidFill>
                <a:srgbClr val="000000"/>
              </a:solidFill>
              <a:effectLst/>
              <a:latin typeface="Arial"/>
            </a:endParaRPr>
          </a:p>
        </p:txBody>
      </p:sp>
    </p:spTree>
    <p:extLst>
      <p:ext uri="{BB962C8B-B14F-4D97-AF65-F5344CB8AC3E}">
        <p14:creationId xmlns:p14="http://schemas.microsoft.com/office/powerpoint/2010/main" val="3734671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hr-HR" dirty="0"/>
              <a:t>2.razred</a:t>
            </a:r>
            <a:endParaRPr lang="en-GB" dirty="0"/>
          </a:p>
        </p:txBody>
      </p:sp>
      <p:sp>
        <p:nvSpPr>
          <p:cNvPr id="5" name="Text Placeholder 4"/>
          <p:cNvSpPr>
            <a:spLocks noGrp="1"/>
          </p:cNvSpPr>
          <p:nvPr>
            <p:ph type="body" idx="1"/>
          </p:nvPr>
        </p:nvSpPr>
        <p:spPr/>
        <p:txBody>
          <a:bodyPr/>
          <a:lstStyle/>
          <a:p>
            <a:endParaRPr lang="en-GB"/>
          </a:p>
        </p:txBody>
      </p:sp>
    </p:spTree>
    <p:extLst>
      <p:ext uri="{BB962C8B-B14F-4D97-AF65-F5344CB8AC3E}">
        <p14:creationId xmlns:p14="http://schemas.microsoft.com/office/powerpoint/2010/main" val="286628643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Vertical Scroll 8"/>
          <p:cNvSpPr/>
          <p:nvPr/>
        </p:nvSpPr>
        <p:spPr>
          <a:xfrm>
            <a:off x="-468560" y="51730"/>
            <a:ext cx="9612560" cy="6806270"/>
          </a:xfrm>
          <a:prstGeom prst="verticalScroll">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a:buFont typeface="Arial" pitchFamily="34" charset="0"/>
              <a:buChar char="•"/>
            </a:pPr>
            <a:r>
              <a:rPr lang="pl-PL" sz="3200" dirty="0">
                <a:solidFill>
                  <a:schemeClr val="tx1"/>
                </a:solidFill>
              </a:rPr>
              <a:t>Večine ne moti nič. (28)</a:t>
            </a:r>
          </a:p>
          <a:p>
            <a:pPr marL="342900" indent="-342900" algn="ctr">
              <a:buFont typeface="Arial" pitchFamily="34" charset="0"/>
              <a:buChar char="•"/>
            </a:pPr>
            <a:endParaRPr lang="pl-PL" sz="3200" dirty="0">
              <a:solidFill>
                <a:schemeClr val="tx1"/>
              </a:solidFill>
            </a:endParaRPr>
          </a:p>
          <a:p>
            <a:pPr marL="342900" indent="-342900" algn="ctr">
              <a:buFont typeface="Arial" pitchFamily="34" charset="0"/>
              <a:buChar char="•"/>
            </a:pPr>
            <a:r>
              <a:rPr lang="pl-PL" sz="3200" dirty="0">
                <a:solidFill>
                  <a:schemeClr val="tx1"/>
                </a:solidFill>
              </a:rPr>
              <a:t>ker je hči preveč na računalniku in mobiju,  ki sem ji ga zasegel do konca šole. </a:t>
            </a:r>
          </a:p>
          <a:p>
            <a:pPr marL="342900" indent="-342900" algn="ctr">
              <a:buFont typeface="Arial" pitchFamily="34" charset="0"/>
              <a:buChar char="•"/>
            </a:pPr>
            <a:endParaRPr lang="pl-PL" sz="3200" dirty="0">
              <a:solidFill>
                <a:schemeClr val="tx1"/>
              </a:solidFill>
            </a:endParaRPr>
          </a:p>
          <a:p>
            <a:pPr marL="342900" indent="-342900" algn="ctr">
              <a:buFont typeface="Arial" pitchFamily="34" charset="0"/>
              <a:buChar char="•"/>
            </a:pPr>
            <a:r>
              <a:rPr lang="pl-PL" sz="3200" dirty="0">
                <a:solidFill>
                  <a:schemeClr val="tx1"/>
                </a:solidFill>
              </a:rPr>
              <a:t>Če pri  predmetih uporabljajo Viber ali Padlet, lahko nekateri učenci prepišejo nalog od sošolcev, ki so jo že prej oddali, brez kančka truda, kar se ne zdi pošteno.</a:t>
            </a:r>
          </a:p>
        </p:txBody>
      </p:sp>
      <p:sp>
        <p:nvSpPr>
          <p:cNvPr id="2" name="Title 1"/>
          <p:cNvSpPr>
            <a:spLocks noGrp="1"/>
          </p:cNvSpPr>
          <p:nvPr>
            <p:ph type="title"/>
          </p:nvPr>
        </p:nvSpPr>
        <p:spPr>
          <a:xfrm>
            <a:off x="1835696" y="404664"/>
            <a:ext cx="6923112" cy="811390"/>
          </a:xfrm>
        </p:spPr>
        <p:txBody>
          <a:bodyPr>
            <a:normAutofit fontScale="90000"/>
          </a:bodyPr>
          <a:lstStyle/>
          <a:p>
            <a:pPr algn="l"/>
            <a:r>
              <a:rPr lang="hr-HR" dirty="0"/>
              <a:t>Kaj moti starše...      </a:t>
            </a:r>
            <a:br>
              <a:rPr lang="hr-HR" dirty="0"/>
            </a:br>
            <a:r>
              <a:rPr lang="hr-HR" dirty="0"/>
              <a:t>	</a:t>
            </a:r>
            <a:endParaRPr lang="en-GB" dirty="0"/>
          </a:p>
        </p:txBody>
      </p:sp>
    </p:spTree>
    <p:extLst>
      <p:ext uri="{BB962C8B-B14F-4D97-AF65-F5344CB8AC3E}">
        <p14:creationId xmlns:p14="http://schemas.microsoft.com/office/powerpoint/2010/main" val="30903690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6221"/>
            <a:ext cx="6084168" cy="850106"/>
          </a:xfrm>
        </p:spPr>
        <p:txBody>
          <a:bodyPr>
            <a:normAutofit/>
          </a:bodyPr>
          <a:lstStyle/>
          <a:p>
            <a:r>
              <a:rPr lang="hr-H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Učenci bi sporočili še ...</a:t>
            </a:r>
            <a:endParaRPr lang="en-GB"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Oval Callout 4"/>
          <p:cNvSpPr/>
          <p:nvPr/>
        </p:nvSpPr>
        <p:spPr>
          <a:xfrm>
            <a:off x="195267" y="1357944"/>
            <a:ext cx="8839890" cy="4952455"/>
          </a:xfrm>
          <a:prstGeom prst="wedgeEllipseCallout">
            <a:avLst>
              <a:gd name="adj1" fmla="val -48253"/>
              <a:gd name="adj2" fmla="val -50055"/>
            </a:avLst>
          </a:prstGeom>
        </p:spPr>
        <p:style>
          <a:lnRef idx="1">
            <a:schemeClr val="accent1"/>
          </a:lnRef>
          <a:fillRef idx="2">
            <a:schemeClr val="accent1"/>
          </a:fillRef>
          <a:effectRef idx="1">
            <a:schemeClr val="accent1"/>
          </a:effectRef>
          <a:fontRef idx="minor">
            <a:schemeClr val="dk1"/>
          </a:fontRef>
        </p:style>
        <p:txBody>
          <a:bodyPr rtlCol="0" anchor="ctr"/>
          <a:lstStyle/>
          <a:p>
            <a:r>
              <a:rPr lang="en-GB" sz="3200" dirty="0" err="1"/>
              <a:t>poznam</a:t>
            </a:r>
            <a:r>
              <a:rPr lang="en-GB" sz="3200" dirty="0"/>
              <a:t> </a:t>
            </a:r>
            <a:r>
              <a:rPr lang="en-GB" sz="3200" dirty="0" err="1"/>
              <a:t>učence</a:t>
            </a:r>
            <a:r>
              <a:rPr lang="en-GB" sz="3200" dirty="0"/>
              <a:t>, </a:t>
            </a:r>
            <a:r>
              <a:rPr lang="en-GB" sz="3200" dirty="0" err="1"/>
              <a:t>ki</a:t>
            </a:r>
            <a:r>
              <a:rPr lang="en-GB" sz="3200" dirty="0"/>
              <a:t> </a:t>
            </a:r>
            <a:r>
              <a:rPr lang="en-GB" sz="3200" dirty="0" err="1"/>
              <a:t>jim</a:t>
            </a:r>
            <a:r>
              <a:rPr lang="en-GB" sz="3200" dirty="0"/>
              <a:t> </a:t>
            </a:r>
            <a:r>
              <a:rPr lang="en-GB" sz="3200" dirty="0" err="1"/>
              <a:t>šola</a:t>
            </a:r>
            <a:r>
              <a:rPr lang="en-GB" sz="3200" dirty="0"/>
              <a:t> </a:t>
            </a:r>
            <a:r>
              <a:rPr lang="en-GB" sz="3200" dirty="0" err="1"/>
              <a:t>na</a:t>
            </a:r>
            <a:r>
              <a:rPr lang="en-GB" sz="3200" dirty="0"/>
              <a:t> </a:t>
            </a:r>
            <a:r>
              <a:rPr lang="en-GB" sz="3200" dirty="0" err="1"/>
              <a:t>daljavo</a:t>
            </a:r>
            <a:r>
              <a:rPr lang="en-GB" sz="3200" dirty="0"/>
              <a:t> </a:t>
            </a:r>
            <a:r>
              <a:rPr lang="en-GB" sz="3200" dirty="0" err="1"/>
              <a:t>dela</a:t>
            </a:r>
            <a:r>
              <a:rPr lang="en-GB" sz="3200" dirty="0"/>
              <a:t> </a:t>
            </a:r>
            <a:r>
              <a:rPr lang="en-GB" sz="3200" dirty="0" err="1"/>
              <a:t>kar</a:t>
            </a:r>
            <a:r>
              <a:rPr lang="en-GB" sz="3200" dirty="0"/>
              <a:t> </a:t>
            </a:r>
            <a:r>
              <a:rPr lang="en-GB" sz="3200" dirty="0" err="1"/>
              <a:t>nekaj</a:t>
            </a:r>
            <a:r>
              <a:rPr lang="en-GB" sz="3200" dirty="0"/>
              <a:t> </a:t>
            </a:r>
            <a:r>
              <a:rPr lang="en-GB" sz="3200" dirty="0" err="1"/>
              <a:t>težav</a:t>
            </a:r>
            <a:r>
              <a:rPr lang="en-GB" sz="3200" dirty="0"/>
              <a:t>, </a:t>
            </a:r>
            <a:r>
              <a:rPr lang="en-GB" sz="3200" dirty="0" err="1"/>
              <a:t>saj</a:t>
            </a:r>
            <a:r>
              <a:rPr lang="en-GB" sz="3200" dirty="0"/>
              <a:t> </a:t>
            </a:r>
            <a:r>
              <a:rPr lang="en-GB" sz="3200" dirty="0" err="1"/>
              <a:t>doma</a:t>
            </a:r>
            <a:r>
              <a:rPr lang="en-GB" sz="3200" dirty="0"/>
              <a:t> </a:t>
            </a:r>
            <a:r>
              <a:rPr lang="en-GB" sz="3200" dirty="0" err="1"/>
              <a:t>nimajo</a:t>
            </a:r>
            <a:r>
              <a:rPr lang="en-GB" sz="3200" dirty="0"/>
              <a:t> </a:t>
            </a:r>
            <a:r>
              <a:rPr lang="en-GB" sz="3200" dirty="0" err="1"/>
              <a:t>dostopa</a:t>
            </a:r>
            <a:r>
              <a:rPr lang="en-GB" sz="3200" dirty="0"/>
              <a:t> do </a:t>
            </a:r>
            <a:r>
              <a:rPr lang="en-GB" sz="3200" dirty="0" err="1"/>
              <a:t>računalnika</a:t>
            </a:r>
            <a:r>
              <a:rPr lang="en-GB" sz="3200" dirty="0"/>
              <a:t> in </a:t>
            </a:r>
            <a:r>
              <a:rPr lang="en-GB" sz="3200" dirty="0" err="1"/>
              <a:t>internetne</a:t>
            </a:r>
            <a:r>
              <a:rPr lang="en-GB" sz="3200" dirty="0"/>
              <a:t> </a:t>
            </a:r>
            <a:r>
              <a:rPr lang="en-GB" sz="3200" dirty="0" err="1"/>
              <a:t>povezave</a:t>
            </a:r>
            <a:r>
              <a:rPr lang="en-GB" sz="3200" dirty="0"/>
              <a:t>. </a:t>
            </a:r>
            <a:r>
              <a:rPr lang="en-GB" sz="3200" dirty="0" err="1"/>
              <a:t>Mogoče</a:t>
            </a:r>
            <a:r>
              <a:rPr lang="en-GB" sz="3200" dirty="0"/>
              <a:t> bi za </a:t>
            </a:r>
            <a:r>
              <a:rPr lang="en-GB" sz="3200" dirty="0" err="1"/>
              <a:t>tiste</a:t>
            </a:r>
            <a:r>
              <a:rPr lang="en-GB" sz="3200" dirty="0"/>
              <a:t>, </a:t>
            </a:r>
            <a:r>
              <a:rPr lang="en-GB" sz="3200" dirty="0" err="1"/>
              <a:t>ki</a:t>
            </a:r>
            <a:r>
              <a:rPr lang="en-GB" sz="3200" dirty="0"/>
              <a:t> </a:t>
            </a:r>
            <a:r>
              <a:rPr lang="en-GB" sz="3200" dirty="0" err="1"/>
              <a:t>nimajo</a:t>
            </a:r>
            <a:r>
              <a:rPr lang="en-GB" sz="3200" dirty="0"/>
              <a:t> </a:t>
            </a:r>
            <a:r>
              <a:rPr lang="en-GB" sz="3200" dirty="0" err="1"/>
              <a:t>omogočenega</a:t>
            </a:r>
            <a:r>
              <a:rPr lang="en-GB" sz="3200" dirty="0"/>
              <a:t> </a:t>
            </a:r>
            <a:r>
              <a:rPr lang="en-GB" sz="3200" dirty="0" err="1"/>
              <a:t>dostopa</a:t>
            </a:r>
            <a:r>
              <a:rPr lang="en-GB" sz="3200" dirty="0"/>
              <a:t> </a:t>
            </a:r>
            <a:r>
              <a:rPr lang="en-GB" sz="3200" dirty="0" err="1"/>
              <a:t>potrebovali</a:t>
            </a:r>
            <a:r>
              <a:rPr lang="en-GB" sz="3200" dirty="0"/>
              <a:t> </a:t>
            </a:r>
            <a:r>
              <a:rPr lang="en-GB" sz="3200" dirty="0" err="1"/>
              <a:t>drugačen</a:t>
            </a:r>
            <a:r>
              <a:rPr lang="en-GB" sz="3200" dirty="0"/>
              <a:t> </a:t>
            </a:r>
            <a:r>
              <a:rPr lang="en-GB" sz="3200" dirty="0" err="1"/>
              <a:t>način</a:t>
            </a:r>
            <a:r>
              <a:rPr lang="en-GB" sz="3200" dirty="0"/>
              <a:t>, da </a:t>
            </a:r>
            <a:r>
              <a:rPr lang="en-GB" sz="3200" dirty="0" err="1"/>
              <a:t>pridejo</a:t>
            </a:r>
            <a:r>
              <a:rPr lang="en-GB" sz="3200" dirty="0"/>
              <a:t> do </a:t>
            </a:r>
            <a:r>
              <a:rPr lang="en-GB" sz="3200" dirty="0" err="1"/>
              <a:t>snovi</a:t>
            </a:r>
            <a:r>
              <a:rPr lang="en-GB" sz="3200" dirty="0"/>
              <a:t> in </a:t>
            </a:r>
            <a:r>
              <a:rPr lang="en-GB" sz="3200" dirty="0" err="1"/>
              <a:t>razlage</a:t>
            </a:r>
            <a:r>
              <a:rPr lang="en-GB" sz="3200" dirty="0"/>
              <a:t>.</a:t>
            </a:r>
          </a:p>
        </p:txBody>
      </p:sp>
    </p:spTree>
    <p:extLst>
      <p:ext uri="{BB962C8B-B14F-4D97-AF65-F5344CB8AC3E}">
        <p14:creationId xmlns:p14="http://schemas.microsoft.com/office/powerpoint/2010/main" val="417484065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ular Callout 4"/>
          <p:cNvSpPr/>
          <p:nvPr/>
        </p:nvSpPr>
        <p:spPr>
          <a:xfrm>
            <a:off x="206589" y="347977"/>
            <a:ext cx="3072994" cy="732003"/>
          </a:xfrm>
          <a:prstGeom prst="wedgeRoundRectCallout">
            <a:avLst>
              <a:gd name="adj1" fmla="val 63680"/>
              <a:gd name="adj2" fmla="val -37523"/>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en-GB" sz="2800" b="0" i="0" u="none" strike="noStrike" dirty="0" err="1">
                <a:solidFill>
                  <a:srgbClr val="000000"/>
                </a:solidFill>
                <a:effectLst/>
                <a:latin typeface="Arial"/>
              </a:rPr>
              <a:t>Ostanite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zdravi</a:t>
            </a:r>
            <a:r>
              <a:rPr lang="en-GB" sz="2800" b="0" i="0" u="none" strike="noStrike" dirty="0">
                <a:solidFill>
                  <a:srgbClr val="000000"/>
                </a:solidFill>
                <a:effectLst/>
                <a:latin typeface="Arial"/>
              </a:rPr>
              <a:t>. </a:t>
            </a:r>
          </a:p>
        </p:txBody>
      </p:sp>
      <p:sp>
        <p:nvSpPr>
          <p:cNvPr id="6" name="Rounded Rectangular Callout 5"/>
          <p:cNvSpPr/>
          <p:nvPr/>
        </p:nvSpPr>
        <p:spPr>
          <a:xfrm>
            <a:off x="58846" y="2636912"/>
            <a:ext cx="3572181" cy="4104456"/>
          </a:xfrm>
          <a:prstGeom prst="wedgeRoundRectCallout">
            <a:avLst>
              <a:gd name="adj1" fmla="val 57838"/>
              <a:gd name="adj2" fmla="val -56200"/>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en-GB" sz="2800" b="0" i="0" u="none" strike="noStrike" dirty="0" err="1">
                <a:solidFill>
                  <a:srgbClr val="000000"/>
                </a:solidFill>
                <a:effectLst/>
                <a:latin typeface="Arial"/>
              </a:rPr>
              <a:t>Lahko</a:t>
            </a:r>
            <a:r>
              <a:rPr lang="en-GB" sz="2800" b="0" i="0" u="none" strike="noStrike" dirty="0">
                <a:solidFill>
                  <a:srgbClr val="000000"/>
                </a:solidFill>
                <a:effectLst/>
                <a:latin typeface="Arial"/>
              </a:rPr>
              <a:t> bi </a:t>
            </a:r>
            <a:r>
              <a:rPr lang="en-GB" sz="2800" b="0" i="0" u="none" strike="noStrike" dirty="0" err="1">
                <a:solidFill>
                  <a:srgbClr val="000000"/>
                </a:solidFill>
                <a:effectLst/>
                <a:latin typeface="Arial"/>
              </a:rPr>
              <a:t>imeli</a:t>
            </a:r>
            <a:r>
              <a:rPr lang="en-GB" sz="2800" b="0" i="0" u="none" strike="noStrike" dirty="0">
                <a:solidFill>
                  <a:srgbClr val="000000"/>
                </a:solidFill>
                <a:effectLst/>
                <a:latin typeface="Arial"/>
              </a:rPr>
              <a:t> pouk </a:t>
            </a:r>
            <a:r>
              <a:rPr lang="en-GB" sz="2800" b="0" i="0" u="none" strike="noStrike" dirty="0" err="1">
                <a:solidFill>
                  <a:srgbClr val="000000"/>
                </a:solidFill>
                <a:effectLst/>
                <a:latin typeface="Arial"/>
              </a:rPr>
              <a:t>preko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videoklica</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tako</a:t>
            </a:r>
            <a:r>
              <a:rPr lang="en-GB" sz="2800" b="0" i="0" u="none" strike="noStrike" dirty="0">
                <a:solidFill>
                  <a:srgbClr val="000000"/>
                </a:solidFill>
                <a:effectLst/>
                <a:latin typeface="Arial"/>
              </a:rPr>
              <a:t> bi </a:t>
            </a:r>
            <a:r>
              <a:rPr lang="en-GB" sz="2800" b="0" i="0" u="none" strike="noStrike" dirty="0" err="1">
                <a:solidFill>
                  <a:srgbClr val="000000"/>
                </a:solidFill>
                <a:effectLst/>
                <a:latin typeface="Arial"/>
              </a:rPr>
              <a:t>boljše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razumeli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snov</a:t>
            </a:r>
            <a:r>
              <a:rPr lang="en-GB" sz="2800" b="0" i="0" u="none" strike="noStrike" dirty="0">
                <a:solidFill>
                  <a:srgbClr val="000000"/>
                </a:solidFill>
                <a:effectLst/>
                <a:latin typeface="Arial"/>
              </a:rPr>
              <a:t>, se </a:t>
            </a:r>
            <a:r>
              <a:rPr lang="en-GB" sz="2800" b="0" i="0" u="none" strike="noStrike" dirty="0" err="1">
                <a:solidFill>
                  <a:srgbClr val="000000"/>
                </a:solidFill>
                <a:effectLst/>
                <a:latin typeface="Arial"/>
              </a:rPr>
              <a:t>hitreje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lotili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dela</a:t>
            </a:r>
            <a:r>
              <a:rPr lang="en-GB" sz="2800" b="0" i="0" u="none" strike="noStrike" dirty="0">
                <a:solidFill>
                  <a:srgbClr val="000000"/>
                </a:solidFill>
                <a:effectLst/>
                <a:latin typeface="Arial"/>
              </a:rPr>
              <a:t> in to bi </a:t>
            </a:r>
            <a:r>
              <a:rPr lang="en-GB" sz="2800" b="0" i="0" u="none" strike="noStrike" dirty="0" err="1">
                <a:solidFill>
                  <a:srgbClr val="000000"/>
                </a:solidFill>
                <a:effectLst/>
                <a:latin typeface="Arial"/>
              </a:rPr>
              <a:t>bilo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bolj</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spodbudno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za</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nas</a:t>
            </a:r>
            <a:r>
              <a:rPr lang="en-GB" sz="2800" b="0" i="0" u="none" strike="noStrike" dirty="0">
                <a:solidFill>
                  <a:srgbClr val="000000"/>
                </a:solidFill>
                <a:effectLst/>
                <a:latin typeface="Arial"/>
              </a:rPr>
              <a:t> u</a:t>
            </a:r>
            <a:r>
              <a:rPr lang="hr-HR" sz="2800" b="0" i="0" u="none" strike="noStrike" dirty="0">
                <a:solidFill>
                  <a:srgbClr val="000000"/>
                </a:solidFill>
                <a:effectLst/>
                <a:latin typeface="Arial"/>
              </a:rPr>
              <a:t>č</a:t>
            </a:r>
            <a:r>
              <a:rPr lang="en-GB" sz="2800" b="0" i="0" u="none" strike="noStrike" dirty="0" err="1">
                <a:solidFill>
                  <a:srgbClr val="000000"/>
                </a:solidFill>
                <a:effectLst/>
                <a:latin typeface="Arial"/>
              </a:rPr>
              <a:t>ence</a:t>
            </a:r>
            <a:r>
              <a:rPr lang="en-GB" sz="2800" b="0" i="0" u="none" strike="noStrike" dirty="0">
                <a:solidFill>
                  <a:srgbClr val="000000"/>
                </a:solidFill>
                <a:effectLst/>
                <a:latin typeface="Arial"/>
              </a:rPr>
              <a:t>.</a:t>
            </a:r>
          </a:p>
        </p:txBody>
      </p:sp>
      <p:sp>
        <p:nvSpPr>
          <p:cNvPr id="7" name="Rounded Rectangular Callout 6"/>
          <p:cNvSpPr/>
          <p:nvPr/>
        </p:nvSpPr>
        <p:spPr>
          <a:xfrm>
            <a:off x="4211960" y="380818"/>
            <a:ext cx="4248471" cy="1680030"/>
          </a:xfrm>
          <a:prstGeom prst="wedgeRoundRectCallout">
            <a:avLst>
              <a:gd name="adj1" fmla="val -61201"/>
              <a:gd name="adj2" fmla="val -61888"/>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pl-PL" sz="3200" b="0" i="0" u="none" strike="noStrike" dirty="0">
                <a:solidFill>
                  <a:srgbClr val="000000"/>
                </a:solidFill>
                <a:effectLst/>
                <a:latin typeface="Arial"/>
              </a:rPr>
              <a:t>Upam, da bo tega kmalu konec, srečno vsem!</a:t>
            </a:r>
            <a:endParaRPr lang="en-GB" sz="3200" b="0" i="0" u="none" strike="noStrike" dirty="0">
              <a:solidFill>
                <a:srgbClr val="000000"/>
              </a:solidFill>
              <a:effectLst/>
              <a:latin typeface="Arial"/>
            </a:endParaRPr>
          </a:p>
        </p:txBody>
      </p:sp>
      <p:sp>
        <p:nvSpPr>
          <p:cNvPr id="8" name="Rounded Rectangular Callout 7"/>
          <p:cNvSpPr/>
          <p:nvPr/>
        </p:nvSpPr>
        <p:spPr>
          <a:xfrm>
            <a:off x="3995936" y="2276872"/>
            <a:ext cx="4824536" cy="4464495"/>
          </a:xfrm>
          <a:prstGeom prst="wedgeRoundRectCallout">
            <a:avLst>
              <a:gd name="adj1" fmla="val -57837"/>
              <a:gd name="adj2" fmla="val -45848"/>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en-GB" sz="2800" b="0" i="0" u="none" strike="noStrike" dirty="0">
                <a:solidFill>
                  <a:srgbClr val="000000"/>
                </a:solidFill>
                <a:effectLst/>
                <a:latin typeface="Arial"/>
              </a:rPr>
              <a:t>Na </a:t>
            </a:r>
            <a:r>
              <a:rPr lang="en-GB" sz="2800" b="0" i="0" u="none" strike="noStrike" dirty="0" err="1">
                <a:solidFill>
                  <a:srgbClr val="000000"/>
                </a:solidFill>
                <a:effectLst/>
                <a:latin typeface="Arial"/>
              </a:rPr>
              <a:t>padletu</a:t>
            </a:r>
            <a:r>
              <a:rPr lang="en-GB" sz="2800" b="0" i="0" u="none" strike="noStrike" dirty="0">
                <a:solidFill>
                  <a:srgbClr val="000000"/>
                </a:solidFill>
                <a:effectLst/>
                <a:latin typeface="Arial"/>
              </a:rPr>
              <a:t> in </a:t>
            </a:r>
            <a:r>
              <a:rPr lang="en-GB" sz="2800" b="0" i="0" u="none" strike="noStrike" dirty="0" err="1">
                <a:solidFill>
                  <a:srgbClr val="000000"/>
                </a:solidFill>
                <a:effectLst/>
                <a:latin typeface="Arial"/>
              </a:rPr>
              <a:t>vibru</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lahko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sošolci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prepišejo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nalogo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ki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jo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naredim</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Doma</a:t>
            </a:r>
            <a:r>
              <a:rPr lang="en-GB" sz="2800" b="0" i="0" u="none" strike="noStrike" dirty="0">
                <a:solidFill>
                  <a:srgbClr val="000000"/>
                </a:solidFill>
                <a:effectLst/>
                <a:latin typeface="Arial"/>
              </a:rPr>
              <a:t> je </a:t>
            </a:r>
            <a:r>
              <a:rPr lang="en-GB" sz="2800" b="0" i="0" u="none" strike="noStrike" dirty="0" err="1">
                <a:solidFill>
                  <a:srgbClr val="000000"/>
                </a:solidFill>
                <a:effectLst/>
                <a:latin typeface="Arial"/>
              </a:rPr>
              <a:t>preveč</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dela</a:t>
            </a:r>
            <a:r>
              <a:rPr lang="en-GB" sz="2800" b="0" i="0" u="none" strike="noStrike" dirty="0">
                <a:solidFill>
                  <a:srgbClr val="000000"/>
                </a:solidFill>
                <a:effectLst/>
                <a:latin typeface="Arial"/>
              </a:rPr>
              <a:t> z </a:t>
            </a:r>
            <a:r>
              <a:rPr lang="en-GB" sz="2800" b="0" i="0" u="none" strike="noStrike" dirty="0" err="1">
                <a:solidFill>
                  <a:srgbClr val="000000"/>
                </a:solidFill>
                <a:effectLst/>
                <a:latin typeface="Arial"/>
              </a:rPr>
              <a:t>nalogami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ki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nam</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jih</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pošljejo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učiteljice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po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spletnih</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učilnicah</a:t>
            </a:r>
            <a:r>
              <a:rPr lang="hr-HR" sz="2800" b="0" i="0" u="none" strike="noStrike" dirty="0">
                <a:solidFill>
                  <a:srgbClr val="000000"/>
                </a:solidFill>
                <a:effectLst/>
                <a:latin typeface="Arial"/>
              </a:rPr>
              <a:t>,</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tako</a:t>
            </a:r>
            <a:r>
              <a:rPr lang="en-GB" sz="2800" b="0" i="0" u="none" strike="noStrike" dirty="0">
                <a:solidFill>
                  <a:srgbClr val="000000"/>
                </a:solidFill>
                <a:effectLst/>
                <a:latin typeface="Arial"/>
              </a:rPr>
              <a:t> </a:t>
            </a:r>
            <a:r>
              <a:rPr lang="hr-HR" sz="2800" b="0" i="0" u="none" strike="noStrike" dirty="0">
                <a:solidFill>
                  <a:srgbClr val="000000"/>
                </a:solidFill>
                <a:effectLst/>
                <a:latin typeface="Arial"/>
              </a:rPr>
              <a:t>da</a:t>
            </a:r>
            <a:r>
              <a:rPr lang="en-GB" sz="2800" b="0" i="0" u="none" strike="noStrike" dirty="0">
                <a:solidFill>
                  <a:srgbClr val="000000"/>
                </a:solidFill>
                <a:effectLst/>
                <a:latin typeface="Arial"/>
              </a:rPr>
              <a:t> mi </a:t>
            </a:r>
            <a:r>
              <a:rPr lang="en-GB" sz="2800" b="0" i="0" u="none" strike="noStrike" dirty="0" err="1">
                <a:solidFill>
                  <a:srgbClr val="000000"/>
                </a:solidFill>
                <a:effectLst/>
                <a:latin typeface="Arial"/>
              </a:rPr>
              <a:t>zmanjkuje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časa</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za</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ponavljanje</a:t>
            </a:r>
            <a:r>
              <a:rPr lang="en-GB" sz="2800" b="0" i="0" u="none" strike="noStrike" dirty="0">
                <a:solidFill>
                  <a:srgbClr val="000000"/>
                </a:solidFill>
                <a:effectLst/>
                <a:latin typeface="Arial"/>
              </a:rPr>
              <a:t> in </a:t>
            </a:r>
            <a:r>
              <a:rPr lang="en-GB" sz="2800" b="0" i="0" u="none" strike="noStrike" dirty="0" err="1">
                <a:solidFill>
                  <a:srgbClr val="000000"/>
                </a:solidFill>
                <a:effectLst/>
                <a:latin typeface="Arial"/>
              </a:rPr>
              <a:t>utrjevanje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snovi</a:t>
            </a:r>
            <a:r>
              <a:rPr lang="en-GB" sz="2800" b="0" i="0" u="none" strike="noStrike" dirty="0">
                <a:solidFill>
                  <a:srgbClr val="000000"/>
                </a:solidFill>
                <a:effectLst/>
                <a:latin typeface="Arial"/>
              </a:rPr>
              <a:t>.</a:t>
            </a:r>
          </a:p>
        </p:txBody>
      </p:sp>
      <p:sp>
        <p:nvSpPr>
          <p:cNvPr id="9" name="Rounded Rectangular Callout 8"/>
          <p:cNvSpPr/>
          <p:nvPr/>
        </p:nvSpPr>
        <p:spPr>
          <a:xfrm>
            <a:off x="228148" y="1328845"/>
            <a:ext cx="3767787" cy="948027"/>
          </a:xfrm>
          <a:prstGeom prst="wedgeRoundRectCallout">
            <a:avLst>
              <a:gd name="adj1" fmla="val -53721"/>
              <a:gd name="adj2" fmla="val 84309"/>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fi-FI" sz="2800" b="0" i="0" u="none" strike="noStrike" dirty="0">
                <a:solidFill>
                  <a:srgbClr val="000000"/>
                </a:solidFill>
                <a:effectLst/>
                <a:latin typeface="Arial"/>
              </a:rPr>
              <a:t>da se kahooti ne odzivajo</a:t>
            </a:r>
            <a:endParaRPr lang="en-GB" sz="2800" b="0" i="0" u="none" strike="noStrike" dirty="0">
              <a:solidFill>
                <a:srgbClr val="000000"/>
              </a:solidFill>
              <a:effectLst/>
              <a:latin typeface="Arial"/>
            </a:endParaRPr>
          </a:p>
        </p:txBody>
      </p:sp>
    </p:spTree>
    <p:extLst>
      <p:ext uri="{BB962C8B-B14F-4D97-AF65-F5344CB8AC3E}">
        <p14:creationId xmlns:p14="http://schemas.microsoft.com/office/powerpoint/2010/main" val="254589046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ular Callout 5"/>
          <p:cNvSpPr/>
          <p:nvPr/>
        </p:nvSpPr>
        <p:spPr>
          <a:xfrm>
            <a:off x="58846" y="2636912"/>
            <a:ext cx="3572181" cy="1728192"/>
          </a:xfrm>
          <a:prstGeom prst="wedgeRoundRectCallout">
            <a:avLst>
              <a:gd name="adj1" fmla="val 57838"/>
              <a:gd name="adj2" fmla="val -56200"/>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en-GB" sz="2800" b="0" i="0" u="none" strike="noStrike" dirty="0" err="1">
                <a:solidFill>
                  <a:srgbClr val="000000"/>
                </a:solidFill>
                <a:effectLst/>
                <a:latin typeface="Arial"/>
              </a:rPr>
              <a:t>Mogoče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lahko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poskusite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dajati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malo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manj</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nalog</a:t>
            </a:r>
            <a:r>
              <a:rPr lang="en-GB" sz="2800" b="0" i="0" u="none" strike="noStrike" dirty="0">
                <a:solidFill>
                  <a:srgbClr val="000000"/>
                </a:solidFill>
                <a:effectLst/>
                <a:latin typeface="Arial"/>
              </a:rPr>
              <a:t>? :)</a:t>
            </a:r>
          </a:p>
        </p:txBody>
      </p:sp>
      <p:sp>
        <p:nvSpPr>
          <p:cNvPr id="7" name="Rounded Rectangular Callout 6"/>
          <p:cNvSpPr/>
          <p:nvPr/>
        </p:nvSpPr>
        <p:spPr>
          <a:xfrm>
            <a:off x="4211960" y="380818"/>
            <a:ext cx="4608512" cy="1680030"/>
          </a:xfrm>
          <a:prstGeom prst="wedgeRoundRectCallout">
            <a:avLst>
              <a:gd name="adj1" fmla="val -61201"/>
              <a:gd name="adj2" fmla="val -61888"/>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pl-PL" sz="2800" b="0" i="0" u="none" strike="noStrike" dirty="0">
                <a:solidFill>
                  <a:srgbClr val="000000"/>
                </a:solidFill>
                <a:effectLst/>
                <a:latin typeface="Arial"/>
              </a:rPr>
              <a:t>da mi je to zelo zanimivo. Manjka mi samo razlaga od učitelja/ice</a:t>
            </a:r>
            <a:endParaRPr lang="en-GB" sz="2800" b="0" i="0" u="none" strike="noStrike" dirty="0">
              <a:solidFill>
                <a:srgbClr val="000000"/>
              </a:solidFill>
              <a:effectLst/>
              <a:latin typeface="Arial"/>
            </a:endParaRPr>
          </a:p>
        </p:txBody>
      </p:sp>
      <p:sp>
        <p:nvSpPr>
          <p:cNvPr id="8" name="Rounded Rectangular Callout 7"/>
          <p:cNvSpPr/>
          <p:nvPr/>
        </p:nvSpPr>
        <p:spPr>
          <a:xfrm>
            <a:off x="3995936" y="2276872"/>
            <a:ext cx="4824536" cy="4464495"/>
          </a:xfrm>
          <a:prstGeom prst="wedgeRoundRectCallout">
            <a:avLst>
              <a:gd name="adj1" fmla="val -57837"/>
              <a:gd name="adj2" fmla="val -45848"/>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hr-HR" sz="2800" b="0" i="0" u="none" strike="noStrike" dirty="0">
                <a:solidFill>
                  <a:srgbClr val="000000"/>
                </a:solidFill>
                <a:effectLst/>
                <a:latin typeface="Arial"/>
              </a:rPr>
              <a:t>da</a:t>
            </a:r>
            <a:r>
              <a:rPr lang="en-GB" sz="2800" b="0" i="0" u="none" strike="noStrike" dirty="0">
                <a:solidFill>
                  <a:srgbClr val="000000"/>
                </a:solidFill>
                <a:effectLst/>
                <a:latin typeface="Arial"/>
              </a:rPr>
              <a:t> bi </a:t>
            </a:r>
            <a:r>
              <a:rPr lang="en-GB" sz="2800" b="0" i="0" u="none" strike="noStrike" dirty="0" err="1">
                <a:solidFill>
                  <a:srgbClr val="000000"/>
                </a:solidFill>
                <a:effectLst/>
                <a:latin typeface="Arial"/>
              </a:rPr>
              <a:t>morali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učencem</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nuditi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pomoč</a:t>
            </a:r>
            <a:r>
              <a:rPr lang="en-GB" sz="2800" b="0" i="0" u="none" strike="noStrike" dirty="0">
                <a:solidFill>
                  <a:srgbClr val="000000"/>
                </a:solidFill>
                <a:effectLst/>
                <a:latin typeface="Arial"/>
              </a:rPr>
              <a:t> s </a:t>
            </a:r>
            <a:r>
              <a:rPr lang="en-GB" sz="2800" b="0" i="0" u="none" strike="noStrike" dirty="0" err="1">
                <a:solidFill>
                  <a:srgbClr val="000000"/>
                </a:solidFill>
                <a:effectLst/>
                <a:latin typeface="Arial"/>
              </a:rPr>
              <a:t>strani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učiteljev</a:t>
            </a:r>
            <a:r>
              <a:rPr lang="en-GB" sz="2800" b="0" i="0" u="none" strike="noStrike" dirty="0">
                <a:solidFill>
                  <a:srgbClr val="000000"/>
                </a:solidFill>
                <a:effectLst/>
                <a:latin typeface="Arial"/>
              </a:rPr>
              <a:t>, </a:t>
            </a:r>
            <a:r>
              <a:rPr lang="hr-HR" sz="2800" b="0" i="0" u="none" strike="noStrike" dirty="0">
                <a:solidFill>
                  <a:srgbClr val="000000"/>
                </a:solidFill>
                <a:effectLst/>
                <a:latin typeface="Arial"/>
              </a:rPr>
              <a:t>da</a:t>
            </a:r>
            <a:r>
              <a:rPr lang="en-GB" sz="2800" b="0" i="0" u="none" strike="noStrike" dirty="0">
                <a:solidFill>
                  <a:srgbClr val="000000"/>
                </a:solidFill>
                <a:effectLst/>
                <a:latin typeface="Arial"/>
              </a:rPr>
              <a:t> bi </a:t>
            </a:r>
            <a:r>
              <a:rPr lang="en-GB" sz="2800" b="0" i="0" u="none" strike="noStrike" dirty="0" err="1">
                <a:solidFill>
                  <a:srgbClr val="000000"/>
                </a:solidFill>
                <a:effectLst/>
                <a:latin typeface="Arial"/>
              </a:rPr>
              <a:t>morali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učno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snov</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prilagoditi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pripomočkom</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ki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jih</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učenci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imamo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doma</a:t>
            </a:r>
            <a:r>
              <a:rPr lang="en-GB" sz="2800" b="0" i="0" u="none" strike="noStrike" dirty="0">
                <a:solidFill>
                  <a:srgbClr val="000000"/>
                </a:solidFill>
                <a:effectLst/>
                <a:latin typeface="Arial"/>
              </a:rPr>
              <a:t> in, </a:t>
            </a:r>
            <a:r>
              <a:rPr lang="hr-HR" sz="2800" b="0" i="0" u="none" strike="noStrike" dirty="0">
                <a:solidFill>
                  <a:srgbClr val="000000"/>
                </a:solidFill>
                <a:effectLst/>
                <a:latin typeface="Arial"/>
              </a:rPr>
              <a:t>da</a:t>
            </a:r>
            <a:r>
              <a:rPr lang="en-GB" sz="2800" b="0" i="0" u="none" strike="noStrike" dirty="0">
                <a:solidFill>
                  <a:srgbClr val="000000"/>
                </a:solidFill>
                <a:effectLst/>
                <a:latin typeface="Arial"/>
              </a:rPr>
              <a:t> bi </a:t>
            </a:r>
            <a:r>
              <a:rPr lang="en-GB" sz="2800" b="0" i="0" u="none" strike="noStrike" dirty="0" err="1">
                <a:solidFill>
                  <a:srgbClr val="000000"/>
                </a:solidFill>
                <a:effectLst/>
                <a:latin typeface="Arial"/>
              </a:rPr>
              <a:t>morali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učitelji</a:t>
            </a:r>
            <a:r>
              <a:rPr lang="en-GB" sz="2800" b="0" i="0" u="none" strike="noStrike" dirty="0">
                <a:solidFill>
                  <a:srgbClr val="000000"/>
                </a:solidFill>
                <a:effectLst/>
                <a:latin typeface="Arial"/>
              </a:rPr>
              <a:t> </a:t>
            </a:r>
            <a:r>
              <a:rPr lang="hr-HR" sz="2800" b="0" i="0" u="none" strike="noStrike" dirty="0">
                <a:solidFill>
                  <a:srgbClr val="000000"/>
                </a:solidFill>
                <a:effectLst/>
                <a:latin typeface="Arial"/>
              </a:rPr>
              <a:t>da</a:t>
            </a:r>
            <a:r>
              <a:rPr lang="en-GB" sz="2800" b="0" i="0" u="none" strike="noStrike" dirty="0" err="1">
                <a:solidFill>
                  <a:srgbClr val="000000"/>
                </a:solidFill>
                <a:effectLst/>
                <a:latin typeface="Arial"/>
              </a:rPr>
              <a:t>ti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učno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snov</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predmeta</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na</a:t>
            </a:r>
            <a:r>
              <a:rPr lang="en-GB" sz="2800" b="0" i="0" u="none" strike="noStrike" dirty="0">
                <a:solidFill>
                  <a:srgbClr val="000000"/>
                </a:solidFill>
                <a:effectLst/>
                <a:latin typeface="Arial"/>
              </a:rPr>
              <a:t> portal </a:t>
            </a:r>
            <a:r>
              <a:rPr lang="en-GB" sz="2800" b="0" i="0" u="none" strike="noStrike" dirty="0" err="1">
                <a:solidFill>
                  <a:srgbClr val="000000"/>
                </a:solidFill>
                <a:effectLst/>
                <a:latin typeface="Arial"/>
              </a:rPr>
              <a:t>splet</a:t>
            </a:r>
            <a:r>
              <a:rPr lang="hr-HR" sz="2800" b="0" i="0" u="none" strike="noStrike" dirty="0">
                <a:solidFill>
                  <a:srgbClr val="000000"/>
                </a:solidFill>
                <a:effectLst/>
                <a:latin typeface="Arial"/>
              </a:rPr>
              <a:t>ne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učilnice</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ob</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določeni</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uri</a:t>
            </a:r>
            <a:r>
              <a:rPr lang="en-GB" sz="2800" b="0" i="0" u="none" strike="noStrike" dirty="0">
                <a:solidFill>
                  <a:srgbClr val="000000"/>
                </a:solidFill>
                <a:effectLst/>
                <a:latin typeface="Arial"/>
              </a:rPr>
              <a:t>.</a:t>
            </a:r>
          </a:p>
        </p:txBody>
      </p:sp>
      <p:sp>
        <p:nvSpPr>
          <p:cNvPr id="9" name="Rounded Rectangular Callout 8"/>
          <p:cNvSpPr/>
          <p:nvPr/>
        </p:nvSpPr>
        <p:spPr>
          <a:xfrm>
            <a:off x="228148" y="380819"/>
            <a:ext cx="3767787" cy="1896054"/>
          </a:xfrm>
          <a:prstGeom prst="wedgeRoundRectCallout">
            <a:avLst>
              <a:gd name="adj1" fmla="val -50832"/>
              <a:gd name="adj2" fmla="val 64789"/>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en-GB" sz="2800" b="0" i="0" u="none" strike="noStrike" dirty="0" err="1">
                <a:solidFill>
                  <a:srgbClr val="000000"/>
                </a:solidFill>
                <a:effectLst/>
                <a:latin typeface="Arial"/>
              </a:rPr>
              <a:t>Veliko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lažje</a:t>
            </a:r>
            <a:r>
              <a:rPr lang="en-GB" sz="2800" b="0" i="0" u="none" strike="noStrike" dirty="0">
                <a:solidFill>
                  <a:srgbClr val="000000"/>
                </a:solidFill>
                <a:effectLst/>
                <a:latin typeface="Arial"/>
              </a:rPr>
              <a:t> bi </a:t>
            </a:r>
            <a:r>
              <a:rPr lang="en-GB" sz="2800" b="0" i="0" u="none" strike="noStrike" dirty="0" err="1">
                <a:solidFill>
                  <a:srgbClr val="000000"/>
                </a:solidFill>
                <a:effectLst/>
                <a:latin typeface="Arial"/>
              </a:rPr>
              <a:t>bilo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imeti</a:t>
            </a:r>
            <a:r>
              <a:rPr lang="en-GB" sz="2800" b="0" i="0" u="none" strike="noStrike" dirty="0">
                <a:solidFill>
                  <a:srgbClr val="000000"/>
                </a:solidFill>
                <a:effectLst/>
                <a:latin typeface="Arial"/>
              </a:rPr>
              <a:t> pouk </a:t>
            </a:r>
            <a:r>
              <a:rPr lang="en-GB" sz="2800" b="0" i="0" u="none" strike="noStrike" dirty="0" err="1">
                <a:solidFill>
                  <a:srgbClr val="000000"/>
                </a:solidFill>
                <a:effectLst/>
                <a:latin typeface="Arial"/>
              </a:rPr>
              <a:t>preko</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videoklica</a:t>
            </a:r>
            <a:r>
              <a:rPr lang="en-GB" sz="2800" b="0" i="0" u="none" strike="noStrike" dirty="0">
                <a:solidFill>
                  <a:srgbClr val="000000"/>
                </a:solidFill>
                <a:effectLst/>
                <a:latin typeface="Arial"/>
              </a:rPr>
              <a:t>.</a:t>
            </a:r>
          </a:p>
        </p:txBody>
      </p:sp>
      <p:sp>
        <p:nvSpPr>
          <p:cNvPr id="10" name="Rounded Rectangular Callout 9"/>
          <p:cNvSpPr/>
          <p:nvPr/>
        </p:nvSpPr>
        <p:spPr>
          <a:xfrm>
            <a:off x="245051" y="4950430"/>
            <a:ext cx="3572181" cy="1728192"/>
          </a:xfrm>
          <a:prstGeom prst="wedgeRoundRectCallout">
            <a:avLst>
              <a:gd name="adj1" fmla="val 41382"/>
              <a:gd name="adj2" fmla="val -78876"/>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fontAlgn="b"/>
            <a:r>
              <a:rPr lang="hr-HR" sz="2800" b="0" i="0" u="none" strike="noStrike" dirty="0">
                <a:solidFill>
                  <a:srgbClr val="000000"/>
                </a:solidFill>
                <a:effectLst/>
                <a:latin typeface="Arial"/>
              </a:rPr>
              <a:t>da</a:t>
            </a:r>
            <a:r>
              <a:rPr lang="en-GB" sz="2800" b="0" i="0" u="none" strike="noStrike" dirty="0">
                <a:solidFill>
                  <a:srgbClr val="000000"/>
                </a:solidFill>
                <a:effectLst/>
                <a:latin typeface="Arial"/>
              </a:rPr>
              <a:t> bi </a:t>
            </a:r>
            <a:r>
              <a:rPr lang="en-GB" sz="2800" b="0" i="0" u="none" strike="noStrike" dirty="0" err="1">
                <a:solidFill>
                  <a:srgbClr val="000000"/>
                </a:solidFill>
                <a:effectLst/>
                <a:latin typeface="Arial"/>
              </a:rPr>
              <a:t>lahko</a:t>
            </a:r>
            <a:r>
              <a:rPr lang="en-GB" sz="2800" b="0" i="0" u="none" strike="noStrike" dirty="0">
                <a:solidFill>
                  <a:srgbClr val="000000"/>
                </a:solidFill>
                <a:effectLst/>
                <a:latin typeface="Arial"/>
              </a:rPr>
              <a:t> </a:t>
            </a:r>
            <a:r>
              <a:rPr lang="hr-HR" sz="2800" b="0" i="0" u="none" strike="noStrike" dirty="0">
                <a:solidFill>
                  <a:srgbClr val="000000"/>
                </a:solidFill>
                <a:effectLst/>
                <a:latin typeface="Arial"/>
              </a:rPr>
              <a:t>da</a:t>
            </a:r>
            <a:r>
              <a:rPr lang="en-GB" sz="2800" b="0" i="0" u="none" strike="noStrike" dirty="0">
                <a:solidFill>
                  <a:srgbClr val="000000"/>
                </a:solidFill>
                <a:effectLst/>
                <a:latin typeface="Arial"/>
              </a:rPr>
              <a:t>li </a:t>
            </a:r>
            <a:r>
              <a:rPr lang="en-GB" sz="2800" b="0" i="0" u="none" strike="noStrike" dirty="0" err="1">
                <a:solidFill>
                  <a:srgbClr val="000000"/>
                </a:solidFill>
                <a:effectLst/>
                <a:latin typeface="Arial"/>
              </a:rPr>
              <a:t>manj</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delovnih</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listov</a:t>
            </a:r>
            <a:r>
              <a:rPr lang="en-GB" sz="2800" b="0" i="0" u="none" strike="noStrike" dirty="0">
                <a:solidFill>
                  <a:srgbClr val="000000"/>
                </a:solidFill>
                <a:effectLst/>
                <a:latin typeface="Arial"/>
              </a:rPr>
              <a:t> in </a:t>
            </a:r>
            <a:r>
              <a:rPr lang="en-GB" sz="2800" b="0" i="0" u="none" strike="noStrike" dirty="0" err="1">
                <a:solidFill>
                  <a:srgbClr val="000000"/>
                </a:solidFill>
                <a:effectLst/>
                <a:latin typeface="Arial"/>
              </a:rPr>
              <a:t>manj</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nalog</a:t>
            </a:r>
            <a:r>
              <a:rPr lang="en-GB" sz="2800" b="0" i="0" u="none" strike="noStrike" dirty="0">
                <a:solidFill>
                  <a:srgbClr val="000000"/>
                </a:solidFill>
                <a:effectLst/>
                <a:latin typeface="Arial"/>
              </a:rPr>
              <a:t> </a:t>
            </a:r>
            <a:r>
              <a:rPr lang="en-GB" sz="2800" b="0" i="0" u="none" strike="noStrike" dirty="0" err="1">
                <a:solidFill>
                  <a:srgbClr val="000000"/>
                </a:solidFill>
                <a:effectLst/>
                <a:latin typeface="Arial"/>
              </a:rPr>
              <a:t>za</a:t>
            </a:r>
            <a:r>
              <a:rPr lang="en-GB" sz="2800" b="0" i="0" u="none" strike="noStrike" dirty="0">
                <a:solidFill>
                  <a:srgbClr val="000000"/>
                </a:solidFill>
                <a:effectLst/>
                <a:latin typeface="Arial"/>
              </a:rPr>
              <a:t> odd</a:t>
            </a:r>
            <a:r>
              <a:rPr lang="hr-HR" sz="2800" b="0" i="0" u="none" strike="noStrike" dirty="0">
                <a:solidFill>
                  <a:srgbClr val="000000"/>
                </a:solidFill>
                <a:effectLst/>
                <a:latin typeface="Arial"/>
              </a:rPr>
              <a:t>a</a:t>
            </a:r>
            <a:r>
              <a:rPr lang="en-GB" sz="2800" b="0" i="0" u="none" strike="noStrike" dirty="0" err="1">
                <a:solidFill>
                  <a:srgbClr val="000000"/>
                </a:solidFill>
                <a:effectLst/>
                <a:latin typeface="Arial"/>
              </a:rPr>
              <a:t>janje</a:t>
            </a:r>
            <a:r>
              <a:rPr lang="en-GB" sz="2800" b="0" i="0" u="none" strike="noStrike" dirty="0">
                <a:solidFill>
                  <a:srgbClr val="000000"/>
                </a:solidFill>
                <a:effectLst/>
                <a:latin typeface="Arial"/>
              </a:rPr>
              <a:t>.</a:t>
            </a:r>
          </a:p>
        </p:txBody>
      </p:sp>
    </p:spTree>
    <p:extLst>
      <p:ext uri="{BB962C8B-B14F-4D97-AF65-F5344CB8AC3E}">
        <p14:creationId xmlns:p14="http://schemas.microsoft.com/office/powerpoint/2010/main" val="328458892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6221"/>
            <a:ext cx="6084168" cy="850106"/>
          </a:xfrm>
        </p:spPr>
        <p:txBody>
          <a:bodyPr>
            <a:normAutofit/>
          </a:bodyPr>
          <a:lstStyle/>
          <a:p>
            <a:r>
              <a:rPr lang="hr-HR"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Starši bi sporočili še ...</a:t>
            </a:r>
            <a:endParaRPr lang="en-GB" dirty="0"/>
          </a:p>
        </p:txBody>
      </p:sp>
      <p:sp>
        <p:nvSpPr>
          <p:cNvPr id="5" name="Oval Callout 4"/>
          <p:cNvSpPr/>
          <p:nvPr/>
        </p:nvSpPr>
        <p:spPr>
          <a:xfrm>
            <a:off x="3563888" y="836712"/>
            <a:ext cx="5580112" cy="1656184"/>
          </a:xfrm>
          <a:prstGeom prst="wedgeEllipseCallout">
            <a:avLst>
              <a:gd name="adj1" fmla="val -48253"/>
              <a:gd name="adj2" fmla="val -50055"/>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pl-PL" sz="2800" dirty="0"/>
              <a:t>zanima me kako bo potekalo ocenjevanje</a:t>
            </a:r>
            <a:endParaRPr lang="en-GB" sz="2800" dirty="0"/>
          </a:p>
        </p:txBody>
      </p:sp>
      <p:sp>
        <p:nvSpPr>
          <p:cNvPr id="6" name="Rounded Rectangular Callout 5"/>
          <p:cNvSpPr/>
          <p:nvPr/>
        </p:nvSpPr>
        <p:spPr>
          <a:xfrm>
            <a:off x="1" y="2579186"/>
            <a:ext cx="6732239" cy="2088232"/>
          </a:xfrm>
          <a:prstGeom prst="wedgeRoundRectCallout">
            <a:avLst>
              <a:gd name="adj1" fmla="val 55085"/>
              <a:gd name="adj2" fmla="val -47557"/>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GB" sz="3200" dirty="0" err="1"/>
              <a:t>Nekateri</a:t>
            </a:r>
            <a:r>
              <a:rPr lang="en-GB" sz="3200" dirty="0"/>
              <a:t> </a:t>
            </a:r>
            <a:r>
              <a:rPr lang="en-GB" sz="3200" dirty="0" err="1"/>
              <a:t>učenci</a:t>
            </a:r>
            <a:r>
              <a:rPr lang="en-GB" sz="3200" dirty="0"/>
              <a:t> </a:t>
            </a:r>
            <a:r>
              <a:rPr lang="en-GB" sz="3200" dirty="0" err="1"/>
              <a:t>nimajo</a:t>
            </a:r>
            <a:r>
              <a:rPr lang="en-GB" sz="3200" dirty="0"/>
              <a:t> </a:t>
            </a:r>
            <a:r>
              <a:rPr lang="en-GB" sz="3200" dirty="0" err="1"/>
              <a:t>dostopa</a:t>
            </a:r>
            <a:r>
              <a:rPr lang="en-GB" sz="3200" dirty="0"/>
              <a:t> do </a:t>
            </a:r>
            <a:r>
              <a:rPr lang="en-GB" sz="3200" dirty="0" err="1"/>
              <a:t>računalnika</a:t>
            </a:r>
            <a:r>
              <a:rPr lang="en-GB" sz="3200" dirty="0"/>
              <a:t>, </a:t>
            </a:r>
            <a:r>
              <a:rPr lang="en-GB" sz="3200" dirty="0" err="1"/>
              <a:t>zato</a:t>
            </a:r>
            <a:r>
              <a:rPr lang="en-GB" sz="3200" dirty="0"/>
              <a:t> ne </a:t>
            </a:r>
            <a:r>
              <a:rPr lang="en-GB" sz="3200" dirty="0" err="1"/>
              <a:t>morejo</a:t>
            </a:r>
            <a:r>
              <a:rPr lang="en-GB" sz="3200" dirty="0"/>
              <a:t> </a:t>
            </a:r>
            <a:r>
              <a:rPr lang="en-GB" sz="3200" dirty="0" err="1"/>
              <a:t>pravočasno</a:t>
            </a:r>
            <a:r>
              <a:rPr lang="en-GB" sz="3200" dirty="0"/>
              <a:t> </a:t>
            </a:r>
            <a:r>
              <a:rPr lang="en-GB" sz="3200" dirty="0" err="1"/>
              <a:t>oddati</a:t>
            </a:r>
            <a:r>
              <a:rPr lang="en-GB" sz="3200" dirty="0"/>
              <a:t> </a:t>
            </a:r>
            <a:r>
              <a:rPr lang="en-GB" sz="3200" dirty="0" err="1"/>
              <a:t>domačih</a:t>
            </a:r>
            <a:r>
              <a:rPr lang="en-GB" sz="3200" dirty="0"/>
              <a:t> </a:t>
            </a:r>
            <a:r>
              <a:rPr lang="en-GB" sz="3200" dirty="0" err="1"/>
              <a:t>nalog</a:t>
            </a:r>
            <a:r>
              <a:rPr lang="en-GB" sz="3200" dirty="0"/>
              <a:t> in </a:t>
            </a:r>
            <a:r>
              <a:rPr lang="en-GB" sz="3200" dirty="0" err="1"/>
              <a:t>si</a:t>
            </a:r>
            <a:r>
              <a:rPr lang="en-GB" sz="3200" dirty="0"/>
              <a:t> </a:t>
            </a:r>
            <a:r>
              <a:rPr lang="en-GB" sz="3200" dirty="0" err="1"/>
              <a:t>prepisati</a:t>
            </a:r>
            <a:r>
              <a:rPr lang="en-GB" sz="3200" dirty="0"/>
              <a:t> </a:t>
            </a:r>
            <a:r>
              <a:rPr lang="en-GB" sz="3200" dirty="0" err="1"/>
              <a:t>snovi</a:t>
            </a:r>
            <a:r>
              <a:rPr lang="en-GB" sz="3200" dirty="0"/>
              <a:t>. </a:t>
            </a:r>
          </a:p>
        </p:txBody>
      </p:sp>
      <p:sp>
        <p:nvSpPr>
          <p:cNvPr id="9" name="Rounded Rectangular Callout 8"/>
          <p:cNvSpPr/>
          <p:nvPr/>
        </p:nvSpPr>
        <p:spPr>
          <a:xfrm>
            <a:off x="4644008" y="5457090"/>
            <a:ext cx="4374232" cy="1440161"/>
          </a:xfrm>
          <a:prstGeom prst="wedgeRoundRectCallout">
            <a:avLst>
              <a:gd name="adj1" fmla="val 11437"/>
              <a:gd name="adj2" fmla="val -91608"/>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400" b="0" i="0" u="none" strike="noStrike" dirty="0" err="1">
                <a:solidFill>
                  <a:srgbClr val="000000"/>
                </a:solidFill>
                <a:effectLst/>
                <a:latin typeface="Arial"/>
              </a:rPr>
              <a:t>Uspešno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delo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še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naprej</a:t>
            </a:r>
            <a:r>
              <a:rPr lang="en-GB" sz="2400" b="0" i="0" u="none" strike="noStrike" dirty="0">
                <a:solidFill>
                  <a:srgbClr val="000000"/>
                </a:solidFill>
                <a:effectLst/>
                <a:latin typeface="Arial"/>
              </a:rPr>
              <a:t>.</a:t>
            </a:r>
          </a:p>
        </p:txBody>
      </p:sp>
      <p:sp>
        <p:nvSpPr>
          <p:cNvPr id="10" name="Oval Callout 9"/>
          <p:cNvSpPr/>
          <p:nvPr/>
        </p:nvSpPr>
        <p:spPr>
          <a:xfrm>
            <a:off x="0" y="5013176"/>
            <a:ext cx="4446239" cy="1656184"/>
          </a:xfrm>
          <a:prstGeom prst="wedgeEllipseCallout">
            <a:avLst>
              <a:gd name="adj1" fmla="val -48253"/>
              <a:gd name="adj2" fmla="val -50055"/>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pl-PL" sz="2800" dirty="0"/>
              <a:t>Ostanite zdravi!</a:t>
            </a:r>
            <a:endParaRPr lang="en-GB" sz="2800" dirty="0"/>
          </a:p>
        </p:txBody>
      </p:sp>
    </p:spTree>
    <p:extLst>
      <p:ext uri="{BB962C8B-B14F-4D97-AF65-F5344CB8AC3E}">
        <p14:creationId xmlns:p14="http://schemas.microsoft.com/office/powerpoint/2010/main" val="141124322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ular Callout 3"/>
          <p:cNvSpPr/>
          <p:nvPr/>
        </p:nvSpPr>
        <p:spPr>
          <a:xfrm>
            <a:off x="138790" y="2852936"/>
            <a:ext cx="5186186" cy="1628800"/>
          </a:xfrm>
          <a:prstGeom prst="wedgeRoundRectCallout">
            <a:avLst>
              <a:gd name="adj1" fmla="val 74955"/>
              <a:gd name="adj2" fmla="val -27367"/>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400" b="0" i="0" u="none" strike="noStrike" dirty="0" err="1">
                <a:solidFill>
                  <a:srgbClr val="000000"/>
                </a:solidFill>
                <a:effectLst/>
                <a:latin typeface="Arial"/>
              </a:rPr>
              <a:t>Rada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bi.da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ostane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posredovano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gradivo</a:t>
            </a:r>
            <a:r>
              <a:rPr lang="en-GB" sz="2400" b="0" i="0" u="none" strike="noStrike" dirty="0">
                <a:solidFill>
                  <a:srgbClr val="000000"/>
                </a:solidFill>
                <a:effectLst/>
                <a:latin typeface="Arial"/>
              </a:rPr>
              <a:t> v </a:t>
            </a:r>
            <a:r>
              <a:rPr lang="en-GB" sz="2400" b="0" i="0" u="none" strike="noStrike" dirty="0" err="1">
                <a:solidFill>
                  <a:srgbClr val="000000"/>
                </a:solidFill>
                <a:effectLst/>
                <a:latin typeface="Arial"/>
              </a:rPr>
              <a:t>taksni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obliki.da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ga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ni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potrebno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printati.ker</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nimam</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printerja</a:t>
            </a:r>
            <a:endParaRPr lang="en-GB" sz="2400" b="0" i="0" u="none" strike="noStrike" dirty="0">
              <a:solidFill>
                <a:srgbClr val="000000"/>
              </a:solidFill>
              <a:effectLst/>
              <a:latin typeface="Arial"/>
            </a:endParaRPr>
          </a:p>
        </p:txBody>
      </p:sp>
      <p:sp>
        <p:nvSpPr>
          <p:cNvPr id="8" name="Rounded Rectangular Callout 7"/>
          <p:cNvSpPr/>
          <p:nvPr/>
        </p:nvSpPr>
        <p:spPr>
          <a:xfrm>
            <a:off x="1763688" y="195500"/>
            <a:ext cx="7122577" cy="2198712"/>
          </a:xfrm>
          <a:prstGeom prst="wedgeRoundRectCallout">
            <a:avLst>
              <a:gd name="adj1" fmla="val 21222"/>
              <a:gd name="adj2" fmla="val 101403"/>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hr-HR" sz="2400" b="0" i="0" u="none" strike="noStrike" dirty="0">
                <a:solidFill>
                  <a:srgbClr val="000000"/>
                </a:solidFill>
                <a:effectLst/>
                <a:latin typeface="Arial"/>
              </a:rPr>
              <a:t>... </a:t>
            </a:r>
            <a:r>
              <a:rPr lang="en-GB" sz="2400" b="0" i="0" u="none" strike="noStrike" dirty="0">
                <a:solidFill>
                  <a:srgbClr val="000000"/>
                </a:solidFill>
                <a:effectLst/>
                <a:latin typeface="Arial"/>
              </a:rPr>
              <a:t>da </a:t>
            </a:r>
            <a:r>
              <a:rPr lang="en-GB" sz="2400" b="0" i="0" u="none" strike="noStrike" dirty="0" err="1">
                <a:solidFill>
                  <a:srgbClr val="000000"/>
                </a:solidFill>
                <a:effectLst/>
                <a:latin typeface="Arial"/>
              </a:rPr>
              <a:t>nas</a:t>
            </a:r>
            <a:r>
              <a:rPr lang="en-GB" sz="2400" b="0" i="0" u="none" strike="noStrike" dirty="0">
                <a:solidFill>
                  <a:srgbClr val="000000"/>
                </a:solidFill>
                <a:effectLst/>
                <a:latin typeface="Arial"/>
              </a:rPr>
              <a:t> je </a:t>
            </a:r>
            <a:r>
              <a:rPr lang="en-GB" sz="2400" b="0" i="0" u="none" strike="noStrike" dirty="0" err="1">
                <a:solidFill>
                  <a:srgbClr val="000000"/>
                </a:solidFill>
                <a:effectLst/>
                <a:latin typeface="Arial"/>
              </a:rPr>
              <a:t>situacija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vse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zelo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presenetila</a:t>
            </a:r>
            <a:r>
              <a:rPr lang="en-GB" sz="2400" b="0" i="0" u="none" strike="noStrike" dirty="0">
                <a:solidFill>
                  <a:srgbClr val="000000"/>
                </a:solidFill>
                <a:effectLst/>
                <a:latin typeface="Arial"/>
              </a:rPr>
              <a:t>, in se </a:t>
            </a:r>
            <a:r>
              <a:rPr lang="en-GB" sz="2400" b="0" i="0" u="none" strike="noStrike" dirty="0" err="1">
                <a:solidFill>
                  <a:srgbClr val="000000"/>
                </a:solidFill>
                <a:effectLst/>
                <a:latin typeface="Arial"/>
              </a:rPr>
              <a:t>bomo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morali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vsi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vključno</a:t>
            </a:r>
            <a:r>
              <a:rPr lang="en-GB" sz="2400" b="0" i="0" u="none" strike="noStrike" dirty="0">
                <a:solidFill>
                  <a:srgbClr val="000000"/>
                </a:solidFill>
                <a:effectLst/>
                <a:latin typeface="Arial"/>
              </a:rPr>
              <a:t> z </a:t>
            </a:r>
            <a:r>
              <a:rPr lang="en-GB" sz="2400" b="0" i="0" u="none" strike="noStrike" dirty="0" err="1">
                <a:solidFill>
                  <a:srgbClr val="000000"/>
                </a:solidFill>
                <a:effectLst/>
                <a:latin typeface="Arial"/>
              </a:rPr>
              <a:t>nami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starši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prilagoditi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na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nove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okoliščine</a:t>
            </a:r>
            <a:r>
              <a:rPr lang="en-GB" sz="2400" b="0" i="0" u="none" strike="noStrike" dirty="0">
                <a:solidFill>
                  <a:srgbClr val="000000"/>
                </a:solidFill>
                <a:effectLst/>
                <a:latin typeface="Arial"/>
              </a:rPr>
              <a:t> in </a:t>
            </a:r>
            <a:r>
              <a:rPr lang="en-GB" sz="2400" b="0" i="0" u="none" strike="noStrike" dirty="0" err="1">
                <a:solidFill>
                  <a:srgbClr val="000000"/>
                </a:solidFill>
                <a:effectLst/>
                <a:latin typeface="Arial"/>
              </a:rPr>
              <a:t>ohraniti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mirne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živce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Ostanite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zdravi</a:t>
            </a:r>
            <a:r>
              <a:rPr lang="en-GB" sz="2400" b="0" i="0" u="none" strike="noStrike" dirty="0">
                <a:solidFill>
                  <a:srgbClr val="000000"/>
                </a:solidFill>
                <a:effectLst/>
                <a:latin typeface="Arial"/>
              </a:rPr>
              <a:t>!</a:t>
            </a:r>
          </a:p>
        </p:txBody>
      </p:sp>
      <p:sp>
        <p:nvSpPr>
          <p:cNvPr id="6" name="Rounded Rectangular Callout 5"/>
          <p:cNvSpPr/>
          <p:nvPr/>
        </p:nvSpPr>
        <p:spPr>
          <a:xfrm>
            <a:off x="3635896" y="4499139"/>
            <a:ext cx="5729354" cy="2376264"/>
          </a:xfrm>
          <a:prstGeom prst="wedgeRoundRectCallout">
            <a:avLst>
              <a:gd name="adj1" fmla="val 31168"/>
              <a:gd name="adj2" fmla="val -98408"/>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pl-PL" sz="2400" b="0" i="0" u="none" strike="noStrike" dirty="0">
                <a:solidFill>
                  <a:srgbClr val="000000"/>
                </a:solidFill>
                <a:effectLst/>
                <a:latin typeface="Arial"/>
              </a:rPr>
              <a:t>Do kdaj bo ta cirkus trajou ? Tu me zanima, ki mula se boji de bo brez počitnc. Amen.</a:t>
            </a:r>
            <a:endParaRPr lang="en-GB" sz="2400" b="0" i="0" u="none" strike="noStrike" dirty="0">
              <a:solidFill>
                <a:srgbClr val="000000"/>
              </a:solidFill>
              <a:effectLst/>
              <a:latin typeface="Arial"/>
            </a:endParaRPr>
          </a:p>
        </p:txBody>
      </p:sp>
    </p:spTree>
    <p:extLst>
      <p:ext uri="{BB962C8B-B14F-4D97-AF65-F5344CB8AC3E}">
        <p14:creationId xmlns:p14="http://schemas.microsoft.com/office/powerpoint/2010/main" val="102955746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ular Callout 3"/>
          <p:cNvSpPr/>
          <p:nvPr/>
        </p:nvSpPr>
        <p:spPr>
          <a:xfrm>
            <a:off x="331214" y="3356992"/>
            <a:ext cx="7193114" cy="3501008"/>
          </a:xfrm>
          <a:prstGeom prst="wedgeRoundRectCallout">
            <a:avLst>
              <a:gd name="adj1" fmla="val 74955"/>
              <a:gd name="adj2" fmla="val -27367"/>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400" b="0" i="0" u="none" strike="noStrike" dirty="0" err="1">
                <a:solidFill>
                  <a:srgbClr val="000000"/>
                </a:solidFill>
                <a:effectLst/>
                <a:latin typeface="Arial"/>
              </a:rPr>
              <a:t>pohvalil</a:t>
            </a:r>
            <a:r>
              <a:rPr lang="en-GB" sz="2400" b="0" i="0" u="none" strike="noStrike" dirty="0">
                <a:solidFill>
                  <a:srgbClr val="000000"/>
                </a:solidFill>
                <a:effectLst/>
                <a:latin typeface="Arial"/>
              </a:rPr>
              <a:t> bi </a:t>
            </a:r>
            <a:r>
              <a:rPr lang="en-GB" sz="2400" b="0" i="0" u="none" strike="noStrike" dirty="0" err="1">
                <a:solidFill>
                  <a:srgbClr val="000000"/>
                </a:solidFill>
                <a:effectLst/>
                <a:latin typeface="Arial"/>
              </a:rPr>
              <a:t>vse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akterje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ki</a:t>
            </a:r>
            <a:r>
              <a:rPr lang="en-GB" sz="2400" b="0" i="0" u="none" strike="noStrike" dirty="0">
                <a:solidFill>
                  <a:srgbClr val="000000"/>
                </a:solidFill>
                <a:effectLst/>
                <a:latin typeface="Arial"/>
              </a:rPr>
              <a:t> so </a:t>
            </a:r>
            <a:r>
              <a:rPr lang="en-GB" sz="2400" b="0" i="0" u="none" strike="noStrike" dirty="0" err="1">
                <a:solidFill>
                  <a:srgbClr val="000000"/>
                </a:solidFill>
                <a:effectLst/>
                <a:latin typeface="Arial"/>
              </a:rPr>
              <a:t>pravočasno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ukrepali</a:t>
            </a:r>
            <a:r>
              <a:rPr lang="en-GB" sz="2400" b="0" i="0" u="none" strike="noStrike" dirty="0">
                <a:solidFill>
                  <a:srgbClr val="000000"/>
                </a:solidFill>
                <a:effectLst/>
                <a:latin typeface="Arial"/>
              </a:rPr>
              <a:t>,</a:t>
            </a:r>
            <a:r>
              <a:rPr lang="hr-HR" sz="2400" b="0" i="0" u="none" strike="noStrike" dirty="0">
                <a:solidFill>
                  <a:srgbClr val="000000"/>
                </a:solidFill>
                <a:effectLst/>
                <a:latin typeface="Arial"/>
              </a:rPr>
              <a:t> </a:t>
            </a:r>
            <a:r>
              <a:rPr lang="en-GB" sz="2400" b="0" i="0" u="none" strike="noStrike" dirty="0">
                <a:solidFill>
                  <a:srgbClr val="000000"/>
                </a:solidFill>
                <a:effectLst/>
                <a:latin typeface="Arial"/>
              </a:rPr>
              <a:t>da </a:t>
            </a:r>
            <a:r>
              <a:rPr lang="en-GB" sz="2400" b="0" i="0" u="none" strike="noStrike" dirty="0" err="1">
                <a:solidFill>
                  <a:srgbClr val="000000"/>
                </a:solidFill>
                <a:effectLst/>
                <a:latin typeface="Arial"/>
              </a:rPr>
              <a:t>smo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otroke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osamili</a:t>
            </a:r>
            <a:r>
              <a:rPr lang="hr-HR" sz="2400" b="0" i="0" u="none" strike="noStrike" dirty="0">
                <a:solidFill>
                  <a:srgbClr val="000000"/>
                </a:solidFill>
                <a:effectLst/>
                <a:latin typeface="Arial"/>
              </a:rPr>
              <a:t>,</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upam</a:t>
            </a:r>
            <a:r>
              <a:rPr lang="en-GB" sz="2400" b="0" i="0" u="none" strike="noStrike" dirty="0">
                <a:solidFill>
                  <a:srgbClr val="000000"/>
                </a:solidFill>
                <a:effectLst/>
                <a:latin typeface="Arial"/>
              </a:rPr>
              <a:t> da ne </a:t>
            </a:r>
            <a:r>
              <a:rPr lang="en-GB" sz="2400" b="0" i="0" u="none" strike="noStrike" dirty="0" err="1">
                <a:solidFill>
                  <a:srgbClr val="000000"/>
                </a:solidFill>
                <a:effectLst/>
                <a:latin typeface="Arial"/>
              </a:rPr>
              <a:t>bomo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klonili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kapitalu</a:t>
            </a:r>
            <a:r>
              <a:rPr lang="en-GB" sz="2400" b="0" i="0" u="none" strike="noStrike" dirty="0">
                <a:solidFill>
                  <a:srgbClr val="000000"/>
                </a:solidFill>
                <a:effectLst/>
                <a:latin typeface="Arial"/>
              </a:rPr>
              <a:t> in </a:t>
            </a:r>
            <a:r>
              <a:rPr lang="en-GB" sz="2400" b="0" i="0" u="none" strike="noStrike" dirty="0" err="1">
                <a:solidFill>
                  <a:srgbClr val="000000"/>
                </a:solidFill>
                <a:effectLst/>
                <a:latin typeface="Arial"/>
              </a:rPr>
              <a:t>prezgodaj</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odprli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šole</a:t>
            </a:r>
            <a:r>
              <a:rPr lang="en-GB" sz="2400" b="0" i="0" u="none" strike="noStrike" dirty="0">
                <a:solidFill>
                  <a:srgbClr val="000000"/>
                </a:solidFill>
                <a:effectLst/>
                <a:latin typeface="Arial"/>
              </a:rPr>
              <a:t> in </a:t>
            </a:r>
            <a:r>
              <a:rPr lang="en-GB" sz="2400" b="0" i="0" u="none" strike="noStrike" dirty="0" err="1">
                <a:solidFill>
                  <a:srgbClr val="000000"/>
                </a:solidFill>
                <a:effectLst/>
                <a:latin typeface="Arial"/>
              </a:rPr>
              <a:t>ostale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ustanove</a:t>
            </a:r>
            <a:r>
              <a:rPr lang="en-GB" sz="2400" b="0" i="0" u="none" strike="noStrike" dirty="0">
                <a:solidFill>
                  <a:srgbClr val="000000"/>
                </a:solidFill>
                <a:effectLst/>
                <a:latin typeface="Arial"/>
              </a:rPr>
              <a:t>,</a:t>
            </a:r>
            <a:r>
              <a:rPr lang="hr-HR" sz="2400" b="0" i="0" u="none" strike="noStrike" dirty="0">
                <a:solidFill>
                  <a:srgbClr val="000000"/>
                </a:solidFill>
                <a:effectLst/>
                <a:latin typeface="Arial"/>
              </a:rPr>
              <a:t> </a:t>
            </a:r>
            <a:r>
              <a:rPr lang="en-GB" sz="2400" b="0" i="0" u="none" strike="noStrike" dirty="0" err="1">
                <a:solidFill>
                  <a:srgbClr val="000000"/>
                </a:solidFill>
                <a:effectLst/>
                <a:latin typeface="Arial"/>
              </a:rPr>
              <a:t>ker</a:t>
            </a:r>
            <a:r>
              <a:rPr lang="en-GB" sz="2400" b="0" i="0" u="none" strike="noStrike" dirty="0">
                <a:solidFill>
                  <a:srgbClr val="000000"/>
                </a:solidFill>
                <a:effectLst/>
                <a:latin typeface="Arial"/>
              </a:rPr>
              <a:t> bi </a:t>
            </a:r>
            <a:r>
              <a:rPr lang="en-GB" sz="2400" b="0" i="0" u="none" strike="noStrike" dirty="0" err="1">
                <a:solidFill>
                  <a:srgbClr val="000000"/>
                </a:solidFill>
                <a:effectLst/>
                <a:latin typeface="Arial"/>
              </a:rPr>
              <a:t>ves</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trud</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šel</a:t>
            </a:r>
            <a:r>
              <a:rPr lang="en-GB" sz="2400" b="0" i="0" u="none" strike="noStrike" dirty="0">
                <a:solidFill>
                  <a:srgbClr val="000000"/>
                </a:solidFill>
                <a:effectLst/>
                <a:latin typeface="Arial"/>
              </a:rPr>
              <a:t> v </a:t>
            </a:r>
            <a:r>
              <a:rPr lang="en-GB" sz="2400" b="0" i="0" u="none" strike="noStrike" dirty="0" err="1">
                <a:solidFill>
                  <a:srgbClr val="000000"/>
                </a:solidFill>
                <a:effectLst/>
                <a:latin typeface="Arial"/>
              </a:rPr>
              <a:t>nič</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srečno</a:t>
            </a:r>
            <a:r>
              <a:rPr lang="hr-HR" sz="2400" b="0" i="0" u="none" strike="noStrike" dirty="0">
                <a:solidFill>
                  <a:srgbClr val="000000"/>
                </a:solidFill>
                <a:effectLst/>
                <a:latin typeface="Arial"/>
              </a:rPr>
              <a:t>.</a:t>
            </a:r>
            <a:endParaRPr lang="en-GB" sz="2400" b="0" i="0" u="none" strike="noStrike" dirty="0">
              <a:solidFill>
                <a:srgbClr val="000000"/>
              </a:solidFill>
              <a:effectLst/>
              <a:latin typeface="Arial"/>
            </a:endParaRPr>
          </a:p>
        </p:txBody>
      </p:sp>
      <p:sp>
        <p:nvSpPr>
          <p:cNvPr id="7" name="Rounded Rectangular Callout 6"/>
          <p:cNvSpPr/>
          <p:nvPr/>
        </p:nvSpPr>
        <p:spPr>
          <a:xfrm>
            <a:off x="0" y="415935"/>
            <a:ext cx="4314773" cy="2509009"/>
          </a:xfrm>
          <a:prstGeom prst="wedgeRoundRectCallout">
            <a:avLst>
              <a:gd name="adj1" fmla="val 90080"/>
              <a:gd name="adj2" fmla="val 59433"/>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pl-PL" sz="2800" b="0" i="0" u="none" strike="noStrike" dirty="0">
                <a:solidFill>
                  <a:srgbClr val="000000"/>
                </a:solidFill>
                <a:effectLst/>
                <a:latin typeface="Arial"/>
              </a:rPr>
              <a:t>kako bo zaključeno šolsko leto?</a:t>
            </a:r>
            <a:endParaRPr lang="en-GB" sz="2800" b="0" i="0" u="none" strike="noStrike" dirty="0">
              <a:solidFill>
                <a:srgbClr val="000000"/>
              </a:solidFill>
              <a:effectLst/>
              <a:latin typeface="Arial"/>
            </a:endParaRPr>
          </a:p>
        </p:txBody>
      </p:sp>
      <p:sp>
        <p:nvSpPr>
          <p:cNvPr id="8" name="Rounded Rectangular Callout 7"/>
          <p:cNvSpPr/>
          <p:nvPr/>
        </p:nvSpPr>
        <p:spPr>
          <a:xfrm>
            <a:off x="4716016" y="195500"/>
            <a:ext cx="3594185" cy="2198712"/>
          </a:xfrm>
          <a:prstGeom prst="wedgeRoundRectCallout">
            <a:avLst>
              <a:gd name="adj1" fmla="val 21222"/>
              <a:gd name="adj2" fmla="val 101403"/>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fontAlgn="b"/>
            <a:r>
              <a:rPr lang="en-GB" sz="2400" b="0" i="0" u="none" strike="noStrike" dirty="0" err="1">
                <a:solidFill>
                  <a:srgbClr val="000000"/>
                </a:solidFill>
                <a:effectLst/>
                <a:latin typeface="Arial"/>
              </a:rPr>
              <a:t>Želimo</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si</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še</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naprej</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uspešnega</a:t>
            </a:r>
            <a:r>
              <a:rPr lang="en-GB" sz="2400" b="0" i="0" u="none" strike="noStrike" dirty="0">
                <a:solidFill>
                  <a:srgbClr val="000000"/>
                </a:solidFill>
                <a:effectLst/>
                <a:latin typeface="Arial"/>
              </a:rPr>
              <a:t> </a:t>
            </a:r>
            <a:r>
              <a:rPr lang="en-GB" sz="2400" b="0" i="0" u="none" strike="noStrike" dirty="0" err="1">
                <a:solidFill>
                  <a:srgbClr val="000000"/>
                </a:solidFill>
                <a:effectLst/>
                <a:latin typeface="Arial"/>
              </a:rPr>
              <a:t>sodelovanja</a:t>
            </a:r>
            <a:r>
              <a:rPr lang="en-GB" sz="2400" b="0" i="0" u="none" strike="noStrike" dirty="0">
                <a:solidFill>
                  <a:srgbClr val="000000"/>
                </a:solidFill>
                <a:effectLst/>
                <a:latin typeface="Arial"/>
              </a:rPr>
              <a:t>.</a:t>
            </a:r>
          </a:p>
        </p:txBody>
      </p:sp>
    </p:spTree>
    <p:extLst>
      <p:ext uri="{BB962C8B-B14F-4D97-AF65-F5344CB8AC3E}">
        <p14:creationId xmlns:p14="http://schemas.microsoft.com/office/powerpoint/2010/main" val="221423483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hr-HR" dirty="0"/>
              <a:t>9.razred</a:t>
            </a:r>
            <a:endParaRPr lang="en-GB" dirty="0"/>
          </a:p>
        </p:txBody>
      </p:sp>
      <p:sp>
        <p:nvSpPr>
          <p:cNvPr id="5" name="Text Placeholder 4"/>
          <p:cNvSpPr>
            <a:spLocks noGrp="1"/>
          </p:cNvSpPr>
          <p:nvPr>
            <p:ph type="body" idx="1"/>
          </p:nvPr>
        </p:nvSpPr>
        <p:spPr/>
        <p:txBody>
          <a:bodyPr/>
          <a:lstStyle/>
          <a:p>
            <a:endParaRPr lang="en-GB"/>
          </a:p>
        </p:txBody>
      </p:sp>
    </p:spTree>
    <p:extLst>
      <p:ext uri="{BB962C8B-B14F-4D97-AF65-F5344CB8AC3E}">
        <p14:creationId xmlns:p14="http://schemas.microsoft.com/office/powerpoint/2010/main" val="353706359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4725254" y="0"/>
            <a:ext cx="4418746" cy="1446550"/>
          </a:xfrm>
          <a:prstGeom prst="rect">
            <a:avLst/>
          </a:prstGeom>
          <a:noFill/>
        </p:spPr>
        <p:txBody>
          <a:bodyPr wrap="square" rtlCol="0">
            <a:spAutoFit/>
          </a:bodyPr>
          <a:lstStyle/>
          <a:p>
            <a:pPr algn="r"/>
            <a:r>
              <a:rPr lang="hr-HR" sz="4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Po mnenju staršev</a:t>
            </a:r>
            <a:endParaRPr lang="en-GB" sz="4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2" name="Rectangle 1"/>
          <p:cNvSpPr/>
          <p:nvPr/>
        </p:nvSpPr>
        <p:spPr>
          <a:xfrm>
            <a:off x="3312870" y="307776"/>
            <a:ext cx="2811411" cy="830997"/>
          </a:xfrm>
          <a:prstGeom prst="rect">
            <a:avLst/>
          </a:prstGeom>
        </p:spPr>
        <p:txBody>
          <a:bodyPr wrap="none">
            <a:spAutoFit/>
          </a:bodyPr>
          <a:lstStyle/>
          <a:p>
            <a:pPr algn="ctr">
              <a:defRPr sz="1800" b="1" i="0" u="none" strike="noStrike" kern="1200" baseline="0">
                <a:solidFill>
                  <a:prstClr val="black"/>
                </a:solidFill>
                <a:latin typeface="+mn-lt"/>
                <a:ea typeface="+mn-ea"/>
                <a:cs typeface="+mn-cs"/>
              </a:defRPr>
            </a:pPr>
            <a:r>
              <a:rPr lang="hr-HR" sz="2400" dirty="0"/>
              <a:t> Dela za šolo se mi </a:t>
            </a:r>
          </a:p>
          <a:p>
            <a:pPr algn="ctr">
              <a:defRPr sz="1800" b="1" i="0" u="none" strike="noStrike" kern="1200" baseline="0">
                <a:solidFill>
                  <a:prstClr val="black"/>
                </a:solidFill>
                <a:latin typeface="+mn-lt"/>
                <a:ea typeface="+mn-ea"/>
                <a:cs typeface="+mn-cs"/>
              </a:defRPr>
            </a:pPr>
            <a:r>
              <a:rPr lang="hr-HR" sz="2400" dirty="0"/>
              <a:t>v teh okoliščinah zdi</a:t>
            </a:r>
            <a:r>
              <a:rPr lang="hr-HR" dirty="0"/>
              <a:t>:</a:t>
            </a:r>
            <a:endParaRPr lang="en-GB" dirty="0"/>
          </a:p>
        </p:txBody>
      </p:sp>
      <p:graphicFrame>
        <p:nvGraphicFramePr>
          <p:cNvPr id="13" name="Chart 12"/>
          <p:cNvGraphicFramePr>
            <a:graphicFrameLocks/>
          </p:cNvGraphicFramePr>
          <p:nvPr>
            <p:extLst>
              <p:ext uri="{D42A27DB-BD31-4B8C-83A1-F6EECF244321}">
                <p14:modId xmlns:p14="http://schemas.microsoft.com/office/powerpoint/2010/main" val="1795716930"/>
              </p:ext>
            </p:extLst>
          </p:nvPr>
        </p:nvGraphicFramePr>
        <p:xfrm>
          <a:off x="4496218" y="797062"/>
          <a:ext cx="4876817" cy="3068960"/>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Box 10"/>
          <p:cNvSpPr txBox="1"/>
          <p:nvPr/>
        </p:nvSpPr>
        <p:spPr>
          <a:xfrm>
            <a:off x="0" y="56311"/>
            <a:ext cx="3389214" cy="1446550"/>
          </a:xfrm>
          <a:prstGeom prst="rect">
            <a:avLst/>
          </a:prstGeom>
          <a:noFill/>
        </p:spPr>
        <p:txBody>
          <a:bodyPr wrap="square" rtlCol="0">
            <a:spAutoFit/>
          </a:bodyPr>
          <a:lstStyle/>
          <a:p>
            <a:r>
              <a:rPr lang="hr-HR"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Po mnenju </a:t>
            </a:r>
          </a:p>
          <a:p>
            <a:r>
              <a:rPr lang="hr-HR"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učencev</a:t>
            </a:r>
            <a:endParaRPr lang="en-GB"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aphicFrame>
        <p:nvGraphicFramePr>
          <p:cNvPr id="15" name="Chart 14"/>
          <p:cNvGraphicFramePr>
            <a:graphicFrameLocks/>
          </p:cNvGraphicFramePr>
          <p:nvPr>
            <p:extLst>
              <p:ext uri="{D42A27DB-BD31-4B8C-83A1-F6EECF244321}">
                <p14:modId xmlns:p14="http://schemas.microsoft.com/office/powerpoint/2010/main" val="495464743"/>
              </p:ext>
            </p:extLst>
          </p:nvPr>
        </p:nvGraphicFramePr>
        <p:xfrm>
          <a:off x="0" y="1138773"/>
          <a:ext cx="569347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hart 15"/>
          <p:cNvGraphicFramePr>
            <a:graphicFrameLocks/>
          </p:cNvGraphicFramePr>
          <p:nvPr>
            <p:extLst>
              <p:ext uri="{D42A27DB-BD31-4B8C-83A1-F6EECF244321}">
                <p14:modId xmlns:p14="http://schemas.microsoft.com/office/powerpoint/2010/main" val="2767657534"/>
              </p:ext>
            </p:extLst>
          </p:nvPr>
        </p:nvGraphicFramePr>
        <p:xfrm>
          <a:off x="0" y="3717032"/>
          <a:ext cx="6300192"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5" name="Left Arrow 4"/>
          <p:cNvSpPr/>
          <p:nvPr/>
        </p:nvSpPr>
        <p:spPr>
          <a:xfrm>
            <a:off x="5508104" y="4077072"/>
            <a:ext cx="3384376" cy="2520280"/>
          </a:xfrm>
          <a:prstGeom prst="lef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hr-HR" sz="2400" dirty="0"/>
              <a:t>Učenci poročajo, da za šolo delajo</a:t>
            </a:r>
            <a:endParaRPr lang="en-GB" sz="2400" dirty="0"/>
          </a:p>
        </p:txBody>
      </p:sp>
      <p:graphicFrame>
        <p:nvGraphicFramePr>
          <p:cNvPr id="9" name="Chart 8"/>
          <p:cNvGraphicFramePr>
            <a:graphicFrameLocks/>
          </p:cNvGraphicFramePr>
          <p:nvPr>
            <p:extLst>
              <p:ext uri="{D42A27DB-BD31-4B8C-83A1-F6EECF244321}">
                <p14:modId xmlns:p14="http://schemas.microsoft.com/office/powerpoint/2010/main" val="1279521507"/>
              </p:ext>
            </p:extLst>
          </p:nvPr>
        </p:nvGraphicFramePr>
        <p:xfrm>
          <a:off x="4725254" y="779586"/>
          <a:ext cx="4987263" cy="3764919"/>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18489921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56311"/>
            <a:ext cx="8748464" cy="1446550"/>
          </a:xfrm>
          <a:prstGeom prst="rect">
            <a:avLst/>
          </a:prstGeom>
          <a:noFill/>
        </p:spPr>
        <p:txBody>
          <a:bodyPr wrap="square" rtlCol="0">
            <a:spAutoFit/>
          </a:bodyPr>
          <a:lstStyle/>
          <a:p>
            <a:r>
              <a:rPr lang="hr-HR"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Organizacija dela po poročanju</a:t>
            </a:r>
          </a:p>
          <a:p>
            <a:r>
              <a:rPr lang="hr-HR"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učencev</a:t>
            </a:r>
            <a:endParaRPr lang="en-GB"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aphicFrame>
        <p:nvGraphicFramePr>
          <p:cNvPr id="10" name="Chart 9"/>
          <p:cNvGraphicFramePr>
            <a:graphicFrameLocks/>
          </p:cNvGraphicFramePr>
          <p:nvPr>
            <p:extLst>
              <p:ext uri="{D42A27DB-BD31-4B8C-83A1-F6EECF244321}">
                <p14:modId xmlns:p14="http://schemas.microsoft.com/office/powerpoint/2010/main" val="855710395"/>
              </p:ext>
            </p:extLst>
          </p:nvPr>
        </p:nvGraphicFramePr>
        <p:xfrm>
          <a:off x="1674985" y="620688"/>
          <a:ext cx="7469015" cy="60212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912509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1776</TotalTime>
  <Words>5962</Words>
  <Application>Microsoft Office PowerPoint</Application>
  <PresentationFormat>Diaprojekcija na zaslonu (4:3)</PresentationFormat>
  <Paragraphs>728</Paragraphs>
  <Slides>119</Slides>
  <Notes>2</Notes>
  <HiddenSlides>0</HiddenSlides>
  <MMClips>0</MMClips>
  <ScaleCrop>false</ScaleCrop>
  <HeadingPairs>
    <vt:vector size="4" baseType="variant">
      <vt:variant>
        <vt:lpstr>Tema</vt:lpstr>
      </vt:variant>
      <vt:variant>
        <vt:i4>1</vt:i4>
      </vt:variant>
      <vt:variant>
        <vt:lpstr>Naslovi diapozitivov</vt:lpstr>
      </vt:variant>
      <vt:variant>
        <vt:i4>119</vt:i4>
      </vt:variant>
    </vt:vector>
  </HeadingPairs>
  <TitlesOfParts>
    <vt:vector size="120" baseType="lpstr">
      <vt:lpstr>Office Theme</vt:lpstr>
      <vt:lpstr>SPREMLJAVA POUKA NA DALJAVO</vt:lpstr>
      <vt:lpstr>Sodelujoči</vt:lpstr>
      <vt:lpstr>1.razred</vt:lpstr>
      <vt:lpstr>Moj otrok za šolsko delo od doma</vt:lpstr>
      <vt:lpstr>PowerPointova predstavitev</vt:lpstr>
      <vt:lpstr>Glavne težave</vt:lpstr>
      <vt:lpstr>POHVALE</vt:lpstr>
      <vt:lpstr>Moti me...           Sporočil bi še...</vt:lpstr>
      <vt:lpstr>2.razred</vt:lpstr>
      <vt:lpstr>Moj otrok za šolsko delo od doma</vt:lpstr>
      <vt:lpstr>PowerPointova predstavitev</vt:lpstr>
      <vt:lpstr>Glavne težave</vt:lpstr>
      <vt:lpstr>POHVALE</vt:lpstr>
      <vt:lpstr>PowerPointova predstavitev</vt:lpstr>
      <vt:lpstr>PowerPointova predstavitev</vt:lpstr>
      <vt:lpstr>Moti me...           Sporočil bi še...</vt:lpstr>
      <vt:lpstr>3.razred</vt:lpstr>
      <vt:lpstr>Moj otrok za šolsko delo od doma</vt:lpstr>
      <vt:lpstr>PowerPointova predstavitev</vt:lpstr>
      <vt:lpstr>Glavne težave</vt:lpstr>
      <vt:lpstr>POHVALE</vt:lpstr>
      <vt:lpstr>PowerPointova predstavitev</vt:lpstr>
      <vt:lpstr>Moti me...          </vt:lpstr>
      <vt:lpstr> Sporočil bi še...</vt:lpstr>
      <vt:lpstr>PowerPointova predstavitev</vt:lpstr>
      <vt:lpstr>PowerPointova predstavitev</vt:lpstr>
      <vt:lpstr>4.razred</vt:lpstr>
      <vt:lpstr>Moj otrok za šolsko delo od doma</vt:lpstr>
      <vt:lpstr>PowerPointova predstavitev</vt:lpstr>
      <vt:lpstr>Glavne težave</vt:lpstr>
      <vt:lpstr>POHVALE</vt:lpstr>
      <vt:lpstr>PowerPointova predstavitev</vt:lpstr>
      <vt:lpstr>Moti me...                     Sporočil bi še...</vt:lpstr>
      <vt:lpstr> Sporočil bi še...</vt:lpstr>
      <vt:lpstr>5.razred</vt:lpstr>
      <vt:lpstr>Moj otrok za šolsko delo od doma</vt:lpstr>
      <vt:lpstr>PowerPointova predstavitev</vt:lpstr>
      <vt:lpstr>Glavne težave</vt:lpstr>
      <vt:lpstr>... Še druge težave ...</vt:lpstr>
      <vt:lpstr>POHVALE</vt:lpstr>
      <vt:lpstr>PowerPointova predstavitev</vt:lpstr>
      <vt:lpstr>Moti me...          </vt:lpstr>
      <vt:lpstr> Sporočil bi še...</vt:lpstr>
      <vt:lpstr>6.razred</vt:lpstr>
      <vt:lpstr>PowerPointova predstavitev</vt:lpstr>
      <vt:lpstr>PowerPointova predstavitev</vt:lpstr>
      <vt:lpstr>Moj otrok za šolsko delo od doma:</vt:lpstr>
      <vt:lpstr>PowerPointova predstavitev</vt:lpstr>
      <vt:lpstr>PowerPointova predstavitev</vt:lpstr>
      <vt:lpstr>PowerPointova predstavitev</vt:lpstr>
      <vt:lpstr>Glavne težave</vt:lpstr>
      <vt:lpstr>Pohvale učencev</vt:lpstr>
      <vt:lpstr>PowerPointova predstavitev</vt:lpstr>
      <vt:lpstr>PowerPointova predstavitev</vt:lpstr>
      <vt:lpstr>Pohvale staršev</vt:lpstr>
      <vt:lpstr>PowerPointova predstavitev</vt:lpstr>
      <vt:lpstr>Kaj moti starše...        </vt:lpstr>
      <vt:lpstr>Učenci bi sporočili še ...</vt:lpstr>
      <vt:lpstr>Starši bi sporočili še ...</vt:lpstr>
      <vt:lpstr>PowerPointova predstavitev</vt:lpstr>
      <vt:lpstr>7.razred</vt:lpstr>
      <vt:lpstr>PowerPointova predstavitev</vt:lpstr>
      <vt:lpstr>PowerPointova predstavitev</vt:lpstr>
      <vt:lpstr>Moj otrok za šolsko delo od doma:</vt:lpstr>
      <vt:lpstr>PowerPointova predstavitev</vt:lpstr>
      <vt:lpstr>PowerPointova predstavitev</vt:lpstr>
      <vt:lpstr>PowerPointova predstavitev</vt:lpstr>
      <vt:lpstr>Glavne težave</vt:lpstr>
      <vt:lpstr>Pohvale učencev</vt:lpstr>
      <vt:lpstr>PowerPointova predstavitev</vt:lpstr>
      <vt:lpstr>Pohvale staršev</vt:lpstr>
      <vt:lpstr>PowerPointova predstavitev</vt:lpstr>
      <vt:lpstr>Kaj moti starše...        </vt:lpstr>
      <vt:lpstr>Učenci bi sporočili še ...</vt:lpstr>
      <vt:lpstr>PowerPointova predstavitev</vt:lpstr>
      <vt:lpstr>Starši bi sporočili še ...</vt:lpstr>
      <vt:lpstr>8.razred</vt:lpstr>
      <vt:lpstr>PowerPointova predstavitev</vt:lpstr>
      <vt:lpstr>PowerPointova predstavitev</vt:lpstr>
      <vt:lpstr>Moj otrok za šolsko delo od doma:</vt:lpstr>
      <vt:lpstr>PowerPointova predstavitev</vt:lpstr>
      <vt:lpstr>PowerPointova predstavitev</vt:lpstr>
      <vt:lpstr>PowerPointova predstavitev</vt:lpstr>
      <vt:lpstr>Glavne težave</vt:lpstr>
      <vt:lpstr>Pohvale učencev</vt:lpstr>
      <vt:lpstr>PowerPointova predstavitev</vt:lpstr>
      <vt:lpstr>PowerPointova predstavitev</vt:lpstr>
      <vt:lpstr>Pohvale staršev</vt:lpstr>
      <vt:lpstr>PowerPointova predstavitev</vt:lpstr>
      <vt:lpstr>Kaj moti starše...        </vt:lpstr>
      <vt:lpstr>Učenci bi sporočili še ...</vt:lpstr>
      <vt:lpstr>PowerPointova predstavitev</vt:lpstr>
      <vt:lpstr>PowerPointova predstavitev</vt:lpstr>
      <vt:lpstr>Starši bi sporočili še ...</vt:lpstr>
      <vt:lpstr>PowerPointova predstavitev</vt:lpstr>
      <vt:lpstr>PowerPointova predstavitev</vt:lpstr>
      <vt:lpstr>9.razred</vt:lpstr>
      <vt:lpstr>PowerPointova predstavitev</vt:lpstr>
      <vt:lpstr>PowerPointova predstavitev</vt:lpstr>
      <vt:lpstr>Moj otrok za šolsko delo od doma:</vt:lpstr>
      <vt:lpstr>PowerPointova predstavitev</vt:lpstr>
      <vt:lpstr>PowerPointova predstavitev</vt:lpstr>
      <vt:lpstr>PowerPointova predstavitev</vt:lpstr>
      <vt:lpstr>Glavne težave</vt:lpstr>
      <vt:lpstr>Pohvale učencev</vt:lpstr>
      <vt:lpstr>PowerPointova predstavitev</vt:lpstr>
      <vt:lpstr>Pohvale staršev</vt:lpstr>
      <vt:lpstr>PowerPointova predstavitev</vt:lpstr>
      <vt:lpstr>Kaj moti starše?    </vt:lpstr>
      <vt:lpstr>Učenci bi sporočili še ...</vt:lpstr>
      <vt:lpstr>PowerPointova predstavitev</vt:lpstr>
      <vt:lpstr>Starši bi sporočili še ...</vt:lpstr>
      <vt:lpstr>PowerPointova predstavitev</vt:lpstr>
      <vt:lpstr>OPP</vt:lpstr>
      <vt:lpstr>Moj otrok za šolsko delo od doma</vt:lpstr>
      <vt:lpstr>PowerPointova predstavitev</vt:lpstr>
      <vt:lpstr>Glavne težave</vt:lpstr>
      <vt:lpstr>POHVALE</vt:lpstr>
      <vt:lpstr>Moti me...             Sporočil bi še...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Analiza anket</dc:title>
  <dc:creator>Home PC</dc:creator>
  <cp:lastModifiedBy>Home PC</cp:lastModifiedBy>
  <cp:revision>115</cp:revision>
  <dcterms:created xsi:type="dcterms:W3CDTF">2020-03-30T19:27:58Z</dcterms:created>
  <dcterms:modified xsi:type="dcterms:W3CDTF">2020-04-04T18:17:22Z</dcterms:modified>
</cp:coreProperties>
</file>